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883" r:id="rId2"/>
    <p:sldId id="884" r:id="rId3"/>
    <p:sldId id="885" r:id="rId4"/>
    <p:sldId id="886" r:id="rId5"/>
    <p:sldId id="889" r:id="rId6"/>
    <p:sldId id="890" r:id="rId7"/>
    <p:sldId id="869" r:id="rId8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5" autoAdjust="0"/>
    <p:restoredTop sz="95238" autoAdjust="0"/>
  </p:normalViewPr>
  <p:slideViewPr>
    <p:cSldViewPr>
      <p:cViewPr varScale="1">
        <p:scale>
          <a:sx n="102" d="100"/>
          <a:sy n="102" d="100"/>
        </p:scale>
        <p:origin x="-108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Magical fix of QPS </a:t>
            </a:r>
            <a:r>
              <a:rPr lang="en-US" dirty="0" smtClean="0"/>
              <a:t>quench loop </a:t>
            </a:r>
            <a:r>
              <a:rPr lang="en-US" dirty="0" smtClean="0"/>
              <a:t>problem </a:t>
            </a:r>
            <a:r>
              <a:rPr lang="en-US" dirty="0" smtClean="0"/>
              <a:t>in S23 and S56</a:t>
            </a:r>
          </a:p>
          <a:p>
            <a:r>
              <a:rPr lang="en-US" dirty="0" smtClean="0"/>
              <a:t>Access for EPC (supported by QPS) to investigate a possible loose contact on the circuit RSF2.A81B2:</a:t>
            </a:r>
          </a:p>
          <a:p>
            <a:pPr lvl="1"/>
            <a:r>
              <a:rPr lang="en-US" dirty="0" smtClean="0"/>
              <a:t> no loose connection was found and EPC changed the power module.</a:t>
            </a:r>
          </a:p>
          <a:p>
            <a:r>
              <a:rPr lang="en-US" dirty="0" smtClean="0"/>
              <a:t>EN/EL also profited from the access to install a monitoring tool on the electrical distribution of the QPS of RQ10.L8 (tripped several times in the past).</a:t>
            </a:r>
          </a:p>
          <a:p>
            <a:r>
              <a:rPr lang="en-US" dirty="0" smtClean="0"/>
              <a:t> ATLAS and CMS </a:t>
            </a:r>
            <a:r>
              <a:rPr lang="en-US" dirty="0" smtClean="0"/>
              <a:t>in </a:t>
            </a:r>
            <a:r>
              <a:rPr lang="en-US" dirty="0" smtClean="0"/>
              <a:t>access.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Tuesday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fixing all hardware problems, </a:t>
            </a:r>
            <a:r>
              <a:rPr lang="en-US" dirty="0" smtClean="0"/>
              <a:t>some </a:t>
            </a:r>
            <a:r>
              <a:rPr lang="en-US" dirty="0" smtClean="0"/>
              <a:t>difficulty to run the collimators (FESA class and proxy restarted at point 7) and to unlatch a fault on the SIS (old version </a:t>
            </a:r>
            <a:r>
              <a:rPr lang="en-US" dirty="0" smtClean="0"/>
              <a:t>– missed software</a:t>
            </a:r>
            <a:r>
              <a:rPr lang="en-US" dirty="0" smtClean="0"/>
              <a:t> update). </a:t>
            </a:r>
          </a:p>
          <a:p>
            <a:r>
              <a:rPr lang="en-US" dirty="0" smtClean="0"/>
              <a:t>P</a:t>
            </a:r>
            <a:r>
              <a:rPr lang="en-US" dirty="0" smtClean="0"/>
              <a:t>erformed </a:t>
            </a:r>
            <a:r>
              <a:rPr lang="en-US" dirty="0" smtClean="0"/>
              <a:t>a dry ramp and check that everything was working fine. </a:t>
            </a:r>
            <a:r>
              <a:rPr lang="en-US" dirty="0" smtClean="0"/>
              <a:t>Brought </a:t>
            </a:r>
            <a:r>
              <a:rPr lang="en-US" dirty="0" smtClean="0"/>
              <a:t>the machine back to </a:t>
            </a:r>
            <a:r>
              <a:rPr lang="en-US" dirty="0" smtClean="0"/>
              <a:t>injection.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30929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15:15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Beam</a:t>
            </a:r>
            <a:r>
              <a:rPr lang="en-US" dirty="0" smtClean="0"/>
              <a:t>  (52 hours after initial lightening strike)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16:09</a:t>
            </a:r>
            <a:r>
              <a:rPr lang="en-US" dirty="0" smtClean="0"/>
              <a:t> Lost a BLM crate, cfv-sr7-blmr. Christos </a:t>
            </a:r>
            <a:r>
              <a:rPr lang="en-US" dirty="0" smtClean="0"/>
              <a:t>Zamantzas checking…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16:19</a:t>
            </a:r>
            <a:r>
              <a:rPr lang="en-US" dirty="0" smtClean="0"/>
              <a:t> BIC </a:t>
            </a:r>
            <a:r>
              <a:rPr lang="en-US" dirty="0" smtClean="0"/>
              <a:t>IPOC failed as one of the BICs did not send the postmortem </a:t>
            </a:r>
            <a:r>
              <a:rPr lang="en-US" dirty="0" smtClean="0"/>
              <a:t>buffer. </a:t>
            </a:r>
            <a:r>
              <a:rPr lang="en-US" dirty="0" smtClean="0"/>
              <a:t>P</a:t>
            </a:r>
            <a:r>
              <a:rPr lang="en-US" dirty="0" smtClean="0"/>
              <a:t>roxy issue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roblem resolved (Bruno Puccio &amp; co) around 18:00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16:36</a:t>
            </a:r>
            <a:r>
              <a:rPr lang="en-US" dirty="0" smtClean="0"/>
              <a:t> A. Masi also re-calibrated the </a:t>
            </a:r>
            <a:r>
              <a:rPr lang="en-US" dirty="0" smtClean="0"/>
              <a:t>TCLIB.6R2.B1 </a:t>
            </a:r>
            <a:r>
              <a:rPr lang="en-US" dirty="0" smtClean="0"/>
              <a:t>after the power cut.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time </a:t>
            </a:r>
            <a:r>
              <a:rPr lang="en-US" dirty="0" smtClean="0"/>
              <a:t>with </a:t>
            </a:r>
            <a:r>
              <a:rPr lang="en-US" dirty="0" smtClean="0"/>
              <a:t>the injection plateau as reference. The </a:t>
            </a:r>
            <a:r>
              <a:rPr lang="en-US" dirty="0" smtClean="0"/>
              <a:t>difference to </a:t>
            </a:r>
            <a:r>
              <a:rPr lang="en-US" dirty="0" smtClean="0"/>
              <a:t>the previous </a:t>
            </a:r>
            <a:r>
              <a:rPr lang="en-US" dirty="0" smtClean="0"/>
              <a:t>position </a:t>
            </a:r>
            <a:r>
              <a:rPr lang="en-US" dirty="0" smtClean="0"/>
              <a:t>are now in the order of 20 um to the previous values. The interlock levels were trimmed back to </a:t>
            </a:r>
            <a:r>
              <a:rPr lang="en-US" dirty="0" smtClean="0"/>
              <a:t>the </a:t>
            </a:r>
            <a:r>
              <a:rPr lang="en-US" dirty="0" smtClean="0"/>
              <a:t>original ones.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afternoon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17:08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dirty="0" smtClean="0"/>
              <a:t>lectrical network glitch</a:t>
            </a:r>
            <a:endParaRPr lang="en-US" dirty="0" smtClean="0"/>
          </a:p>
          <a:p>
            <a:pPr lvl="1"/>
            <a:r>
              <a:rPr lang="en-US" dirty="0" smtClean="0"/>
              <a:t>RD1.LR5 - FMCM</a:t>
            </a:r>
            <a:endParaRPr lang="en-US" dirty="0" smtClean="0"/>
          </a:p>
          <a:p>
            <a:pPr lvl="1"/>
            <a:r>
              <a:rPr lang="en-US" dirty="0" smtClean="0"/>
              <a:t>LHCb dipole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18:30</a:t>
            </a:r>
            <a:r>
              <a:rPr lang="en-US" dirty="0" smtClean="0"/>
              <a:t> Beam </a:t>
            </a:r>
            <a:r>
              <a:rPr lang="en-US" dirty="0" smtClean="0"/>
              <a:t>back briefly and then BLM </a:t>
            </a:r>
            <a:r>
              <a:rPr lang="en-US" dirty="0" smtClean="0"/>
              <a:t>crate problem reprised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18:45</a:t>
            </a:r>
            <a:r>
              <a:rPr lang="en-US" dirty="0" smtClean="0"/>
              <a:t> Crate CFV-SR7-BLMR is completely down now and cannot be rebooted by Christos. </a:t>
            </a:r>
            <a:endParaRPr lang="en-US" dirty="0" smtClean="0"/>
          </a:p>
          <a:p>
            <a:pPr lvl="1"/>
            <a:r>
              <a:rPr lang="en-US" dirty="0" smtClean="0"/>
              <a:t>In the end he did not change anything. The crate is up and running. The problem is not understood and might reoccur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0:15</a:t>
            </a:r>
            <a:r>
              <a:rPr lang="en-US" dirty="0" smtClean="0"/>
              <a:t> Beam back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afternoon continued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400750"/>
          </a:xfrm>
        </p:spPr>
        <p:txBody>
          <a:bodyPr/>
          <a:lstStyle/>
          <a:p>
            <a:r>
              <a:rPr lang="en-US" dirty="0" smtClean="0"/>
              <a:t>Inject and dump </a:t>
            </a:r>
          </a:p>
          <a:p>
            <a:pPr lvl="1"/>
            <a:r>
              <a:rPr lang="en-US" dirty="0" smtClean="0"/>
              <a:t>after the </a:t>
            </a:r>
            <a:r>
              <a:rPr lang="en-US" dirty="0" smtClean="0"/>
              <a:t>modifications </a:t>
            </a:r>
            <a:r>
              <a:rPr lang="en-US" dirty="0" smtClean="0"/>
              <a:t>of the LBDS BIS inputs during the technical stop.</a:t>
            </a:r>
          </a:p>
          <a:p>
            <a:pPr lvl="1"/>
            <a:r>
              <a:rPr lang="en-US" dirty="0" smtClean="0"/>
              <a:t>10 times per beam</a:t>
            </a:r>
          </a:p>
          <a:p>
            <a:pPr lvl="1"/>
            <a:r>
              <a:rPr lang="en-US" dirty="0" smtClean="0"/>
              <a:t>XPOC never latched...and is also faster than it used to be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Beam Presence Flags</a:t>
            </a:r>
          </a:p>
          <a:p>
            <a:pPr lvl="1"/>
            <a:r>
              <a:rPr lang="en-US" dirty="0" smtClean="0"/>
              <a:t>Values from the logging: </a:t>
            </a:r>
            <a:br>
              <a:rPr lang="en-US" dirty="0" smtClean="0"/>
            </a:br>
            <a:r>
              <a:rPr lang="en-US" dirty="0" smtClean="0"/>
              <a:t>B1 -&gt; 1.27e9p </a:t>
            </a:r>
            <a:br>
              <a:rPr lang="en-US" dirty="0" smtClean="0"/>
            </a:br>
            <a:r>
              <a:rPr lang="en-US" dirty="0" smtClean="0"/>
              <a:t>B2 -&gt; 1.24e9p </a:t>
            </a:r>
            <a:endParaRPr lang="en-US" dirty="0" smtClean="0"/>
          </a:p>
          <a:p>
            <a:r>
              <a:rPr lang="en-US" dirty="0" smtClean="0"/>
              <a:t>Without beam - trip </a:t>
            </a:r>
            <a:r>
              <a:rPr lang="en-US" dirty="0" smtClean="0"/>
              <a:t>of the Q6.L8B1 </a:t>
            </a:r>
            <a:r>
              <a:rPr lang="en-US" dirty="0" smtClean="0">
                <a:solidFill>
                  <a:srgbClr val="FF0000"/>
                </a:solidFill>
              </a:rPr>
              <a:t>due to the water flow </a:t>
            </a:r>
            <a:r>
              <a:rPr lang="en-US" dirty="0" smtClean="0">
                <a:solidFill>
                  <a:srgbClr val="FF0000"/>
                </a:solidFill>
              </a:rPr>
              <a:t>problems again</a:t>
            </a:r>
            <a:r>
              <a:rPr lang="en-US" dirty="0" smtClean="0"/>
              <a:t>. </a:t>
            </a:r>
            <a:r>
              <a:rPr lang="en-US" dirty="0" smtClean="0"/>
              <a:t>R</a:t>
            </a:r>
            <a:r>
              <a:rPr lang="en-US" dirty="0" smtClean="0"/>
              <a:t>eset but it </a:t>
            </a:r>
            <a:r>
              <a:rPr lang="en-US" dirty="0" smtClean="0"/>
              <a:t>tripped again </a:t>
            </a:r>
            <a:r>
              <a:rPr lang="en-US" dirty="0" smtClean="0"/>
              <a:t>- access </a:t>
            </a:r>
            <a:r>
              <a:rPr lang="en-US" dirty="0" smtClean="0"/>
              <a:t>from the CV team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</a:t>
            </a:r>
            <a:r>
              <a:rPr lang="en-US" dirty="0" smtClean="0"/>
              <a:t>ostpone </a:t>
            </a:r>
            <a:r>
              <a:rPr lang="en-US" dirty="0" smtClean="0"/>
              <a:t>the collimation studies </a:t>
            </a:r>
            <a:r>
              <a:rPr lang="en-US" dirty="0" smtClean="0"/>
              <a:t>(including </a:t>
            </a:r>
            <a:r>
              <a:rPr lang="en-US" dirty="0" smtClean="0"/>
              <a:t>injection loss maps) until </a:t>
            </a:r>
            <a:r>
              <a:rPr lang="en-US" dirty="0" smtClean="0"/>
              <a:t>this </a:t>
            </a:r>
            <a:r>
              <a:rPr lang="en-US" dirty="0" smtClean="0"/>
              <a:t>morning.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Wednesday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access in P8 lasted until about 3h00. </a:t>
            </a:r>
            <a:endParaRPr lang="en-US" dirty="0" smtClean="0"/>
          </a:p>
          <a:p>
            <a:r>
              <a:rPr lang="en-US" dirty="0" err="1" smtClean="0"/>
              <a:t>Precycled</a:t>
            </a:r>
            <a:r>
              <a:rPr lang="en-US" dirty="0" smtClean="0"/>
              <a:t> </a:t>
            </a:r>
            <a:r>
              <a:rPr lang="en-US" dirty="0" smtClean="0"/>
              <a:t>the whole machine and injected probe beams at around 4h30 for a pilot ramp, squeeze and collide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</a:t>
            </a:r>
            <a:r>
              <a:rPr lang="en-US" dirty="0" smtClean="0"/>
              <a:t>un </a:t>
            </a:r>
            <a:r>
              <a:rPr lang="en-US" dirty="0" smtClean="0"/>
              <a:t>through the full nominal cycle without </a:t>
            </a:r>
            <a:r>
              <a:rPr lang="en-US" dirty="0" smtClean="0"/>
              <a:t>problems.</a:t>
            </a:r>
          </a:p>
          <a:p>
            <a:r>
              <a:rPr lang="en-US" dirty="0" smtClean="0"/>
              <a:t>Ramp </a:t>
            </a:r>
            <a:r>
              <a:rPr lang="en-US" dirty="0" smtClean="0"/>
              <a:t>and squeeze done with radial </a:t>
            </a:r>
            <a:r>
              <a:rPr lang="en-US" dirty="0" smtClean="0"/>
              <a:t>modulation. Collapsed </a:t>
            </a:r>
            <a:r>
              <a:rPr lang="en-US" dirty="0" smtClean="0"/>
              <a:t>the separation bumps but did not optimize collisions.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Pilot + 2 nominal bunches </a:t>
            </a:r>
          </a:p>
          <a:p>
            <a:pPr lvl="1"/>
            <a:r>
              <a:rPr lang="en-GB" dirty="0" smtClean="0"/>
              <a:t>1 hour in stable beams</a:t>
            </a:r>
          </a:p>
          <a:p>
            <a:pPr lvl="1"/>
            <a:r>
              <a:rPr lang="en-GB" dirty="0" smtClean="0"/>
              <a:t>Loss </a:t>
            </a:r>
            <a:r>
              <a:rPr lang="en-GB" dirty="0" smtClean="0"/>
              <a:t>maps at 3.5 </a:t>
            </a:r>
            <a:r>
              <a:rPr lang="en-GB" dirty="0" smtClean="0"/>
              <a:t>TeV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Verification </a:t>
            </a:r>
            <a:r>
              <a:rPr lang="en-GB" dirty="0" smtClean="0"/>
              <a:t>tests: </a:t>
            </a:r>
          </a:p>
          <a:p>
            <a:pPr lvl="1"/>
            <a:r>
              <a:rPr lang="en-GB" dirty="0" smtClean="0"/>
              <a:t>TCDQ and TCSG relative </a:t>
            </a:r>
            <a:r>
              <a:rPr lang="en-GB" dirty="0" smtClean="0"/>
              <a:t>position checks</a:t>
            </a:r>
            <a:endParaRPr lang="en-GB" dirty="0" smtClean="0"/>
          </a:p>
          <a:p>
            <a:pPr lvl="1"/>
            <a:r>
              <a:rPr lang="en-GB" dirty="0" smtClean="0"/>
              <a:t>Asynchronous </a:t>
            </a:r>
            <a:r>
              <a:rPr lang="en-GB" dirty="0" smtClean="0"/>
              <a:t>dump 450 GeV </a:t>
            </a:r>
            <a:r>
              <a:rPr lang="en-GB" dirty="0" smtClean="0"/>
              <a:t>B2</a:t>
            </a:r>
            <a:endParaRPr lang="en-GB" dirty="0" smtClean="0"/>
          </a:p>
          <a:p>
            <a:pPr lvl="1"/>
            <a:r>
              <a:rPr lang="en-GB" dirty="0" smtClean="0"/>
              <a:t>L</a:t>
            </a:r>
            <a:r>
              <a:rPr lang="en-GB" dirty="0" smtClean="0"/>
              <a:t>oss </a:t>
            </a:r>
            <a:r>
              <a:rPr lang="en-GB" dirty="0" smtClean="0"/>
              <a:t>maps at injection </a:t>
            </a:r>
            <a:r>
              <a:rPr lang="en-GB" dirty="0" smtClean="0"/>
              <a:t>&amp; collimator checks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48 </a:t>
            </a:r>
            <a:r>
              <a:rPr lang="en-GB" dirty="0" smtClean="0"/>
              <a:t>bunches per beam  - stable beams for 3-4 </a:t>
            </a:r>
            <a:r>
              <a:rPr lang="en-GB" dirty="0" smtClean="0"/>
              <a:t>hours</a:t>
            </a:r>
          </a:p>
          <a:p>
            <a:endParaRPr lang="en-GB" dirty="0" smtClean="0"/>
          </a:p>
          <a:p>
            <a:r>
              <a:rPr lang="en-GB" dirty="0" smtClean="0"/>
              <a:t>C</a:t>
            </a:r>
            <a:r>
              <a:rPr lang="en-GB" dirty="0" smtClean="0"/>
              <a:t>ontinue </a:t>
            </a:r>
            <a:r>
              <a:rPr lang="en-GB" dirty="0" smtClean="0"/>
              <a:t>with the satellite collision scheme 264b, </a:t>
            </a:r>
            <a:r>
              <a:rPr lang="en-GB" dirty="0" smtClean="0"/>
              <a:t>840b </a:t>
            </a:r>
          </a:p>
          <a:p>
            <a:pPr lvl="1"/>
            <a:r>
              <a:rPr lang="en-US" dirty="0" smtClean="0"/>
              <a:t>CMS back sometime Friday…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47271</TotalTime>
  <Words>473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Tuesday morning</vt:lpstr>
      <vt:lpstr>Tuesday morning</vt:lpstr>
      <vt:lpstr>Tuesday afternoon</vt:lpstr>
      <vt:lpstr>Tuesday afternoon continued</vt:lpstr>
      <vt:lpstr>Early Wednesday morning</vt:lpstr>
      <vt:lpstr>Wednesday morning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1793</cp:revision>
  <dcterms:created xsi:type="dcterms:W3CDTF">2010-10-13T07:44:28Z</dcterms:created>
  <dcterms:modified xsi:type="dcterms:W3CDTF">2011-07-13T06:20:16Z</dcterms:modified>
</cp:coreProperties>
</file>