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31"/>
  </p:notesMasterIdLst>
  <p:handoutMasterIdLst>
    <p:handoutMasterId r:id="rId32"/>
  </p:handoutMasterIdLst>
  <p:sldIdLst>
    <p:sldId id="1037" r:id="rId2"/>
    <p:sldId id="1152" r:id="rId3"/>
    <p:sldId id="1159" r:id="rId4"/>
    <p:sldId id="1158" r:id="rId5"/>
    <p:sldId id="1162" r:id="rId6"/>
    <p:sldId id="1160" r:id="rId7"/>
    <p:sldId id="1161" r:id="rId8"/>
    <p:sldId id="1177" r:id="rId9"/>
    <p:sldId id="1178" r:id="rId10"/>
    <p:sldId id="1179" r:id="rId11"/>
    <p:sldId id="1180" r:id="rId12"/>
    <p:sldId id="1164" r:id="rId13"/>
    <p:sldId id="1153" r:id="rId14"/>
    <p:sldId id="1155" r:id="rId15"/>
    <p:sldId id="1174" r:id="rId16"/>
    <p:sldId id="1154" r:id="rId17"/>
    <p:sldId id="1171" r:id="rId18"/>
    <p:sldId id="1156" r:id="rId19"/>
    <p:sldId id="1166" r:id="rId20"/>
    <p:sldId id="1167" r:id="rId21"/>
    <p:sldId id="1168" r:id="rId22"/>
    <p:sldId id="1165" r:id="rId23"/>
    <p:sldId id="1172" r:id="rId24"/>
    <p:sldId id="1173" r:id="rId25"/>
    <p:sldId id="1157" r:id="rId26"/>
    <p:sldId id="1163" r:id="rId27"/>
    <p:sldId id="1175" r:id="rId28"/>
    <p:sldId id="1169" r:id="rId29"/>
    <p:sldId id="1176" r:id="rId30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000"/>
    <a:srgbClr val="CC0066"/>
    <a:srgbClr val="FFFF99"/>
    <a:srgbClr val="9FCAFF"/>
    <a:srgbClr val="99FF99"/>
    <a:srgbClr val="FFCCCC"/>
    <a:srgbClr val="DDDDDD"/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75" d="100"/>
          <a:sy n="75" d="100"/>
        </p:scale>
        <p:origin x="-1128" y="-9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06B36-AFE8-4558-ACC8-AF5D53D05AD6}" type="slidenum">
              <a:rPr lang="en-GB"/>
              <a:pPr/>
              <a:t>9</a:t>
            </a:fld>
            <a:endParaRPr lang="en-GB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CF8D9-1504-45EC-BC23-88BDBC23B70D}" type="slidenum">
              <a:rPr lang="en-GB"/>
              <a:pPr/>
              <a:t>10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CCDDC-2C4C-415E-98BB-774FDADA7620}" type="slidenum">
              <a:rPr lang="en-GB"/>
              <a:pPr/>
              <a:t>11</a:t>
            </a:fld>
            <a:endParaRPr lang="en-GB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6E4F4E-F4D8-490A-A7F9-4819354EAB1C}" type="datetime1">
              <a:rPr lang="en-US" smtClean="0"/>
              <a:pPr/>
              <a:t>6/27/2011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31A9A1-E3E6-42C3-BA77-BDAB3B1B96AC}" type="datetime1">
              <a:rPr lang="en-US" smtClean="0"/>
              <a:pPr/>
              <a:t>6/27/2011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2A846EE-FBE6-4C71-82E1-6C6D726DC595}" type="datetime1">
              <a:rPr lang="en-US" smtClean="0"/>
              <a:pPr/>
              <a:t>6/27/2011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6B740B98-8234-4A5B-8086-F38F5AFFD8CF}" type="datetime1">
              <a:rPr lang="en-US" smtClean="0"/>
              <a:pPr/>
              <a:t>6/27/2011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AE4E3428-A7A4-45FC-9C46-4BEE31FCE5F9}" type="datetime1">
              <a:rPr lang="en-US" smtClean="0"/>
              <a:pPr/>
              <a:t>6/27/2011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D351B3F-BCD5-49CC-A491-0927B3FC7E9E}" type="datetime1">
              <a:rPr lang="en-US" smtClean="0"/>
              <a:pPr>
                <a:defRPr/>
              </a:pPr>
              <a:t>6/27/2011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4DDF74-4C10-471E-807F-550ADC2B6ACD}" type="datetime1">
              <a:rPr lang="en-US" smtClean="0"/>
              <a:pPr/>
              <a:t>6/27/2011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979784B-EE72-4F0C-8B1B-E2E01F21CA04}" type="datetime1">
              <a:rPr lang="en-US" smtClean="0"/>
              <a:pPr/>
              <a:t>6/27/2011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1C71EEF-B8A2-45AC-BF23-9B62E88F9A47}" type="datetime1">
              <a:rPr lang="en-US" smtClean="0"/>
              <a:pPr/>
              <a:t>6/27/2011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094D86-9F98-48A1-A845-DF35F93FEEA5}" type="datetime1">
              <a:rPr lang="en-US" smtClean="0"/>
              <a:pPr/>
              <a:t>6/27/2011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1E8905C-4064-4BFD-88F7-F25EF6BF919D}" type="datetime1">
              <a:rPr lang="en-US" smtClean="0"/>
              <a:pPr/>
              <a:t>6/27/2011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91B7A68-6921-4EAC-ABDD-E1A01A9FAE3C}" type="datetime1">
              <a:rPr lang="en-US" smtClean="0"/>
              <a:pPr/>
              <a:t>6/27/2011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FA6624-1269-456F-9CCA-5AC8EBC2DBFC}" type="datetime1">
              <a:rPr lang="en-US" smtClean="0"/>
              <a:pPr/>
              <a:t>6/27/2011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166E5176-2E7E-4B5F-A30F-006470F2B794}" type="datetime1">
              <a:rPr lang="en-US" smtClean="0"/>
              <a:pPr/>
              <a:t>6/27/2011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week 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58ABE37-D5A3-4AE5-A3A1-42613D3045F8}" type="datetime1">
              <a:rPr lang="en-US" smtClean="0"/>
              <a:pPr/>
              <a:t>6/27/2011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3510" y="1556740"/>
            <a:ext cx="7201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R. </a:t>
            </a:r>
            <a:r>
              <a:rPr lang="en-US" sz="2400" dirty="0" err="1" smtClean="0"/>
              <a:t>Assmann</a:t>
            </a:r>
            <a:r>
              <a:rPr lang="en-US" sz="2400" dirty="0" smtClean="0"/>
              <a:t>, J. </a:t>
            </a:r>
            <a:r>
              <a:rPr lang="en-US" sz="2400" dirty="0" err="1" smtClean="0"/>
              <a:t>Wenninger</a:t>
            </a:r>
            <a:endParaRPr lang="en-US" sz="2400" dirty="0" smtClean="0"/>
          </a:p>
          <a:p>
            <a:r>
              <a:rPr lang="en-US" sz="2400" dirty="0" smtClean="0"/>
              <a:t>with the support of many !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Goals:</a:t>
            </a:r>
          </a:p>
          <a:p>
            <a:r>
              <a:rPr lang="en-US" sz="2400" dirty="0" smtClean="0"/>
              <a:t>Luminosity production </a:t>
            </a:r>
          </a:p>
          <a:p>
            <a:r>
              <a:rPr lang="en-US" sz="2400" dirty="0" smtClean="0"/>
              <a:t>1236 bunches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SC - 21Jun'11</a:t>
            </a: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LHCCryo P8 oil filters</a:t>
            </a:r>
          </a:p>
        </p:txBody>
      </p:sp>
      <p:sp>
        <p:nvSpPr>
          <p:cNvPr id="47106" name="Line 2"/>
          <p:cNvSpPr>
            <a:spLocks noChangeShapeType="1"/>
          </p:cNvSpPr>
          <p:nvPr/>
        </p:nvSpPr>
        <p:spPr bwMode="auto">
          <a:xfrm>
            <a:off x="1066800" y="167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 flipV="1">
            <a:off x="10668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914400" y="13716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914400" y="129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10668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14478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295400" y="13716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1295400" y="129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V="1">
            <a:off x="14478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V="1">
            <a:off x="18288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1676400" y="13716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1676400" y="129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V="1">
            <a:off x="18288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V="1">
            <a:off x="22098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2057400" y="13716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Oval 17"/>
          <p:cNvSpPr>
            <a:spLocks noChangeArrowheads="1"/>
          </p:cNvSpPr>
          <p:nvPr/>
        </p:nvSpPr>
        <p:spPr bwMode="auto">
          <a:xfrm>
            <a:off x="2057400" y="129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 flipV="1">
            <a:off x="22098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flipV="1">
            <a:off x="25908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AutoShape 20"/>
          <p:cNvSpPr>
            <a:spLocks noChangeArrowheads="1"/>
          </p:cNvSpPr>
          <p:nvPr/>
        </p:nvSpPr>
        <p:spPr bwMode="auto">
          <a:xfrm>
            <a:off x="2438400" y="13716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Oval 21"/>
          <p:cNvSpPr>
            <a:spLocks noChangeArrowheads="1"/>
          </p:cNvSpPr>
          <p:nvPr/>
        </p:nvSpPr>
        <p:spPr bwMode="auto">
          <a:xfrm>
            <a:off x="2438400" y="129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flipV="1">
            <a:off x="25908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flipV="1">
            <a:off x="29718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AutoShape 24"/>
          <p:cNvSpPr>
            <a:spLocks noChangeArrowheads="1"/>
          </p:cNvSpPr>
          <p:nvPr/>
        </p:nvSpPr>
        <p:spPr bwMode="auto">
          <a:xfrm>
            <a:off x="2819400" y="13716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Oval 25"/>
          <p:cNvSpPr>
            <a:spLocks noChangeArrowheads="1"/>
          </p:cNvSpPr>
          <p:nvPr/>
        </p:nvSpPr>
        <p:spPr bwMode="auto">
          <a:xfrm>
            <a:off x="2819400" y="129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 flipV="1">
            <a:off x="29718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1066800" y="12192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3505200" y="1219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3276600" y="1676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30480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 flipV="1">
            <a:off x="18288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6" name="AutoShape 32"/>
          <p:cNvSpPr>
            <a:spLocks noChangeArrowheads="1"/>
          </p:cNvSpPr>
          <p:nvPr/>
        </p:nvSpPr>
        <p:spPr bwMode="auto">
          <a:xfrm>
            <a:off x="1676400" y="18288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Oval 33"/>
          <p:cNvSpPr>
            <a:spLocks noChangeArrowheads="1"/>
          </p:cNvSpPr>
          <p:nvPr/>
        </p:nvSpPr>
        <p:spPr bwMode="auto">
          <a:xfrm>
            <a:off x="16764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 flipV="1">
            <a:off x="18288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 flipV="1">
            <a:off x="22098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0" name="AutoShape 36"/>
          <p:cNvSpPr>
            <a:spLocks noChangeArrowheads="1"/>
          </p:cNvSpPr>
          <p:nvPr/>
        </p:nvSpPr>
        <p:spPr bwMode="auto">
          <a:xfrm>
            <a:off x="2057400" y="18288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1" name="Oval 37"/>
          <p:cNvSpPr>
            <a:spLocks noChangeArrowheads="1"/>
          </p:cNvSpPr>
          <p:nvPr/>
        </p:nvSpPr>
        <p:spPr bwMode="auto">
          <a:xfrm>
            <a:off x="20574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 flipV="1">
            <a:off x="22098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>
            <a:off x="1828800" y="213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Rectangle 40"/>
          <p:cNvSpPr>
            <a:spLocks noChangeArrowheads="1"/>
          </p:cNvSpPr>
          <p:nvPr/>
        </p:nvSpPr>
        <p:spPr bwMode="auto">
          <a:xfrm>
            <a:off x="1143000" y="2819400"/>
            <a:ext cx="2438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5" name="Line 41"/>
          <p:cNvSpPr>
            <a:spLocks noChangeShapeType="1"/>
          </p:cNvSpPr>
          <p:nvPr/>
        </p:nvSpPr>
        <p:spPr bwMode="auto">
          <a:xfrm>
            <a:off x="5181600" y="1676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 flipV="1">
            <a:off x="60960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7" name="AutoShape 43"/>
          <p:cNvSpPr>
            <a:spLocks noChangeArrowheads="1"/>
          </p:cNvSpPr>
          <p:nvPr/>
        </p:nvSpPr>
        <p:spPr bwMode="auto">
          <a:xfrm>
            <a:off x="5943600" y="13716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8" name="Oval 44"/>
          <p:cNvSpPr>
            <a:spLocks noChangeArrowheads="1"/>
          </p:cNvSpPr>
          <p:nvPr/>
        </p:nvSpPr>
        <p:spPr bwMode="auto">
          <a:xfrm>
            <a:off x="5943600" y="129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9" name="Line 45"/>
          <p:cNvSpPr>
            <a:spLocks noChangeShapeType="1"/>
          </p:cNvSpPr>
          <p:nvPr/>
        </p:nvSpPr>
        <p:spPr bwMode="auto">
          <a:xfrm flipV="1">
            <a:off x="60960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0" name="Line 46"/>
          <p:cNvSpPr>
            <a:spLocks noChangeShapeType="1"/>
          </p:cNvSpPr>
          <p:nvPr/>
        </p:nvSpPr>
        <p:spPr bwMode="auto">
          <a:xfrm flipV="1">
            <a:off x="64770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1" name="AutoShape 47"/>
          <p:cNvSpPr>
            <a:spLocks noChangeArrowheads="1"/>
          </p:cNvSpPr>
          <p:nvPr/>
        </p:nvSpPr>
        <p:spPr bwMode="auto">
          <a:xfrm>
            <a:off x="6324600" y="13716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2" name="Oval 48"/>
          <p:cNvSpPr>
            <a:spLocks noChangeArrowheads="1"/>
          </p:cNvSpPr>
          <p:nvPr/>
        </p:nvSpPr>
        <p:spPr bwMode="auto">
          <a:xfrm>
            <a:off x="6324600" y="129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3" name="Line 49"/>
          <p:cNvSpPr>
            <a:spLocks noChangeShapeType="1"/>
          </p:cNvSpPr>
          <p:nvPr/>
        </p:nvSpPr>
        <p:spPr bwMode="auto">
          <a:xfrm flipV="1">
            <a:off x="64770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4" name="Line 50"/>
          <p:cNvSpPr>
            <a:spLocks noChangeShapeType="1"/>
          </p:cNvSpPr>
          <p:nvPr/>
        </p:nvSpPr>
        <p:spPr bwMode="auto">
          <a:xfrm flipV="1">
            <a:off x="68580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5" name="AutoShape 51"/>
          <p:cNvSpPr>
            <a:spLocks noChangeArrowheads="1"/>
          </p:cNvSpPr>
          <p:nvPr/>
        </p:nvSpPr>
        <p:spPr bwMode="auto">
          <a:xfrm>
            <a:off x="6705600" y="13716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6" name="Oval 52"/>
          <p:cNvSpPr>
            <a:spLocks noChangeArrowheads="1"/>
          </p:cNvSpPr>
          <p:nvPr/>
        </p:nvSpPr>
        <p:spPr bwMode="auto">
          <a:xfrm>
            <a:off x="6705600" y="129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7" name="Line 53"/>
          <p:cNvSpPr>
            <a:spLocks noChangeShapeType="1"/>
          </p:cNvSpPr>
          <p:nvPr/>
        </p:nvSpPr>
        <p:spPr bwMode="auto">
          <a:xfrm flipV="1">
            <a:off x="68580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8" name="Line 54"/>
          <p:cNvSpPr>
            <a:spLocks noChangeShapeType="1"/>
          </p:cNvSpPr>
          <p:nvPr/>
        </p:nvSpPr>
        <p:spPr bwMode="auto">
          <a:xfrm>
            <a:off x="4953000" y="1219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9" name="Line 55"/>
          <p:cNvSpPr>
            <a:spLocks noChangeShapeType="1"/>
          </p:cNvSpPr>
          <p:nvPr/>
        </p:nvSpPr>
        <p:spPr bwMode="auto">
          <a:xfrm flipV="1">
            <a:off x="62484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0" name="AutoShape 56"/>
          <p:cNvSpPr>
            <a:spLocks noChangeArrowheads="1"/>
          </p:cNvSpPr>
          <p:nvPr/>
        </p:nvSpPr>
        <p:spPr bwMode="auto">
          <a:xfrm>
            <a:off x="6096000" y="18288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1" name="Oval 57"/>
          <p:cNvSpPr>
            <a:spLocks noChangeArrowheads="1"/>
          </p:cNvSpPr>
          <p:nvPr/>
        </p:nvSpPr>
        <p:spPr bwMode="auto">
          <a:xfrm>
            <a:off x="60960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2" name="Line 58"/>
          <p:cNvSpPr>
            <a:spLocks noChangeShapeType="1"/>
          </p:cNvSpPr>
          <p:nvPr/>
        </p:nvSpPr>
        <p:spPr bwMode="auto">
          <a:xfrm flipV="1">
            <a:off x="62484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3" name="Line 59"/>
          <p:cNvSpPr>
            <a:spLocks noChangeShapeType="1"/>
          </p:cNvSpPr>
          <p:nvPr/>
        </p:nvSpPr>
        <p:spPr bwMode="auto">
          <a:xfrm flipV="1">
            <a:off x="66294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4" name="AutoShape 60"/>
          <p:cNvSpPr>
            <a:spLocks noChangeArrowheads="1"/>
          </p:cNvSpPr>
          <p:nvPr/>
        </p:nvSpPr>
        <p:spPr bwMode="auto">
          <a:xfrm>
            <a:off x="6477000" y="18288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5" name="Oval 61"/>
          <p:cNvSpPr>
            <a:spLocks noChangeArrowheads="1"/>
          </p:cNvSpPr>
          <p:nvPr/>
        </p:nvSpPr>
        <p:spPr bwMode="auto">
          <a:xfrm>
            <a:off x="6477000" y="1752600"/>
            <a:ext cx="304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6" name="Line 62"/>
          <p:cNvSpPr>
            <a:spLocks noChangeShapeType="1"/>
          </p:cNvSpPr>
          <p:nvPr/>
        </p:nvSpPr>
        <p:spPr bwMode="auto">
          <a:xfrm flipV="1">
            <a:off x="66294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7" name="Line 63"/>
          <p:cNvSpPr>
            <a:spLocks noChangeShapeType="1"/>
          </p:cNvSpPr>
          <p:nvPr/>
        </p:nvSpPr>
        <p:spPr bwMode="auto">
          <a:xfrm>
            <a:off x="5410200" y="213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8" name="Line 64"/>
          <p:cNvSpPr>
            <a:spLocks noChangeShapeType="1"/>
          </p:cNvSpPr>
          <p:nvPr/>
        </p:nvSpPr>
        <p:spPr bwMode="auto">
          <a:xfrm>
            <a:off x="49530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9" name="Line 65"/>
          <p:cNvSpPr>
            <a:spLocks noChangeShapeType="1"/>
          </p:cNvSpPr>
          <p:nvPr/>
        </p:nvSpPr>
        <p:spPr bwMode="auto">
          <a:xfrm>
            <a:off x="5181600" y="1676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0" name="Line 66"/>
          <p:cNvSpPr>
            <a:spLocks noChangeShapeType="1"/>
          </p:cNvSpPr>
          <p:nvPr/>
        </p:nvSpPr>
        <p:spPr bwMode="auto">
          <a:xfrm>
            <a:off x="54102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1" name="Rectangle 67"/>
          <p:cNvSpPr>
            <a:spLocks noChangeArrowheads="1"/>
          </p:cNvSpPr>
          <p:nvPr/>
        </p:nvSpPr>
        <p:spPr bwMode="auto">
          <a:xfrm>
            <a:off x="4876800" y="2819400"/>
            <a:ext cx="2438400" cy="762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2" name="Rectangle 68"/>
          <p:cNvSpPr>
            <a:spLocks noChangeArrowheads="1"/>
          </p:cNvSpPr>
          <p:nvPr/>
        </p:nvSpPr>
        <p:spPr bwMode="auto">
          <a:xfrm>
            <a:off x="2362200" y="4114800"/>
            <a:ext cx="1219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3" name="Rectangle 69"/>
          <p:cNvSpPr>
            <a:spLocks noChangeArrowheads="1"/>
          </p:cNvSpPr>
          <p:nvPr/>
        </p:nvSpPr>
        <p:spPr bwMode="auto">
          <a:xfrm>
            <a:off x="3048000" y="4800600"/>
            <a:ext cx="24384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4" name="Line 70"/>
          <p:cNvSpPr>
            <a:spLocks noChangeShapeType="1"/>
          </p:cNvSpPr>
          <p:nvPr/>
        </p:nvSpPr>
        <p:spPr bwMode="auto">
          <a:xfrm>
            <a:off x="5105400" y="3581400"/>
            <a:ext cx="0" cy="12192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5" name="Line 71"/>
          <p:cNvSpPr>
            <a:spLocks noChangeShapeType="1"/>
          </p:cNvSpPr>
          <p:nvPr/>
        </p:nvSpPr>
        <p:spPr bwMode="auto">
          <a:xfrm>
            <a:off x="3429000" y="3200400"/>
            <a:ext cx="0" cy="9144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6" name="Line 72"/>
          <p:cNvSpPr>
            <a:spLocks noChangeShapeType="1"/>
          </p:cNvSpPr>
          <p:nvPr/>
        </p:nvSpPr>
        <p:spPr bwMode="auto">
          <a:xfrm>
            <a:off x="3429000" y="4495800"/>
            <a:ext cx="0" cy="3048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7" name="Line 73"/>
          <p:cNvSpPr>
            <a:spLocks noChangeShapeType="1"/>
          </p:cNvSpPr>
          <p:nvPr/>
        </p:nvSpPr>
        <p:spPr bwMode="auto">
          <a:xfrm>
            <a:off x="5105400" y="5181600"/>
            <a:ext cx="0" cy="381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8" name="Line 74"/>
          <p:cNvSpPr>
            <a:spLocks noChangeShapeType="1"/>
          </p:cNvSpPr>
          <p:nvPr/>
        </p:nvSpPr>
        <p:spPr bwMode="auto">
          <a:xfrm>
            <a:off x="5105400" y="5562600"/>
            <a:ext cx="2438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9" name="Line 75"/>
          <p:cNvSpPr>
            <a:spLocks noChangeShapeType="1"/>
          </p:cNvSpPr>
          <p:nvPr/>
        </p:nvSpPr>
        <p:spPr bwMode="auto">
          <a:xfrm>
            <a:off x="990600" y="5562600"/>
            <a:ext cx="2438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80" name="Line 76"/>
          <p:cNvSpPr>
            <a:spLocks noChangeShapeType="1"/>
          </p:cNvSpPr>
          <p:nvPr/>
        </p:nvSpPr>
        <p:spPr bwMode="auto">
          <a:xfrm>
            <a:off x="3429000" y="5181600"/>
            <a:ext cx="0" cy="381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81" name="Text Box 77"/>
          <p:cNvSpPr txBox="1">
            <a:spLocks noChangeArrowheads="1"/>
          </p:cNvSpPr>
          <p:nvPr/>
        </p:nvSpPr>
        <p:spPr bwMode="auto">
          <a:xfrm>
            <a:off x="3657600" y="4800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QUI</a:t>
            </a:r>
          </a:p>
        </p:txBody>
      </p:sp>
      <p:sp>
        <p:nvSpPr>
          <p:cNvPr id="47182" name="Rectangle 78"/>
          <p:cNvSpPr>
            <a:spLocks noChangeArrowheads="1"/>
          </p:cNvSpPr>
          <p:nvPr/>
        </p:nvSpPr>
        <p:spPr bwMode="auto">
          <a:xfrm>
            <a:off x="6934200" y="2819400"/>
            <a:ext cx="381000" cy="152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83" name="Rectangle 79"/>
          <p:cNvSpPr>
            <a:spLocks noChangeArrowheads="1"/>
          </p:cNvSpPr>
          <p:nvPr/>
        </p:nvSpPr>
        <p:spPr bwMode="auto">
          <a:xfrm>
            <a:off x="6934200" y="3429000"/>
            <a:ext cx="381000" cy="152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84" name="Text Box 80"/>
          <p:cNvSpPr txBox="1">
            <a:spLocks noChangeArrowheads="1"/>
          </p:cNvSpPr>
          <p:nvPr/>
        </p:nvSpPr>
        <p:spPr bwMode="auto">
          <a:xfrm>
            <a:off x="7315200" y="26812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latin typeface="Arial Narrow" charset="0"/>
              </a:rPr>
              <a:t>Leaky HX (Jan’11)</a:t>
            </a:r>
          </a:p>
        </p:txBody>
      </p:sp>
      <p:sp>
        <p:nvSpPr>
          <p:cNvPr id="47185" name="Text Box 81"/>
          <p:cNvSpPr txBox="1">
            <a:spLocks noChangeArrowheads="1"/>
          </p:cNvSpPr>
          <p:nvPr/>
        </p:nvSpPr>
        <p:spPr bwMode="auto">
          <a:xfrm>
            <a:off x="7315200" y="32908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latin typeface="Arial Narrow" charset="0"/>
              </a:rPr>
              <a:t>TuA (Spring11)</a:t>
            </a:r>
          </a:p>
        </p:txBody>
      </p:sp>
      <p:grpSp>
        <p:nvGrpSpPr>
          <p:cNvPr id="2" name="Group 120"/>
          <p:cNvGrpSpPr>
            <a:grpSpLocks/>
          </p:cNvGrpSpPr>
          <p:nvPr/>
        </p:nvGrpSpPr>
        <p:grpSpPr bwMode="auto">
          <a:xfrm>
            <a:off x="3048000" y="2097088"/>
            <a:ext cx="2362200" cy="533400"/>
            <a:chOff x="1920" y="1321"/>
            <a:chExt cx="1488" cy="336"/>
          </a:xfrm>
        </p:grpSpPr>
        <p:sp>
          <p:nvSpPr>
            <p:cNvPr id="47187" name="Line 83"/>
            <p:cNvSpPr>
              <a:spLocks noChangeShapeType="1"/>
            </p:cNvSpPr>
            <p:nvPr/>
          </p:nvSpPr>
          <p:spPr bwMode="auto">
            <a:xfrm>
              <a:off x="3312" y="16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8" name="Line 84"/>
            <p:cNvSpPr>
              <a:spLocks noChangeShapeType="1"/>
            </p:cNvSpPr>
            <p:nvPr/>
          </p:nvSpPr>
          <p:spPr bwMode="auto">
            <a:xfrm>
              <a:off x="3168" y="163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9" name="Line 85"/>
            <p:cNvSpPr>
              <a:spLocks noChangeShapeType="1"/>
            </p:cNvSpPr>
            <p:nvPr/>
          </p:nvSpPr>
          <p:spPr bwMode="auto">
            <a:xfrm>
              <a:off x="2256" y="163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0" name="Line 86"/>
            <p:cNvSpPr>
              <a:spLocks noChangeShapeType="1"/>
            </p:cNvSpPr>
            <p:nvPr/>
          </p:nvSpPr>
          <p:spPr bwMode="auto">
            <a:xfrm>
              <a:off x="1920" y="16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1" name="Line 87"/>
            <p:cNvSpPr>
              <a:spLocks noChangeShapeType="1"/>
            </p:cNvSpPr>
            <p:nvPr/>
          </p:nvSpPr>
          <p:spPr bwMode="auto">
            <a:xfrm>
              <a:off x="2112" y="163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8"/>
            <p:cNvGrpSpPr>
              <a:grpSpLocks/>
            </p:cNvGrpSpPr>
            <p:nvPr/>
          </p:nvGrpSpPr>
          <p:grpSpPr bwMode="auto">
            <a:xfrm>
              <a:off x="2592" y="1609"/>
              <a:ext cx="96" cy="48"/>
              <a:chOff x="2592" y="1584"/>
              <a:chExt cx="96" cy="48"/>
            </a:xfrm>
          </p:grpSpPr>
          <p:sp>
            <p:nvSpPr>
              <p:cNvPr id="47193" name="AutoShape 89"/>
              <p:cNvSpPr>
                <a:spLocks noChangeArrowheads="1"/>
              </p:cNvSpPr>
              <p:nvPr/>
            </p:nvSpPr>
            <p:spPr bwMode="auto">
              <a:xfrm rot="-5400000">
                <a:off x="2640" y="1584"/>
                <a:ext cx="48" cy="4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4" name="AutoShape 90"/>
              <p:cNvSpPr>
                <a:spLocks noChangeArrowheads="1"/>
              </p:cNvSpPr>
              <p:nvPr/>
            </p:nvSpPr>
            <p:spPr bwMode="auto">
              <a:xfrm rot="16200000" flipV="1">
                <a:off x="2592" y="1584"/>
                <a:ext cx="48" cy="4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95" name="Line 91"/>
            <p:cNvSpPr>
              <a:spLocks noChangeShapeType="1"/>
            </p:cNvSpPr>
            <p:nvPr/>
          </p:nvSpPr>
          <p:spPr bwMode="auto">
            <a:xfrm>
              <a:off x="3168" y="14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6" name="Line 92"/>
            <p:cNvSpPr>
              <a:spLocks noChangeShapeType="1"/>
            </p:cNvSpPr>
            <p:nvPr/>
          </p:nvSpPr>
          <p:spPr bwMode="auto">
            <a:xfrm>
              <a:off x="2064" y="14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7" name="Line 93"/>
            <p:cNvSpPr>
              <a:spLocks noChangeShapeType="1"/>
            </p:cNvSpPr>
            <p:nvPr/>
          </p:nvSpPr>
          <p:spPr bwMode="auto">
            <a:xfrm>
              <a:off x="2256" y="148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94"/>
            <p:cNvGrpSpPr>
              <a:grpSpLocks/>
            </p:cNvGrpSpPr>
            <p:nvPr/>
          </p:nvGrpSpPr>
          <p:grpSpPr bwMode="auto">
            <a:xfrm>
              <a:off x="2592" y="1462"/>
              <a:ext cx="96" cy="48"/>
              <a:chOff x="2592" y="1584"/>
              <a:chExt cx="96" cy="48"/>
            </a:xfrm>
          </p:grpSpPr>
          <p:sp>
            <p:nvSpPr>
              <p:cNvPr id="47199" name="AutoShape 95"/>
              <p:cNvSpPr>
                <a:spLocks noChangeArrowheads="1"/>
              </p:cNvSpPr>
              <p:nvPr/>
            </p:nvSpPr>
            <p:spPr bwMode="auto">
              <a:xfrm rot="-5400000">
                <a:off x="2640" y="1584"/>
                <a:ext cx="48" cy="48"/>
              </a:xfrm>
              <a:prstGeom prst="triangle">
                <a:avLst>
                  <a:gd name="adj" fmla="val 50000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00" name="AutoShape 96"/>
              <p:cNvSpPr>
                <a:spLocks noChangeArrowheads="1"/>
              </p:cNvSpPr>
              <p:nvPr/>
            </p:nvSpPr>
            <p:spPr bwMode="auto">
              <a:xfrm rot="16200000" flipV="1">
                <a:off x="2592" y="1584"/>
                <a:ext cx="48" cy="48"/>
              </a:xfrm>
              <a:prstGeom prst="triangle">
                <a:avLst>
                  <a:gd name="adj" fmla="val 50000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201" name="Line 97"/>
            <p:cNvSpPr>
              <a:spLocks noChangeShapeType="1"/>
            </p:cNvSpPr>
            <p:nvPr/>
          </p:nvSpPr>
          <p:spPr bwMode="auto">
            <a:xfrm>
              <a:off x="2256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98"/>
            <p:cNvGrpSpPr>
              <a:grpSpLocks/>
            </p:cNvGrpSpPr>
            <p:nvPr/>
          </p:nvGrpSpPr>
          <p:grpSpPr bwMode="auto">
            <a:xfrm>
              <a:off x="2592" y="1321"/>
              <a:ext cx="96" cy="48"/>
              <a:chOff x="2592" y="1584"/>
              <a:chExt cx="96" cy="48"/>
            </a:xfrm>
          </p:grpSpPr>
          <p:sp>
            <p:nvSpPr>
              <p:cNvPr id="47203" name="AutoShape 99"/>
              <p:cNvSpPr>
                <a:spLocks noChangeArrowheads="1"/>
              </p:cNvSpPr>
              <p:nvPr/>
            </p:nvSpPr>
            <p:spPr bwMode="auto">
              <a:xfrm rot="-5400000">
                <a:off x="2640" y="1584"/>
                <a:ext cx="48" cy="4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04" name="AutoShape 100"/>
              <p:cNvSpPr>
                <a:spLocks noChangeArrowheads="1"/>
              </p:cNvSpPr>
              <p:nvPr/>
            </p:nvSpPr>
            <p:spPr bwMode="auto">
              <a:xfrm rot="16200000" flipV="1">
                <a:off x="2592" y="1584"/>
                <a:ext cx="48" cy="4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205" name="Title 1"/>
          <p:cNvSpPr>
            <a:spLocks/>
          </p:cNvSpPr>
          <p:nvPr/>
        </p:nvSpPr>
        <p:spPr bwMode="auto">
          <a:xfrm>
            <a:off x="827480" y="0"/>
            <a:ext cx="8316520" cy="6206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bg1"/>
                </a:solidFill>
              </a:rPr>
              <a:t>P8 configuration, week-end</a:t>
            </a:r>
          </a:p>
        </p:txBody>
      </p:sp>
      <p:sp>
        <p:nvSpPr>
          <p:cNvPr id="47206" name="Rectangle 102"/>
          <p:cNvSpPr>
            <a:spLocks noChangeArrowheads="1"/>
          </p:cNvSpPr>
          <p:nvPr/>
        </p:nvSpPr>
        <p:spPr bwMode="auto">
          <a:xfrm>
            <a:off x="990600" y="4419600"/>
            <a:ext cx="1219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207" name="Line 103"/>
          <p:cNvSpPr>
            <a:spLocks noChangeShapeType="1"/>
          </p:cNvSpPr>
          <p:nvPr/>
        </p:nvSpPr>
        <p:spPr bwMode="auto">
          <a:xfrm>
            <a:off x="3200400" y="4648200"/>
            <a:ext cx="0" cy="1524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208" name="Line 104"/>
          <p:cNvSpPr>
            <a:spLocks noChangeShapeType="1"/>
          </p:cNvSpPr>
          <p:nvPr/>
        </p:nvSpPr>
        <p:spPr bwMode="auto">
          <a:xfrm>
            <a:off x="2209800" y="4648200"/>
            <a:ext cx="990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209" name="Rectangle 105"/>
          <p:cNvSpPr>
            <a:spLocks noChangeArrowheads="1"/>
          </p:cNvSpPr>
          <p:nvPr/>
        </p:nvSpPr>
        <p:spPr bwMode="auto">
          <a:xfrm>
            <a:off x="6324600" y="4419600"/>
            <a:ext cx="1219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210" name="Line 106"/>
          <p:cNvSpPr>
            <a:spLocks noChangeShapeType="1"/>
          </p:cNvSpPr>
          <p:nvPr/>
        </p:nvSpPr>
        <p:spPr bwMode="auto">
          <a:xfrm>
            <a:off x="5334000" y="4648200"/>
            <a:ext cx="0" cy="1524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211" name="Line 107"/>
          <p:cNvSpPr>
            <a:spLocks noChangeShapeType="1"/>
          </p:cNvSpPr>
          <p:nvPr/>
        </p:nvSpPr>
        <p:spPr bwMode="auto">
          <a:xfrm>
            <a:off x="5334000" y="4648200"/>
            <a:ext cx="990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212" name="Text Box 108"/>
          <p:cNvSpPr txBox="1">
            <a:spLocks noChangeArrowheads="1"/>
          </p:cNvSpPr>
          <p:nvPr/>
        </p:nvSpPr>
        <p:spPr bwMode="auto">
          <a:xfrm>
            <a:off x="990600" y="441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CCs</a:t>
            </a:r>
          </a:p>
        </p:txBody>
      </p:sp>
      <p:sp>
        <p:nvSpPr>
          <p:cNvPr id="47213" name="Text Box 109"/>
          <p:cNvSpPr txBox="1">
            <a:spLocks noChangeArrowheads="1"/>
          </p:cNvSpPr>
          <p:nvPr/>
        </p:nvSpPr>
        <p:spPr bwMode="auto">
          <a:xfrm>
            <a:off x="6324600" y="441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CCs</a:t>
            </a:r>
          </a:p>
        </p:txBody>
      </p:sp>
      <p:sp>
        <p:nvSpPr>
          <p:cNvPr id="47214" name="Text Box 110"/>
          <p:cNvSpPr txBox="1">
            <a:spLocks noChangeArrowheads="1"/>
          </p:cNvSpPr>
          <p:nvPr/>
        </p:nvSpPr>
        <p:spPr bwMode="auto">
          <a:xfrm>
            <a:off x="1676400" y="37480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latin typeface="Arial Narrow" charset="0"/>
              </a:rPr>
              <a:t>CV615 valve (P2)</a:t>
            </a:r>
          </a:p>
        </p:txBody>
      </p:sp>
      <p:sp>
        <p:nvSpPr>
          <p:cNvPr id="47215" name="Rectangle 111"/>
          <p:cNvSpPr>
            <a:spLocks noChangeArrowheads="1"/>
          </p:cNvSpPr>
          <p:nvPr/>
        </p:nvSpPr>
        <p:spPr bwMode="auto">
          <a:xfrm>
            <a:off x="2362200" y="4114800"/>
            <a:ext cx="381000" cy="152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216" name="Rectangle 112"/>
          <p:cNvSpPr>
            <a:spLocks noChangeArrowheads="1"/>
          </p:cNvSpPr>
          <p:nvPr/>
        </p:nvSpPr>
        <p:spPr bwMode="auto">
          <a:xfrm>
            <a:off x="990600" y="4419600"/>
            <a:ext cx="304800" cy="152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217" name="Text Box 113"/>
          <p:cNvSpPr txBox="1">
            <a:spLocks noChangeArrowheads="1"/>
          </p:cNvSpPr>
          <p:nvPr/>
        </p:nvSpPr>
        <p:spPr bwMode="auto">
          <a:xfrm>
            <a:off x="152400" y="405288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latin typeface="Arial Narrow" charset="0"/>
              </a:rPr>
              <a:t>Tests for relocation</a:t>
            </a:r>
          </a:p>
        </p:txBody>
      </p:sp>
      <p:sp>
        <p:nvSpPr>
          <p:cNvPr id="47218" name="Text Box 114"/>
          <p:cNvSpPr txBox="1">
            <a:spLocks noChangeArrowheads="1"/>
          </p:cNvSpPr>
          <p:nvPr/>
        </p:nvSpPr>
        <p:spPr bwMode="auto">
          <a:xfrm>
            <a:off x="990600" y="2209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latin typeface="Arial Narrow" charset="0"/>
              </a:rPr>
              <a:t>Validated for P2 (TS) !</a:t>
            </a:r>
          </a:p>
        </p:txBody>
      </p:sp>
      <p:sp>
        <p:nvSpPr>
          <p:cNvPr id="47219" name="Text Box 115"/>
          <p:cNvSpPr txBox="1">
            <a:spLocks noChangeArrowheads="1"/>
          </p:cNvSpPr>
          <p:nvPr/>
        </p:nvSpPr>
        <p:spPr bwMode="auto">
          <a:xfrm>
            <a:off x="609600" y="557688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 Narrow" charset="0"/>
              </a:rPr>
              <a:t>Sector 78</a:t>
            </a:r>
          </a:p>
        </p:txBody>
      </p:sp>
      <p:sp>
        <p:nvSpPr>
          <p:cNvPr id="47220" name="Text Box 116"/>
          <p:cNvSpPr txBox="1">
            <a:spLocks noChangeArrowheads="1"/>
          </p:cNvSpPr>
          <p:nvPr/>
        </p:nvSpPr>
        <p:spPr bwMode="auto">
          <a:xfrm>
            <a:off x="5867400" y="5562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 Narrow" charset="0"/>
              </a:rPr>
              <a:t>Sector 81</a:t>
            </a:r>
          </a:p>
        </p:txBody>
      </p:sp>
      <p:sp>
        <p:nvSpPr>
          <p:cNvPr id="47221" name="Text Box 117"/>
          <p:cNvSpPr txBox="1">
            <a:spLocks noChangeArrowheads="1"/>
          </p:cNvSpPr>
          <p:nvPr/>
        </p:nvSpPr>
        <p:spPr bwMode="auto">
          <a:xfrm>
            <a:off x="3581400" y="1235075"/>
            <a:ext cx="114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Extra flow</a:t>
            </a:r>
          </a:p>
        </p:txBody>
      </p:sp>
      <p:sp>
        <p:nvSpPr>
          <p:cNvPr id="47222" name="Text Box 118"/>
          <p:cNvSpPr txBox="1">
            <a:spLocks noChangeArrowheads="1"/>
          </p:cNvSpPr>
          <p:nvPr/>
        </p:nvSpPr>
        <p:spPr bwMode="auto">
          <a:xfrm>
            <a:off x="6934200" y="14478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Until next Tech. Stop if CP6 oil filter OK,</a:t>
            </a:r>
            <a:r>
              <a:rPr lang="en-US" sz="1800">
                <a:latin typeface="Arial Narrow" charset="0"/>
              </a:rPr>
              <a:t> </a:t>
            </a:r>
            <a:r>
              <a:rPr lang="en-US" sz="1800">
                <a:solidFill>
                  <a:schemeClr val="bg2"/>
                </a:solidFill>
                <a:latin typeface="Arial Narrow" charset="0"/>
              </a:rPr>
              <a:t>otherwise …</a:t>
            </a:r>
            <a:endParaRPr lang="en-US" sz="1800">
              <a:latin typeface="Arial Narrow" charset="0"/>
            </a:endParaRPr>
          </a:p>
        </p:txBody>
      </p:sp>
      <p:sp>
        <p:nvSpPr>
          <p:cNvPr id="47223" name="Text Box 119"/>
          <p:cNvSpPr txBox="1">
            <a:spLocks noChangeArrowheads="1"/>
          </p:cNvSpPr>
          <p:nvPr/>
        </p:nvSpPr>
        <p:spPr bwMode="auto">
          <a:xfrm>
            <a:off x="2362200" y="5715000"/>
            <a:ext cx="4154070" cy="861774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Arial Narrow" charset="0"/>
              </a:rPr>
              <a:t>Similar to CP6_P4 ?                     </a:t>
            </a:r>
            <a:endParaRPr lang="en-US" dirty="0" smtClean="0">
              <a:solidFill>
                <a:schemeClr val="tx1"/>
              </a:solidFill>
              <a:latin typeface="Arial Narrow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  <a:latin typeface="Arial Narrow" charset="0"/>
              </a:rPr>
              <a:t>Some </a:t>
            </a:r>
            <a:r>
              <a:rPr lang="en-US" dirty="0">
                <a:solidFill>
                  <a:schemeClr val="tx1"/>
                </a:solidFill>
                <a:latin typeface="Arial Narrow" charset="0"/>
              </a:rPr>
              <a:t>35’000 hrs since Jan’07 !!!</a:t>
            </a:r>
          </a:p>
        </p:txBody>
      </p:sp>
      <p:sp>
        <p:nvSpPr>
          <p:cNvPr id="47225" name="Text Box 121"/>
          <p:cNvSpPr txBox="1">
            <a:spLocks noChangeArrowheads="1"/>
          </p:cNvSpPr>
          <p:nvPr/>
        </p:nvSpPr>
        <p:spPr bwMode="auto">
          <a:xfrm>
            <a:off x="3810000" y="21336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latin typeface="Arial Narrow" charset="0"/>
              </a:rPr>
              <a:t>Limitations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SC - 21Jun'11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LHCCryo P8 oil filters</a:t>
            </a:r>
          </a:p>
        </p:txBody>
      </p:sp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923925"/>
            <a:ext cx="87963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Cryo bake-out L8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400800" y="990600"/>
            <a:ext cx="2590800" cy="86177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 Narrow" charset="0"/>
              </a:rPr>
              <a:t>During stop:        </a:t>
            </a:r>
            <a:endParaRPr lang="en-US" dirty="0" smtClean="0">
              <a:latin typeface="Arial Narrow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Arial Narrow" charset="0"/>
              </a:rPr>
              <a:t>Temp </a:t>
            </a:r>
            <a:r>
              <a:rPr lang="en-US" sz="2000" dirty="0">
                <a:latin typeface="Arial Narrow" charset="0"/>
              </a:rPr>
              <a:t>BS &gt;&gt; Temp </a:t>
            </a:r>
            <a:r>
              <a:rPr lang="en-US" sz="2000" dirty="0" err="1">
                <a:latin typeface="Arial Narrow" charset="0"/>
              </a:rPr>
              <a:t>Mag</a:t>
            </a:r>
            <a:endParaRPr lang="en-US" dirty="0">
              <a:latin typeface="Arial Narrow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400800" y="5029200"/>
            <a:ext cx="2590800" cy="120650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 Narrow" charset="0"/>
              </a:rPr>
              <a:t>=&gt; Bearly visible effect, re-cooling process confirmed ?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371600" y="1143000"/>
            <a:ext cx="3124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 Narrow" charset="0"/>
              </a:rPr>
              <a:t>“Bake-out” at 35K-40K</a:t>
            </a:r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2286000" y="3886200"/>
            <a:ext cx="7620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2971800" y="4876800"/>
            <a:ext cx="3429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2819400" y="20574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Heater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2667000" y="28035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8000"/>
                </a:solidFill>
                <a:latin typeface="Arial Narrow" charset="0"/>
              </a:rPr>
              <a:t>Tinlet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4038600" y="27432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804000"/>
                </a:solidFill>
                <a:latin typeface="Arial Narrow" charset="0"/>
              </a:rPr>
              <a:t>Toutlet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3124200" y="4327525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8000FF"/>
                </a:solidFill>
                <a:latin typeface="Arial Narrow" charset="0"/>
              </a:rPr>
              <a:t>Vac.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000">
                <a:solidFill>
                  <a:srgbClr val="0080FF"/>
                </a:solidFill>
                <a:latin typeface="Arial Narrow" charset="0"/>
              </a:rPr>
              <a:t>gauges</a:t>
            </a:r>
            <a:endParaRPr lang="en-US" sz="2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3048000" y="37941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80"/>
                </a:solidFill>
                <a:latin typeface="Arial Narrow" charset="0"/>
              </a:rPr>
              <a:t>Valve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 – Wednesday afternoon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80660"/>
            <a:ext cx="8229600" cy="5111750"/>
          </a:xfrm>
        </p:spPr>
        <p:txBody>
          <a:bodyPr/>
          <a:lstStyle/>
          <a:p>
            <a:r>
              <a:rPr lang="en-US" dirty="0" smtClean="0"/>
              <a:t>A pretty bad power cut:</a:t>
            </a:r>
          </a:p>
          <a:p>
            <a:pPr lvl="1"/>
            <a:r>
              <a:rPr lang="en-US" dirty="0" smtClean="0"/>
              <a:t>Lost all sectors,</a:t>
            </a:r>
          </a:p>
          <a:p>
            <a:pPr lvl="1"/>
            <a:r>
              <a:rPr lang="en-US" dirty="0" smtClean="0"/>
              <a:t>Almost all experimental magnets,</a:t>
            </a:r>
          </a:p>
          <a:p>
            <a:pPr lvl="1"/>
            <a:r>
              <a:rPr lang="en-US" dirty="0" err="1" smtClean="0"/>
              <a:t>Cryo</a:t>
            </a:r>
            <a:r>
              <a:rPr lang="en-US" dirty="0" smtClean="0"/>
              <a:t> in pt8 (due to cooling water stop),</a:t>
            </a:r>
          </a:p>
          <a:p>
            <a:pPr lvl="1"/>
            <a:r>
              <a:rPr lang="en-US" dirty="0" smtClean="0"/>
              <a:t>All patrols around Pt3,</a:t>
            </a:r>
          </a:p>
          <a:p>
            <a:pPr lvl="1"/>
            <a:r>
              <a:rPr lang="en-US" dirty="0" smtClean="0"/>
              <a:t>Many crates in underground area – power.</a:t>
            </a:r>
          </a:p>
          <a:p>
            <a:r>
              <a:rPr lang="en-US" dirty="0" smtClean="0"/>
              <a:t>24 hours to recover, given by </a:t>
            </a:r>
            <a:r>
              <a:rPr lang="en-US" dirty="0" err="1" smtClean="0"/>
              <a:t>cryo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Many people could hide in the shadow of </a:t>
            </a:r>
            <a:r>
              <a:rPr lang="en-US" dirty="0" err="1" smtClean="0"/>
              <a:t>cryo</a:t>
            </a:r>
            <a:r>
              <a:rPr lang="en-US" dirty="0" smtClean="0"/>
              <a:t>: repair on Thursday morning rather than Wednesday night.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IR4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20610"/>
            <a:ext cx="8229600" cy="1296180"/>
          </a:xfrm>
        </p:spPr>
        <p:txBody>
          <a:bodyPr/>
          <a:lstStyle/>
          <a:p>
            <a:r>
              <a:rPr lang="en-US" dirty="0" smtClean="0"/>
              <a:t>Problem started in night of Saturday to Sunday.</a:t>
            </a:r>
          </a:p>
          <a:p>
            <a:r>
              <a:rPr lang="en-US" dirty="0" smtClean="0"/>
              <a:t>3 consecutive fills dumped by B2 vacuum interlock in IR4 – valves closing.</a:t>
            </a:r>
          </a:p>
          <a:p>
            <a:r>
              <a:rPr lang="en-US" dirty="0" smtClean="0"/>
              <a:t>Identical signatures for all dumps.</a:t>
            </a:r>
          </a:p>
          <a:p>
            <a:pPr lvl="1"/>
            <a:r>
              <a:rPr lang="en-US" dirty="0" smtClean="0"/>
              <a:t>Not understood. Consistently seen on all nearby gauges.</a:t>
            </a:r>
          </a:p>
          <a:p>
            <a:pPr lvl="1"/>
            <a:r>
              <a:rPr lang="en-US" dirty="0" smtClean="0"/>
              <a:t>Sunday morning vacuum interlock threshold increased from 4E-7 to 2E-6 for VVGH.1174.5R4.R.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41070"/>
            <a:ext cx="9144000" cy="238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3995920" y="4189160"/>
            <a:ext cx="3312460" cy="562630"/>
          </a:xfrm>
          <a:prstGeom prst="ellipse">
            <a:avLst/>
          </a:prstGeom>
          <a:noFill/>
          <a:ln w="38100" cap="sq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570" y="4805300"/>
            <a:ext cx="91242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D3.R4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08130" y="4877310"/>
            <a:ext cx="91242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D4.R4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80390" y="4765240"/>
            <a:ext cx="9252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Q6.R4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>
            <a:off x="5292100" y="3829110"/>
            <a:ext cx="2736380" cy="1588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599031" y="3356990"/>
            <a:ext cx="99738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spikes </a:t>
            </a:r>
            <a:r>
              <a:rPr lang="en-US" smtClean="0"/>
              <a:t>fill 1894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1196690"/>
            <a:ext cx="69770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 bwMode="auto">
          <a:xfrm>
            <a:off x="2339690" y="2492870"/>
            <a:ext cx="288040" cy="57608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510" y="2020750"/>
            <a:ext cx="320632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Spike during stable beams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5364110" y="1196690"/>
            <a:ext cx="288040" cy="57608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70" y="692620"/>
            <a:ext cx="86914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Dump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648090"/>
          </a:xfrm>
        </p:spPr>
        <p:txBody>
          <a:bodyPr/>
          <a:lstStyle/>
          <a:p>
            <a:r>
              <a:rPr lang="en-US" dirty="0" smtClean="0"/>
              <a:t>It is still there… and we got close. Saved by the threshold increase.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570" y="1700760"/>
            <a:ext cx="6120850" cy="520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BLM signal – vacuum dumps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697" y="1484730"/>
            <a:ext cx="6039733" cy="45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80" y="980660"/>
            <a:ext cx="8229600" cy="136819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For all dumps the BLM @ BGI downstream of vacuum spike region B2 shows unusual losses over ~ 1 second.</a:t>
            </a:r>
          </a:p>
          <a:p>
            <a:pPr lvl="1"/>
            <a:r>
              <a:rPr lang="en-US" dirty="0" smtClean="0"/>
              <a:t>Loss is orders of magnitude below BLM dump threshold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7416395" y="4041085"/>
            <a:ext cx="720100" cy="64809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>
            <a:off x="4896045" y="3176965"/>
            <a:ext cx="720100" cy="64809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SIS interlocking of beam position at TCSG/TCDQ IR6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  <p:pic>
        <p:nvPicPr>
          <p:cNvPr id="6" name="Picture 5" descr="SIS.IR6.BP.ramp.sq.coll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520" y="1700760"/>
            <a:ext cx="6696930" cy="52160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201628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One squeeze was dumped on orbit excursion at the TCDQ in IR6 – one BPM developed a lightly offset.</a:t>
            </a:r>
          </a:p>
          <a:p>
            <a:pPr lvl="1"/>
            <a:r>
              <a:rPr lang="en-US" sz="1800" dirty="0" smtClean="0"/>
              <a:t>Eventually readjusted the reference as it goes into the safe direction </a:t>
            </a:r>
            <a:r>
              <a:rPr lang="en-US" sz="1800" dirty="0" smtClean="0">
                <a:sym typeface="Wingdings" pitchFamily="2" charset="2"/>
              </a:rPr>
              <a:t> closer to the TCDQ.</a:t>
            </a:r>
          </a:p>
          <a:p>
            <a:pPr lvl="1"/>
            <a:r>
              <a:rPr lang="en-US" sz="1800" dirty="0" smtClean="0"/>
              <a:t>Check alignment after TS?</a:t>
            </a:r>
          </a:p>
          <a:p>
            <a:pPr lvl="1"/>
            <a:r>
              <a:rPr lang="en-US" sz="1800" dirty="0" smtClean="0"/>
              <a:t>Nice case for BPMs integrated into collimators.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067930" y="298765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Squeeze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670" y="400508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Ramp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200" y="3861060"/>
            <a:ext cx="117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Collisions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70" y="692620"/>
            <a:ext cx="8229600" cy="5111750"/>
          </a:xfrm>
        </p:spPr>
        <p:txBody>
          <a:bodyPr/>
          <a:lstStyle/>
          <a:p>
            <a:r>
              <a:rPr lang="en-US" dirty="0" smtClean="0"/>
              <a:t>Injection continues to be delicate.</a:t>
            </a:r>
          </a:p>
          <a:p>
            <a:r>
              <a:rPr lang="en-US" dirty="0" smtClean="0"/>
              <a:t>Variability of the trajectories in TI2/B1 seems to come from the MSE extraction septum in SPS LSS6.</a:t>
            </a:r>
          </a:p>
          <a:p>
            <a:pPr lvl="1"/>
            <a:r>
              <a:rPr lang="en-US" dirty="0" smtClean="0"/>
              <a:t>Ripple of 2E-4 (@ 20’000 A) – EPC is on it.</a:t>
            </a:r>
          </a:p>
          <a:p>
            <a:r>
              <a:rPr lang="en-US" dirty="0" smtClean="0"/>
              <a:t>TI2 is very sensitive to transverse and longitudinal tails in the H plane.</a:t>
            </a:r>
          </a:p>
          <a:p>
            <a:pPr lvl="1"/>
            <a:r>
              <a:rPr lang="en-US" dirty="0" smtClean="0"/>
              <a:t>One collimator with large H dispersion at 4.5 </a:t>
            </a:r>
            <a:r>
              <a:rPr lang="en-US" dirty="0" err="1" smtClean="0"/>
              <a:t>betatron</a:t>
            </a:r>
            <a:r>
              <a:rPr lang="en-US" dirty="0" smtClean="0"/>
              <a:t> sigma close to the LHC. Critical source of beam loss crosstalk..</a:t>
            </a:r>
          </a:p>
          <a:p>
            <a:r>
              <a:rPr lang="en-US" dirty="0" smtClean="0"/>
              <a:t>Due to drifts of various elements, it is no longer possible to center beams in collimators (or in the BPM nearby) and to inject perfectly on the closed orbit.</a:t>
            </a:r>
          </a:p>
          <a:p>
            <a:pPr lvl="1"/>
            <a:r>
              <a:rPr lang="en-US" dirty="0" smtClean="0"/>
              <a:t>Too many constraints.</a:t>
            </a:r>
            <a:endParaRPr lang="en-US" dirty="0"/>
          </a:p>
          <a:p>
            <a:pPr lvl="1"/>
            <a:r>
              <a:rPr lang="en-US" dirty="0" smtClean="0"/>
              <a:t>Realignment to be considered…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MSE correlation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92620"/>
            <a:ext cx="8229600" cy="1223885"/>
          </a:xfrm>
        </p:spPr>
        <p:txBody>
          <a:bodyPr/>
          <a:lstStyle/>
          <a:p>
            <a:r>
              <a:rPr lang="en-US" dirty="0" smtClean="0"/>
              <a:t>Simulations of the observed PC ripple/noise (from logging) point to the extraction septum MSE as source.</a:t>
            </a:r>
          </a:p>
          <a:p>
            <a:pPr lvl="1"/>
            <a:r>
              <a:rPr lang="en-US" dirty="0" smtClean="0"/>
              <a:t>‘Logic’ as this is by far the strongest magnet string (~10 </a:t>
            </a:r>
            <a:r>
              <a:rPr lang="en-US" dirty="0" err="1" smtClean="0"/>
              <a:t>mrad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6/27/2011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450" y="1988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410" y="5805330"/>
            <a:ext cx="1408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Verena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Lene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20610"/>
            <a:ext cx="8229600" cy="504070"/>
          </a:xfrm>
        </p:spPr>
        <p:txBody>
          <a:bodyPr/>
          <a:lstStyle/>
          <a:p>
            <a:r>
              <a:rPr lang="en-US" dirty="0" smtClean="0"/>
              <a:t>Fill length – saw the extremes !</a:t>
            </a:r>
          </a:p>
          <a:p>
            <a:pPr lvl="1"/>
            <a:r>
              <a:rPr lang="en-US" dirty="0" smtClean="0"/>
              <a:t>very long or super short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437" y="1484730"/>
          <a:ext cx="8137133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577"/>
                <a:gridCol w="1308705"/>
                <a:gridCol w="1368190"/>
                <a:gridCol w="1152160"/>
                <a:gridCol w="1224170"/>
                <a:gridCol w="23763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Bunches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Peak L </a:t>
                      </a:r>
                    </a:p>
                    <a:p>
                      <a:pPr algn="ctr"/>
                      <a:r>
                        <a:rPr lang="en-US" dirty="0" smtClean="0"/>
                        <a:t>(cm-2s-1)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Int. L </a:t>
                      </a:r>
                    </a:p>
                    <a:p>
                      <a:pPr algn="ctr"/>
                      <a:r>
                        <a:rPr lang="en-US" dirty="0" smtClean="0"/>
                        <a:t>(pb-1)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Dump cause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1.1E33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SIS – no orbit data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1.26E33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2.7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AUG TI2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1.15E33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Cryo</a:t>
                      </a:r>
                      <a:r>
                        <a:rPr lang="en-US" sz="1600" dirty="0" smtClean="0"/>
                        <a:t> Pt5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1.15E33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Vacuum B2, IR4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1.15E33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2.1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Vacuum B2, IR4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1.15E33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Vacuum</a:t>
                      </a:r>
                      <a:r>
                        <a:rPr lang="en-US" sz="1600" baseline="0" dirty="0" smtClean="0"/>
                        <a:t> B2,</a:t>
                      </a:r>
                      <a:r>
                        <a:rPr lang="en-US" sz="1600" dirty="0" smtClean="0"/>
                        <a:t> IR4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1.15E33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1.8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S34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1.25E33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&gt;6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470" y="5589300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mtClean="0"/>
              <a:t>46 </a:t>
            </a:r>
            <a:r>
              <a:rPr lang="en-US" dirty="0" smtClean="0"/>
              <a:t>hours over a week : 27%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68085" y="2452810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Friday 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B1 MKI pulse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5111750"/>
          </a:xfrm>
        </p:spPr>
        <p:txBody>
          <a:bodyPr/>
          <a:lstStyle/>
          <a:p>
            <a:r>
              <a:rPr lang="en-US" dirty="0" smtClean="0"/>
              <a:t>During the trajectory optimization on Monday, it was observed that the 144 bunches of B1 do not fit on the injection kicker waveform. </a:t>
            </a:r>
          </a:p>
          <a:p>
            <a:pPr lvl="1"/>
            <a:r>
              <a:rPr lang="en-US" dirty="0" smtClean="0"/>
              <a:t>The last 5 bunches are systematically kicked.</a:t>
            </a:r>
          </a:p>
          <a:p>
            <a:pPr lvl="1"/>
            <a:r>
              <a:rPr lang="en-US" dirty="0" smtClean="0"/>
              <a:t>Pulse length for beam 1 shorter than for beam 2:</a:t>
            </a:r>
          </a:p>
          <a:p>
            <a:pPr lvl="2"/>
            <a:r>
              <a:rPr lang="en-US" dirty="0" smtClean="0"/>
              <a:t>beam 1: 	7.85 us</a:t>
            </a:r>
          </a:p>
          <a:p>
            <a:pPr lvl="2"/>
            <a:r>
              <a:rPr lang="en-US" dirty="0" smtClean="0"/>
              <a:t>beam 2: 	8.1 us.</a:t>
            </a:r>
          </a:p>
          <a:p>
            <a:r>
              <a:rPr lang="en-US" dirty="0" smtClean="0"/>
              <a:t>The MKI pulse length was increased by 200 ns on B1. </a:t>
            </a:r>
          </a:p>
          <a:p>
            <a:pPr lvl="1"/>
            <a:r>
              <a:rPr lang="en-US" dirty="0" smtClean="0"/>
              <a:t>Situation is now much better.</a:t>
            </a:r>
          </a:p>
          <a:p>
            <a:pPr lvl="1"/>
            <a:r>
              <a:rPr lang="en-US" dirty="0" smtClean="0"/>
              <a:t>One could increase by another 50 to 100 ns.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160" y="764630"/>
            <a:ext cx="6876320" cy="565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20"/>
            <a:ext cx="8229600" cy="187197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The periodic (1/month) loss maps were performed in the night from Thursday to Friday.</a:t>
            </a:r>
          </a:p>
          <a:p>
            <a:pPr lvl="1"/>
            <a:r>
              <a:rPr lang="en-US" dirty="0" smtClean="0"/>
              <a:t>Full set at injection. Some signs of degradation.</a:t>
            </a:r>
          </a:p>
          <a:p>
            <a:pPr lvl="1"/>
            <a:r>
              <a:rPr lang="en-US" dirty="0" smtClean="0"/>
              <a:t>H, V and </a:t>
            </a:r>
            <a:r>
              <a:rPr lang="en-US" dirty="0" err="1" smtClean="0"/>
              <a:t>dp</a:t>
            </a:r>
            <a:r>
              <a:rPr lang="en-US" dirty="0" smtClean="0"/>
              <a:t>/p &lt; 0 in collisions at 3.5 </a:t>
            </a:r>
            <a:r>
              <a:rPr lang="en-US" dirty="0" err="1" smtClean="0"/>
              <a:t>TeV</a:t>
            </a:r>
            <a:r>
              <a:rPr lang="en-US" dirty="0" smtClean="0"/>
              <a:t>. Looking good.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9319" y="2852920"/>
            <a:ext cx="3734228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450 </a:t>
            </a:r>
            <a:r>
              <a:rPr lang="en-US" dirty="0" err="1" smtClean="0"/>
              <a:t>GeV</a:t>
            </a:r>
            <a:r>
              <a:rPr lang="en-US" dirty="0" smtClean="0"/>
              <a:t>, H, B2 – not so nice…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07880" y="4077090"/>
            <a:ext cx="21603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2843239" y="3786695"/>
            <a:ext cx="79211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 front – status Sunday 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0" y="764630"/>
            <a:ext cx="8229600" cy="791825"/>
          </a:xfrm>
        </p:spPr>
        <p:txBody>
          <a:bodyPr/>
          <a:lstStyle/>
          <a:p>
            <a:r>
              <a:rPr lang="en-US" dirty="0" smtClean="0"/>
              <a:t>No drastic change with 1236 bunches…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9346" y="1268700"/>
            <a:ext cx="9960036" cy="446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 bwMode="auto">
          <a:xfrm rot="5400000">
            <a:off x="7668430" y="2852920"/>
            <a:ext cx="863326" cy="794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777214" y="1988800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1236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490" y="1340710"/>
            <a:ext cx="839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T. Baer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last night….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92620"/>
            <a:ext cx="8229600" cy="936130"/>
          </a:xfrm>
        </p:spPr>
        <p:txBody>
          <a:bodyPr/>
          <a:lstStyle/>
          <a:p>
            <a:r>
              <a:rPr lang="en-US" dirty="0" smtClean="0"/>
              <a:t>Strong UFO activity at the MKI in 2. This time correlated with vacuum activity.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70" y="1772770"/>
            <a:ext cx="6725248" cy="312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Brace 7"/>
          <p:cNvSpPr/>
          <p:nvPr/>
        </p:nvSpPr>
        <p:spPr bwMode="auto">
          <a:xfrm>
            <a:off x="3491850" y="2204830"/>
            <a:ext cx="144020" cy="1872260"/>
          </a:xfrm>
          <a:prstGeom prst="rightBrac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90" y="2204830"/>
            <a:ext cx="5309841" cy="450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3707880" y="3140960"/>
            <a:ext cx="3240450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 large UFO last night – MKI2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80660"/>
            <a:ext cx="8229600" cy="720100"/>
          </a:xfrm>
        </p:spPr>
        <p:txBody>
          <a:bodyPr/>
          <a:lstStyle/>
          <a:p>
            <a:r>
              <a:rPr lang="en-US" dirty="0" smtClean="0"/>
              <a:t>Saved by recent threshold increase?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50" y="1628750"/>
            <a:ext cx="8532550" cy="423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20610"/>
            <a:ext cx="8229600" cy="1152160"/>
          </a:xfrm>
        </p:spPr>
        <p:txBody>
          <a:bodyPr/>
          <a:lstStyle/>
          <a:p>
            <a:r>
              <a:rPr lang="en-US" dirty="0" smtClean="0"/>
              <a:t>B1 lifetime frequently worse than B2 – cause not understood. Clearly visible in IR7.</a:t>
            </a:r>
          </a:p>
          <a:p>
            <a:pPr lvl="1"/>
            <a:r>
              <a:rPr lang="en-US" dirty="0" smtClean="0"/>
              <a:t>Example of fill 1898.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2564880"/>
            <a:ext cx="8366668" cy="407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0" y="1844780"/>
            <a:ext cx="8748580" cy="242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Lifetimes</a:t>
            </a:r>
            <a:endParaRPr lang="en-US" dirty="0"/>
          </a:p>
        </p:txBody>
      </p:sp>
      <p:pic>
        <p:nvPicPr>
          <p:cNvPr id="6" name="Content Placeholder 5" descr="BCT-week25.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030" y="1844780"/>
            <a:ext cx="8820590" cy="363335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420" y="836640"/>
            <a:ext cx="8229600" cy="86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B1 lifetime was lower in all fills except fill 1890.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Larger </a:t>
            </a:r>
            <a:r>
              <a:rPr lang="en-US" kern="0" dirty="0" err="1" smtClean="0">
                <a:solidFill>
                  <a:srgbClr val="0000FF"/>
                </a:solidFill>
                <a:latin typeface="+mn-lt"/>
              </a:rPr>
              <a:t>emittance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 of B1?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6084210" y="2060810"/>
            <a:ext cx="360050" cy="72010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550" y="4437140"/>
            <a:ext cx="49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B1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2794" y="3573020"/>
            <a:ext cx="49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B2</a:t>
            </a:r>
            <a:endParaRPr lang="en-US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Shit happens… in particular with SW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2304320"/>
          </a:xfrm>
        </p:spPr>
        <p:txBody>
          <a:bodyPr/>
          <a:lstStyle/>
          <a:p>
            <a:r>
              <a:rPr lang="en-US" dirty="0" smtClean="0"/>
              <a:t>In the last fill an automated system (code name </a:t>
            </a:r>
            <a:r>
              <a:rPr lang="en-US" smtClean="0"/>
              <a:t>BIGSISTER), </a:t>
            </a:r>
            <a:r>
              <a:rPr lang="en-US" dirty="0" smtClean="0"/>
              <a:t>when (re)started on a </a:t>
            </a:r>
            <a:r>
              <a:rPr lang="en-US" smtClean="0"/>
              <a:t>test server, </a:t>
            </a:r>
            <a:r>
              <a:rPr lang="en-US" dirty="0" smtClean="0"/>
              <a:t>accidentally switched the mode to BEAM DUMP during stable beams…</a:t>
            </a:r>
          </a:p>
          <a:p>
            <a:r>
              <a:rPr lang="en-US" dirty="0" smtClean="0"/>
              <a:t>Seems to have been a big mess – sorry 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80" y="2708900"/>
            <a:ext cx="8604560" cy="384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 bwMode="auto">
          <a:xfrm>
            <a:off x="7020340" y="2564880"/>
            <a:ext cx="360050" cy="136819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80" y="908650"/>
            <a:ext cx="8229600" cy="2520065"/>
          </a:xfrm>
        </p:spPr>
        <p:txBody>
          <a:bodyPr/>
          <a:lstStyle/>
          <a:p>
            <a:r>
              <a:rPr lang="en-US" dirty="0" smtClean="0"/>
              <a:t>RPLA.26R2.RCBH26.R2B1 needs access to repair.</a:t>
            </a:r>
          </a:p>
          <a:p>
            <a:pPr lvl="1"/>
            <a:r>
              <a:rPr lang="en-US" dirty="0" smtClean="0"/>
              <a:t>We can operate without it for the moment. Nor urgent.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2736380"/>
          </a:xfrm>
        </p:spPr>
        <p:txBody>
          <a:bodyPr/>
          <a:lstStyle/>
          <a:p>
            <a:r>
              <a:rPr lang="en-US" dirty="0" smtClean="0"/>
              <a:t>From MPP side it is OK to move to 1380b.</a:t>
            </a:r>
          </a:p>
          <a:p>
            <a:pPr lvl="1"/>
            <a:r>
              <a:rPr lang="en-US" dirty="0" smtClean="0"/>
              <a:t>But vacuum spikes still present.</a:t>
            </a:r>
          </a:p>
          <a:p>
            <a:pPr lvl="1"/>
            <a:r>
              <a:rPr lang="en-US" dirty="0" smtClean="0"/>
              <a:t>Today is the last chance before the MD/TS.</a:t>
            </a:r>
          </a:p>
          <a:p>
            <a:r>
              <a:rPr lang="en-US" dirty="0" smtClean="0"/>
              <a:t>Tuesday late afternoon: 90 m optics setup + some data-taking for TOTEM/ALFA.</a:t>
            </a:r>
          </a:p>
          <a:p>
            <a:r>
              <a:rPr lang="en-US" dirty="0" smtClean="0"/>
              <a:t>Wednesday morning MD -&gt; TS next Monday.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25 </a:t>
            </a:r>
            <a:r>
              <a:rPr lang="en-US" dirty="0" smtClean="0">
                <a:sym typeface="Wingdings" pitchFamily="2" charset="2"/>
              </a:rPr>
              <a:t> Sunday PM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  <p:pic>
        <p:nvPicPr>
          <p:cNvPr id="6" name="Picture 5" descr="BCT-week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090" y="748941"/>
            <a:ext cx="7380390" cy="3040109"/>
          </a:xfrm>
          <a:prstGeom prst="rect">
            <a:avLst/>
          </a:prstGeom>
        </p:spPr>
      </p:pic>
      <p:pic>
        <p:nvPicPr>
          <p:cNvPr id="8" name="Picture 7" descr="LUMI-week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450" y="3537949"/>
            <a:ext cx="7777080" cy="3203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581" y="191679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1092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0" y="1268700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1236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004060" y="1700760"/>
            <a:ext cx="72010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026258" y="1222569"/>
            <a:ext cx="662492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9FCA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555720" y="1196690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FCAFF"/>
                </a:solidFill>
              </a:rPr>
              <a:t>1.4E14</a:t>
            </a:r>
            <a:endParaRPr lang="en-US" dirty="0">
              <a:solidFill>
                <a:srgbClr val="9FCA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4405" y="2780910"/>
            <a:ext cx="740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SPS RF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9790" y="2473133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Strike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3779" y="2780910"/>
            <a:ext cx="1228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Thunderstorm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971500" y="4391009"/>
            <a:ext cx="662492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9FCA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555720" y="3933070"/>
            <a:ext cx="784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FCAFF"/>
                </a:solidFill>
              </a:rPr>
              <a:t>1E33</a:t>
            </a:r>
            <a:endParaRPr lang="en-US" dirty="0">
              <a:solidFill>
                <a:srgbClr val="9FCA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3760" y="1844780"/>
            <a:ext cx="1665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2 days lost…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68430" y="836640"/>
            <a:ext cx="11384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Intensity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40440" y="3532960"/>
            <a:ext cx="141096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Luminosity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 – all (except </a:t>
            </a:r>
            <a:r>
              <a:rPr lang="en-US" dirty="0" err="1" smtClean="0"/>
              <a:t>lumi</a:t>
            </a:r>
            <a:r>
              <a:rPr lang="en-US" dirty="0" smtClean="0"/>
              <a:t>?) in week 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9440" y="692620"/>
            <a:ext cx="8229600" cy="2664370"/>
          </a:xfrm>
        </p:spPr>
        <p:txBody>
          <a:bodyPr/>
          <a:lstStyle/>
          <a:p>
            <a:r>
              <a:rPr lang="en-US" sz="2000" dirty="0" smtClean="0"/>
              <a:t>1236 bunches colliding at 3.5 </a:t>
            </a:r>
            <a:r>
              <a:rPr lang="en-US" sz="2000" dirty="0" err="1" smtClean="0"/>
              <a:t>TeV</a:t>
            </a:r>
            <a:endParaRPr lang="en-US" sz="2000" dirty="0" smtClean="0"/>
          </a:p>
          <a:p>
            <a:r>
              <a:rPr lang="en-US" sz="2000" dirty="0" smtClean="0"/>
              <a:t>Stored energy :		81 MJ</a:t>
            </a:r>
          </a:p>
          <a:p>
            <a:r>
              <a:rPr lang="en-US" sz="2000" dirty="0" smtClean="0"/>
              <a:t>Longest fill 1883 @ 1092b : 	18 h</a:t>
            </a:r>
          </a:p>
          <a:p>
            <a:r>
              <a:rPr lang="en-US" sz="2000" dirty="0" smtClean="0"/>
              <a:t>Most productive fill 1883 : 	47.5 pb-1</a:t>
            </a:r>
          </a:p>
          <a:p>
            <a:r>
              <a:rPr lang="en-US" sz="2000" dirty="0" smtClean="0"/>
              <a:t>Record luminosity :		1.26(7) x 10</a:t>
            </a:r>
            <a:r>
              <a:rPr lang="en-US" sz="2000" baseline="30000" dirty="0" smtClean="0"/>
              <a:t>33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</a:p>
          <a:p>
            <a:pPr lvl="1"/>
            <a:r>
              <a:rPr lang="en-US" dirty="0" smtClean="0"/>
              <a:t>More or less same peak with 1092 and 1236.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20" y="2916405"/>
            <a:ext cx="4427980" cy="332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0" y="2924930"/>
            <a:ext cx="4320600" cy="310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1092 to 1236,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50" y="764630"/>
            <a:ext cx="8353160" cy="5112710"/>
          </a:xfrm>
        </p:spPr>
        <p:txBody>
          <a:bodyPr/>
          <a:lstStyle/>
          <a:p>
            <a:r>
              <a:rPr lang="en-US" dirty="0" smtClean="0"/>
              <a:t>Initial fill with 1236 saw more or less the expected intensity increase.</a:t>
            </a:r>
          </a:p>
          <a:p>
            <a:r>
              <a:rPr lang="en-US" dirty="0" smtClean="0"/>
              <a:t>Subsequent fills (except last) had lower luminosity.</a:t>
            </a:r>
          </a:p>
          <a:p>
            <a:pPr lvl="1"/>
            <a:r>
              <a:rPr lang="en-US" dirty="0" smtClean="0"/>
              <a:t>Mixture of lower bunch intensity, possibly larger </a:t>
            </a:r>
            <a:r>
              <a:rPr lang="en-US" dirty="0" err="1" smtClean="0"/>
              <a:t>emittance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Emittance</a:t>
            </a:r>
            <a:r>
              <a:rPr lang="en-US" dirty="0" smtClean="0"/>
              <a:t> differences are difficult to evaluate.</a:t>
            </a:r>
          </a:p>
          <a:p>
            <a:pPr lvl="1"/>
            <a:r>
              <a:rPr lang="en-US" dirty="0" smtClean="0"/>
              <a:t>Rocky operation did not encourage to push bunch intensity.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At the present stage increasing bunch intensity or lowering </a:t>
            </a:r>
            <a:r>
              <a:rPr lang="en-US" dirty="0" err="1" smtClean="0">
                <a:solidFill>
                  <a:srgbClr val="FF0000"/>
                </a:solidFill>
              </a:rPr>
              <a:t>emittances</a:t>
            </a:r>
            <a:r>
              <a:rPr lang="en-US" dirty="0" smtClean="0">
                <a:solidFill>
                  <a:srgbClr val="FF0000"/>
                </a:solidFill>
              </a:rPr>
              <a:t> can have more effect on L than increasing the number of bunches.</a:t>
            </a:r>
          </a:p>
          <a:p>
            <a:r>
              <a:rPr lang="en-US" dirty="0" smtClean="0"/>
              <a:t>In principle </a:t>
            </a:r>
            <a:r>
              <a:rPr lang="en-US" dirty="0" smtClean="0">
                <a:solidFill>
                  <a:srgbClr val="008000"/>
                </a:solidFill>
              </a:rPr>
              <a:t>we could move on to 1380 bunches </a:t>
            </a:r>
            <a:r>
              <a:rPr lang="en-US" dirty="0" smtClean="0"/>
              <a:t>– was foreseen at some point for Sunday.</a:t>
            </a:r>
          </a:p>
          <a:p>
            <a:pPr lvl="1"/>
            <a:r>
              <a:rPr lang="en-US" dirty="0" smtClean="0"/>
              <a:t> Machine protection is no longer dictating the pace.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luminosity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92620"/>
            <a:ext cx="8497180" cy="864120"/>
          </a:xfrm>
        </p:spPr>
        <p:txBody>
          <a:bodyPr/>
          <a:lstStyle/>
          <a:p>
            <a:r>
              <a:rPr lang="en-US" dirty="0" smtClean="0"/>
              <a:t>Approaching 1.2 fb-1.</a:t>
            </a:r>
          </a:p>
          <a:p>
            <a:r>
              <a:rPr lang="en-US" dirty="0" smtClean="0"/>
              <a:t>We have peak </a:t>
            </a:r>
            <a:r>
              <a:rPr lang="en-US" dirty="0" err="1" smtClean="0"/>
              <a:t>lumi</a:t>
            </a:r>
            <a:r>
              <a:rPr lang="en-US" dirty="0" smtClean="0"/>
              <a:t>, but we have too little integrated </a:t>
            </a:r>
            <a:r>
              <a:rPr lang="en-US" dirty="0" err="1" smtClean="0"/>
              <a:t>lumi</a:t>
            </a:r>
            <a:r>
              <a:rPr lang="en-US" dirty="0" smtClean="0"/>
              <a:t> 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510" y="-1"/>
            <a:ext cx="899490" cy="84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80" y="1772770"/>
            <a:ext cx="4608640" cy="331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0" y="1628750"/>
            <a:ext cx="4644010" cy="348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 rot="5400000" flipH="1" flipV="1">
            <a:off x="6120215" y="1907313"/>
            <a:ext cx="2736380" cy="266437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CC006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 flipH="1" flipV="1">
            <a:off x="6768305" y="2456865"/>
            <a:ext cx="2376330" cy="115216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652150" y="3284980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C0066"/>
                </a:solidFill>
              </a:rPr>
              <a:t>~0.12 pb-1/week</a:t>
            </a:r>
            <a:endParaRPr lang="en-US" sz="1400" b="1" dirty="0">
              <a:solidFill>
                <a:srgbClr val="CC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5481" y="1988800"/>
            <a:ext cx="1451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~0.2 pb-1/week</a:t>
            </a:r>
            <a:endParaRPr lang="en-US" sz="1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‘Faults’ – the integrated L suffered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20610"/>
            <a:ext cx="8229600" cy="5111750"/>
          </a:xfrm>
        </p:spPr>
        <p:txBody>
          <a:bodyPr/>
          <a:lstStyle/>
          <a:p>
            <a:r>
              <a:rPr lang="en-US" sz="2000" dirty="0" smtClean="0"/>
              <a:t>The major events:</a:t>
            </a:r>
          </a:p>
          <a:p>
            <a:pPr lvl="1"/>
            <a:r>
              <a:rPr lang="en-US" dirty="0" err="1" smtClean="0"/>
              <a:t>Cryo</a:t>
            </a:r>
            <a:r>
              <a:rPr lang="en-US" dirty="0" smtClean="0"/>
              <a:t> problem (compressor Pt8) week 24 ~ 3 days,</a:t>
            </a:r>
          </a:p>
          <a:p>
            <a:pPr lvl="1"/>
            <a:r>
              <a:rPr lang="en-US" dirty="0" smtClean="0"/>
              <a:t>Thunderstorm in week 25 ~ 1 day.</a:t>
            </a:r>
          </a:p>
          <a:p>
            <a:r>
              <a:rPr lang="en-US" sz="2000" dirty="0" smtClean="0"/>
              <a:t>The usual suspects:</a:t>
            </a:r>
          </a:p>
          <a:p>
            <a:pPr lvl="1"/>
            <a:r>
              <a:rPr lang="en-US" dirty="0" smtClean="0"/>
              <a:t>Dump by and access for QPS (or EPC).</a:t>
            </a:r>
          </a:p>
          <a:p>
            <a:pPr lvl="1"/>
            <a:r>
              <a:rPr lang="en-US" dirty="0" smtClean="0"/>
              <a:t>Injection issues.</a:t>
            </a:r>
          </a:p>
          <a:p>
            <a:r>
              <a:rPr lang="en-US" sz="2000" dirty="0" smtClean="0"/>
              <a:t>Random events:</a:t>
            </a:r>
          </a:p>
          <a:p>
            <a:pPr lvl="1"/>
            <a:r>
              <a:rPr lang="en-US" dirty="0" smtClean="0"/>
              <a:t>SPS RF noise,</a:t>
            </a:r>
          </a:p>
          <a:p>
            <a:pPr lvl="1"/>
            <a:r>
              <a:rPr lang="en-US" dirty="0" smtClean="0"/>
              <a:t>AUG TI2,</a:t>
            </a:r>
          </a:p>
          <a:p>
            <a:pPr lvl="1"/>
            <a:r>
              <a:rPr lang="en-US" dirty="0" smtClean="0"/>
              <a:t>Work stoppage,</a:t>
            </a:r>
          </a:p>
          <a:p>
            <a:pPr lvl="1"/>
            <a:r>
              <a:rPr lang="en-US" dirty="0" smtClean="0"/>
              <a:t>SIS interlocks.</a:t>
            </a:r>
          </a:p>
          <a:p>
            <a:r>
              <a:rPr lang="en-US" sz="2000" dirty="0" smtClean="0"/>
              <a:t>Weekly systematic ‘series’:</a:t>
            </a:r>
          </a:p>
          <a:p>
            <a:pPr lvl="1"/>
            <a:r>
              <a:rPr lang="en-US" dirty="0" smtClean="0"/>
              <a:t>Vacuum spikes/valve closures in IR4.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A proper mix of those takes us out very effectively 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908650"/>
            <a:ext cx="8229600" cy="1944269"/>
          </a:xfrm>
        </p:spPr>
        <p:txBody>
          <a:bodyPr/>
          <a:lstStyle/>
          <a:p>
            <a:r>
              <a:rPr lang="en-US" dirty="0" smtClean="0"/>
              <a:t>Last Monday a problem was discovered on one of the compressors in Pt8 – clogging the oil filters.</a:t>
            </a:r>
          </a:p>
          <a:p>
            <a:pPr lvl="1"/>
            <a:r>
              <a:rPr lang="en-US" dirty="0" smtClean="0"/>
              <a:t>Compressor had to be stopped.</a:t>
            </a:r>
          </a:p>
          <a:p>
            <a:r>
              <a:rPr lang="en-US" dirty="0" smtClean="0"/>
              <a:t>Serge’s team is making miracles.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6/27/2011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9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LHCCryo P8 oil filters</a:t>
            </a:r>
          </a:p>
        </p:txBody>
      </p:sp>
      <p:sp>
        <p:nvSpPr>
          <p:cNvPr id="98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SC - 21Jun'11</a:t>
            </a: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1066800" y="167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V="1">
            <a:off x="10668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914400" y="13716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914400" y="129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V="1">
            <a:off x="10668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V="1">
            <a:off x="14478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AutoShape 21"/>
          <p:cNvSpPr>
            <a:spLocks noChangeArrowheads="1"/>
          </p:cNvSpPr>
          <p:nvPr/>
        </p:nvSpPr>
        <p:spPr bwMode="auto">
          <a:xfrm>
            <a:off x="1295400" y="13716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Oval 22"/>
          <p:cNvSpPr>
            <a:spLocks noChangeArrowheads="1"/>
          </p:cNvSpPr>
          <p:nvPr/>
        </p:nvSpPr>
        <p:spPr bwMode="auto">
          <a:xfrm>
            <a:off x="1295400" y="129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V="1">
            <a:off x="14478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 flipV="1">
            <a:off x="18288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AutoShape 26"/>
          <p:cNvSpPr>
            <a:spLocks noChangeArrowheads="1"/>
          </p:cNvSpPr>
          <p:nvPr/>
        </p:nvSpPr>
        <p:spPr bwMode="auto">
          <a:xfrm>
            <a:off x="1676400" y="13716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Oval 27"/>
          <p:cNvSpPr>
            <a:spLocks noChangeArrowheads="1"/>
          </p:cNvSpPr>
          <p:nvPr/>
        </p:nvSpPr>
        <p:spPr bwMode="auto">
          <a:xfrm>
            <a:off x="1676400" y="129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 flipV="1">
            <a:off x="18288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 flipV="1">
            <a:off x="22098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AutoShape 31"/>
          <p:cNvSpPr>
            <a:spLocks noChangeArrowheads="1"/>
          </p:cNvSpPr>
          <p:nvPr/>
        </p:nvSpPr>
        <p:spPr bwMode="auto">
          <a:xfrm>
            <a:off x="2057400" y="13716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Oval 32"/>
          <p:cNvSpPr>
            <a:spLocks noChangeArrowheads="1"/>
          </p:cNvSpPr>
          <p:nvPr/>
        </p:nvSpPr>
        <p:spPr bwMode="auto">
          <a:xfrm>
            <a:off x="2057400" y="129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Line 33"/>
          <p:cNvSpPr>
            <a:spLocks noChangeShapeType="1"/>
          </p:cNvSpPr>
          <p:nvPr/>
        </p:nvSpPr>
        <p:spPr bwMode="auto">
          <a:xfrm flipV="1">
            <a:off x="22098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 flipV="1">
            <a:off x="25908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AutoShape 36"/>
          <p:cNvSpPr>
            <a:spLocks noChangeArrowheads="1"/>
          </p:cNvSpPr>
          <p:nvPr/>
        </p:nvSpPr>
        <p:spPr bwMode="auto">
          <a:xfrm>
            <a:off x="2438400" y="13716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Oval 37"/>
          <p:cNvSpPr>
            <a:spLocks noChangeArrowheads="1"/>
          </p:cNvSpPr>
          <p:nvPr/>
        </p:nvSpPr>
        <p:spPr bwMode="auto">
          <a:xfrm>
            <a:off x="2438400" y="129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 flipV="1">
            <a:off x="25908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2" name="Line 40"/>
          <p:cNvSpPr>
            <a:spLocks noChangeShapeType="1"/>
          </p:cNvSpPr>
          <p:nvPr/>
        </p:nvSpPr>
        <p:spPr bwMode="auto">
          <a:xfrm flipV="1">
            <a:off x="29718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3" name="AutoShape 41"/>
          <p:cNvSpPr>
            <a:spLocks noChangeArrowheads="1"/>
          </p:cNvSpPr>
          <p:nvPr/>
        </p:nvSpPr>
        <p:spPr bwMode="auto">
          <a:xfrm>
            <a:off x="2819400" y="13716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4" name="Oval 42"/>
          <p:cNvSpPr>
            <a:spLocks noChangeArrowheads="1"/>
          </p:cNvSpPr>
          <p:nvPr/>
        </p:nvSpPr>
        <p:spPr bwMode="auto">
          <a:xfrm>
            <a:off x="2819400" y="129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5" name="Line 43"/>
          <p:cNvSpPr>
            <a:spLocks noChangeShapeType="1"/>
          </p:cNvSpPr>
          <p:nvPr/>
        </p:nvSpPr>
        <p:spPr bwMode="auto">
          <a:xfrm flipV="1">
            <a:off x="29718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6" name="Line 44"/>
          <p:cNvSpPr>
            <a:spLocks noChangeShapeType="1"/>
          </p:cNvSpPr>
          <p:nvPr/>
        </p:nvSpPr>
        <p:spPr bwMode="auto">
          <a:xfrm>
            <a:off x="1066800" y="12192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7" name="Line 45"/>
          <p:cNvSpPr>
            <a:spLocks noChangeShapeType="1"/>
          </p:cNvSpPr>
          <p:nvPr/>
        </p:nvSpPr>
        <p:spPr bwMode="auto">
          <a:xfrm>
            <a:off x="3505200" y="1219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8" name="Line 46"/>
          <p:cNvSpPr>
            <a:spLocks noChangeShapeType="1"/>
          </p:cNvSpPr>
          <p:nvPr/>
        </p:nvSpPr>
        <p:spPr bwMode="auto">
          <a:xfrm>
            <a:off x="3276600" y="1676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9" name="Line 47"/>
          <p:cNvSpPr>
            <a:spLocks noChangeShapeType="1"/>
          </p:cNvSpPr>
          <p:nvPr/>
        </p:nvSpPr>
        <p:spPr bwMode="auto">
          <a:xfrm>
            <a:off x="30480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1" name="Line 49"/>
          <p:cNvSpPr>
            <a:spLocks noChangeShapeType="1"/>
          </p:cNvSpPr>
          <p:nvPr/>
        </p:nvSpPr>
        <p:spPr bwMode="auto">
          <a:xfrm flipV="1">
            <a:off x="18288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2" name="AutoShape 50"/>
          <p:cNvSpPr>
            <a:spLocks noChangeArrowheads="1"/>
          </p:cNvSpPr>
          <p:nvPr/>
        </p:nvSpPr>
        <p:spPr bwMode="auto">
          <a:xfrm>
            <a:off x="1676400" y="18288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3" name="Oval 51"/>
          <p:cNvSpPr>
            <a:spLocks noChangeArrowheads="1"/>
          </p:cNvSpPr>
          <p:nvPr/>
        </p:nvSpPr>
        <p:spPr bwMode="auto">
          <a:xfrm>
            <a:off x="16764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4" name="Line 52"/>
          <p:cNvSpPr>
            <a:spLocks noChangeShapeType="1"/>
          </p:cNvSpPr>
          <p:nvPr/>
        </p:nvSpPr>
        <p:spPr bwMode="auto">
          <a:xfrm flipV="1">
            <a:off x="18288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6" name="Line 54"/>
          <p:cNvSpPr>
            <a:spLocks noChangeShapeType="1"/>
          </p:cNvSpPr>
          <p:nvPr/>
        </p:nvSpPr>
        <p:spPr bwMode="auto">
          <a:xfrm flipV="1">
            <a:off x="22098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7" name="AutoShape 55"/>
          <p:cNvSpPr>
            <a:spLocks noChangeArrowheads="1"/>
          </p:cNvSpPr>
          <p:nvPr/>
        </p:nvSpPr>
        <p:spPr bwMode="auto">
          <a:xfrm>
            <a:off x="2057400" y="18288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8" name="Oval 56"/>
          <p:cNvSpPr>
            <a:spLocks noChangeArrowheads="1"/>
          </p:cNvSpPr>
          <p:nvPr/>
        </p:nvSpPr>
        <p:spPr bwMode="auto">
          <a:xfrm>
            <a:off x="20574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9" name="Line 57"/>
          <p:cNvSpPr>
            <a:spLocks noChangeShapeType="1"/>
          </p:cNvSpPr>
          <p:nvPr/>
        </p:nvSpPr>
        <p:spPr bwMode="auto">
          <a:xfrm flipV="1">
            <a:off x="22098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0" name="Line 58"/>
          <p:cNvSpPr>
            <a:spLocks noChangeShapeType="1"/>
          </p:cNvSpPr>
          <p:nvPr/>
        </p:nvSpPr>
        <p:spPr bwMode="auto">
          <a:xfrm>
            <a:off x="1828800" y="213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1" name="Rectangle 59"/>
          <p:cNvSpPr>
            <a:spLocks noChangeArrowheads="1"/>
          </p:cNvSpPr>
          <p:nvPr/>
        </p:nvSpPr>
        <p:spPr bwMode="auto">
          <a:xfrm>
            <a:off x="1143000" y="2819400"/>
            <a:ext cx="2438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2" name="Line 60"/>
          <p:cNvSpPr>
            <a:spLocks noChangeShapeType="1"/>
          </p:cNvSpPr>
          <p:nvPr/>
        </p:nvSpPr>
        <p:spPr bwMode="auto">
          <a:xfrm>
            <a:off x="5181600" y="1676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4" name="Line 62"/>
          <p:cNvSpPr>
            <a:spLocks noChangeShapeType="1"/>
          </p:cNvSpPr>
          <p:nvPr/>
        </p:nvSpPr>
        <p:spPr bwMode="auto">
          <a:xfrm flipV="1">
            <a:off x="60960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5" name="AutoShape 63"/>
          <p:cNvSpPr>
            <a:spLocks noChangeArrowheads="1"/>
          </p:cNvSpPr>
          <p:nvPr/>
        </p:nvSpPr>
        <p:spPr bwMode="auto">
          <a:xfrm>
            <a:off x="5943600" y="13716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6" name="Oval 64"/>
          <p:cNvSpPr>
            <a:spLocks noChangeArrowheads="1"/>
          </p:cNvSpPr>
          <p:nvPr/>
        </p:nvSpPr>
        <p:spPr bwMode="auto">
          <a:xfrm>
            <a:off x="5943600" y="129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7" name="Line 65"/>
          <p:cNvSpPr>
            <a:spLocks noChangeShapeType="1"/>
          </p:cNvSpPr>
          <p:nvPr/>
        </p:nvSpPr>
        <p:spPr bwMode="auto">
          <a:xfrm flipV="1">
            <a:off x="60960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9" name="Line 67"/>
          <p:cNvSpPr>
            <a:spLocks noChangeShapeType="1"/>
          </p:cNvSpPr>
          <p:nvPr/>
        </p:nvSpPr>
        <p:spPr bwMode="auto">
          <a:xfrm flipV="1">
            <a:off x="64770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0" name="AutoShape 68"/>
          <p:cNvSpPr>
            <a:spLocks noChangeArrowheads="1"/>
          </p:cNvSpPr>
          <p:nvPr/>
        </p:nvSpPr>
        <p:spPr bwMode="auto">
          <a:xfrm>
            <a:off x="6324600" y="13716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1" name="Oval 69"/>
          <p:cNvSpPr>
            <a:spLocks noChangeArrowheads="1"/>
          </p:cNvSpPr>
          <p:nvPr/>
        </p:nvSpPr>
        <p:spPr bwMode="auto">
          <a:xfrm>
            <a:off x="6324600" y="129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2" name="Line 70"/>
          <p:cNvSpPr>
            <a:spLocks noChangeShapeType="1"/>
          </p:cNvSpPr>
          <p:nvPr/>
        </p:nvSpPr>
        <p:spPr bwMode="auto">
          <a:xfrm flipV="1">
            <a:off x="64770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4" name="Line 72"/>
          <p:cNvSpPr>
            <a:spLocks noChangeShapeType="1"/>
          </p:cNvSpPr>
          <p:nvPr/>
        </p:nvSpPr>
        <p:spPr bwMode="auto">
          <a:xfrm flipV="1">
            <a:off x="68580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5" name="AutoShape 73"/>
          <p:cNvSpPr>
            <a:spLocks noChangeArrowheads="1"/>
          </p:cNvSpPr>
          <p:nvPr/>
        </p:nvSpPr>
        <p:spPr bwMode="auto">
          <a:xfrm>
            <a:off x="6705600" y="13716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6" name="Oval 74"/>
          <p:cNvSpPr>
            <a:spLocks noChangeArrowheads="1"/>
          </p:cNvSpPr>
          <p:nvPr/>
        </p:nvSpPr>
        <p:spPr bwMode="auto">
          <a:xfrm>
            <a:off x="6705600" y="129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7" name="Line 75"/>
          <p:cNvSpPr>
            <a:spLocks noChangeShapeType="1"/>
          </p:cNvSpPr>
          <p:nvPr/>
        </p:nvSpPr>
        <p:spPr bwMode="auto">
          <a:xfrm flipV="1">
            <a:off x="68580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8" name="Line 76"/>
          <p:cNvSpPr>
            <a:spLocks noChangeShapeType="1"/>
          </p:cNvSpPr>
          <p:nvPr/>
        </p:nvSpPr>
        <p:spPr bwMode="auto">
          <a:xfrm>
            <a:off x="4953000" y="1219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0" name="Line 78"/>
          <p:cNvSpPr>
            <a:spLocks noChangeShapeType="1"/>
          </p:cNvSpPr>
          <p:nvPr/>
        </p:nvSpPr>
        <p:spPr bwMode="auto">
          <a:xfrm flipV="1">
            <a:off x="62484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1" name="AutoShape 79"/>
          <p:cNvSpPr>
            <a:spLocks noChangeArrowheads="1"/>
          </p:cNvSpPr>
          <p:nvPr/>
        </p:nvSpPr>
        <p:spPr bwMode="auto">
          <a:xfrm>
            <a:off x="6096000" y="18288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2" name="Oval 80"/>
          <p:cNvSpPr>
            <a:spLocks noChangeArrowheads="1"/>
          </p:cNvSpPr>
          <p:nvPr/>
        </p:nvSpPr>
        <p:spPr bwMode="auto">
          <a:xfrm>
            <a:off x="60960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3" name="Line 81"/>
          <p:cNvSpPr>
            <a:spLocks noChangeShapeType="1"/>
          </p:cNvSpPr>
          <p:nvPr/>
        </p:nvSpPr>
        <p:spPr bwMode="auto">
          <a:xfrm flipV="1">
            <a:off x="62484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5" name="Line 83"/>
          <p:cNvSpPr>
            <a:spLocks noChangeShapeType="1"/>
          </p:cNvSpPr>
          <p:nvPr/>
        </p:nvSpPr>
        <p:spPr bwMode="auto">
          <a:xfrm flipV="1">
            <a:off x="66294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6" name="AutoShape 84"/>
          <p:cNvSpPr>
            <a:spLocks noChangeArrowheads="1"/>
          </p:cNvSpPr>
          <p:nvPr/>
        </p:nvSpPr>
        <p:spPr bwMode="auto">
          <a:xfrm>
            <a:off x="6477000" y="1828800"/>
            <a:ext cx="304800" cy="228600"/>
          </a:xfrm>
          <a:custGeom>
            <a:avLst/>
            <a:gdLst>
              <a:gd name="G0" fmla="+- 6840 0 0"/>
              <a:gd name="G1" fmla="+- 21600 0 6840"/>
              <a:gd name="G2" fmla="*/ 6840 1 2"/>
              <a:gd name="G3" fmla="+- 21600 0 G2"/>
              <a:gd name="G4" fmla="+/ 6840 21600 2"/>
              <a:gd name="G5" fmla="+/ G1 0 2"/>
              <a:gd name="G6" fmla="*/ 21600 21600 6840"/>
              <a:gd name="G7" fmla="*/ G6 1 2"/>
              <a:gd name="G8" fmla="+- 21600 0 G7"/>
              <a:gd name="G9" fmla="*/ 21600 1 2"/>
              <a:gd name="G10" fmla="+- 6840 0 G9"/>
              <a:gd name="G11" fmla="?: G10 G8 0"/>
              <a:gd name="G12" fmla="?: G10 G7 21600"/>
              <a:gd name="T0" fmla="*/ 18180 w 21600"/>
              <a:gd name="T1" fmla="*/ 10800 h 21600"/>
              <a:gd name="T2" fmla="*/ 10800 w 21600"/>
              <a:gd name="T3" fmla="*/ 21600 h 21600"/>
              <a:gd name="T4" fmla="*/ 3420 w 21600"/>
              <a:gd name="T5" fmla="*/ 10800 h 21600"/>
              <a:gd name="T6" fmla="*/ 10800 w 21600"/>
              <a:gd name="T7" fmla="*/ 0 h 21600"/>
              <a:gd name="T8" fmla="*/ 5220 w 21600"/>
              <a:gd name="T9" fmla="*/ 5220 h 21600"/>
              <a:gd name="T10" fmla="*/ 16380 w 21600"/>
              <a:gd name="T11" fmla="*/ 163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7" name="Oval 85"/>
          <p:cNvSpPr>
            <a:spLocks noChangeArrowheads="1"/>
          </p:cNvSpPr>
          <p:nvPr/>
        </p:nvSpPr>
        <p:spPr bwMode="auto">
          <a:xfrm>
            <a:off x="64770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8" name="Line 86"/>
          <p:cNvSpPr>
            <a:spLocks noChangeShapeType="1"/>
          </p:cNvSpPr>
          <p:nvPr/>
        </p:nvSpPr>
        <p:spPr bwMode="auto">
          <a:xfrm flipV="1">
            <a:off x="66294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9" name="Line 87"/>
          <p:cNvSpPr>
            <a:spLocks noChangeShapeType="1"/>
          </p:cNvSpPr>
          <p:nvPr/>
        </p:nvSpPr>
        <p:spPr bwMode="auto">
          <a:xfrm>
            <a:off x="5410200" y="213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0" name="Line 88"/>
          <p:cNvSpPr>
            <a:spLocks noChangeShapeType="1"/>
          </p:cNvSpPr>
          <p:nvPr/>
        </p:nvSpPr>
        <p:spPr bwMode="auto">
          <a:xfrm>
            <a:off x="49530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1" name="Line 89"/>
          <p:cNvSpPr>
            <a:spLocks noChangeShapeType="1"/>
          </p:cNvSpPr>
          <p:nvPr/>
        </p:nvSpPr>
        <p:spPr bwMode="auto">
          <a:xfrm>
            <a:off x="5181600" y="1676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2" name="Line 90"/>
          <p:cNvSpPr>
            <a:spLocks noChangeShapeType="1"/>
          </p:cNvSpPr>
          <p:nvPr/>
        </p:nvSpPr>
        <p:spPr bwMode="auto">
          <a:xfrm>
            <a:off x="54102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3" name="Rectangle 91"/>
          <p:cNvSpPr>
            <a:spLocks noChangeArrowheads="1"/>
          </p:cNvSpPr>
          <p:nvPr/>
        </p:nvSpPr>
        <p:spPr bwMode="auto">
          <a:xfrm>
            <a:off x="4876800" y="2819400"/>
            <a:ext cx="2438400" cy="762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4" name="Rectangle 92"/>
          <p:cNvSpPr>
            <a:spLocks noChangeArrowheads="1"/>
          </p:cNvSpPr>
          <p:nvPr/>
        </p:nvSpPr>
        <p:spPr bwMode="auto">
          <a:xfrm>
            <a:off x="2362200" y="4114800"/>
            <a:ext cx="1219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5" name="Rectangle 93"/>
          <p:cNvSpPr>
            <a:spLocks noChangeArrowheads="1"/>
          </p:cNvSpPr>
          <p:nvPr/>
        </p:nvSpPr>
        <p:spPr bwMode="auto">
          <a:xfrm>
            <a:off x="3048000" y="4800600"/>
            <a:ext cx="24384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6" name="Line 94"/>
          <p:cNvSpPr>
            <a:spLocks noChangeShapeType="1"/>
          </p:cNvSpPr>
          <p:nvPr/>
        </p:nvSpPr>
        <p:spPr bwMode="auto">
          <a:xfrm>
            <a:off x="5105400" y="3581400"/>
            <a:ext cx="0" cy="12192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7" name="Line 95"/>
          <p:cNvSpPr>
            <a:spLocks noChangeShapeType="1"/>
          </p:cNvSpPr>
          <p:nvPr/>
        </p:nvSpPr>
        <p:spPr bwMode="auto">
          <a:xfrm>
            <a:off x="3429000" y="3200400"/>
            <a:ext cx="0" cy="9144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8" name="Line 96"/>
          <p:cNvSpPr>
            <a:spLocks noChangeShapeType="1"/>
          </p:cNvSpPr>
          <p:nvPr/>
        </p:nvSpPr>
        <p:spPr bwMode="auto">
          <a:xfrm>
            <a:off x="3429000" y="4495800"/>
            <a:ext cx="0" cy="3048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9" name="Line 97"/>
          <p:cNvSpPr>
            <a:spLocks noChangeShapeType="1"/>
          </p:cNvSpPr>
          <p:nvPr/>
        </p:nvSpPr>
        <p:spPr bwMode="auto">
          <a:xfrm>
            <a:off x="5105400" y="5181600"/>
            <a:ext cx="0" cy="381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30" name="Line 98"/>
          <p:cNvSpPr>
            <a:spLocks noChangeShapeType="1"/>
          </p:cNvSpPr>
          <p:nvPr/>
        </p:nvSpPr>
        <p:spPr bwMode="auto">
          <a:xfrm>
            <a:off x="5105400" y="5562600"/>
            <a:ext cx="2438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31" name="Line 99"/>
          <p:cNvSpPr>
            <a:spLocks noChangeShapeType="1"/>
          </p:cNvSpPr>
          <p:nvPr/>
        </p:nvSpPr>
        <p:spPr bwMode="auto">
          <a:xfrm>
            <a:off x="990600" y="5562600"/>
            <a:ext cx="2438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32" name="Line 100"/>
          <p:cNvSpPr>
            <a:spLocks noChangeShapeType="1"/>
          </p:cNvSpPr>
          <p:nvPr/>
        </p:nvSpPr>
        <p:spPr bwMode="auto">
          <a:xfrm>
            <a:off x="3429000" y="5181600"/>
            <a:ext cx="0" cy="381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33" name="Text Box 101"/>
          <p:cNvSpPr txBox="1">
            <a:spLocks noChangeArrowheads="1"/>
          </p:cNvSpPr>
          <p:nvPr/>
        </p:nvSpPr>
        <p:spPr bwMode="auto">
          <a:xfrm>
            <a:off x="3657600" y="4800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QUI</a:t>
            </a:r>
          </a:p>
        </p:txBody>
      </p:sp>
      <p:sp>
        <p:nvSpPr>
          <p:cNvPr id="44134" name="Rectangle 102"/>
          <p:cNvSpPr>
            <a:spLocks noChangeArrowheads="1"/>
          </p:cNvSpPr>
          <p:nvPr/>
        </p:nvSpPr>
        <p:spPr bwMode="auto">
          <a:xfrm>
            <a:off x="6934200" y="2819400"/>
            <a:ext cx="381000" cy="152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35" name="Rectangle 103"/>
          <p:cNvSpPr>
            <a:spLocks noChangeArrowheads="1"/>
          </p:cNvSpPr>
          <p:nvPr/>
        </p:nvSpPr>
        <p:spPr bwMode="auto">
          <a:xfrm>
            <a:off x="6934200" y="3429000"/>
            <a:ext cx="381000" cy="152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36" name="Text Box 104"/>
          <p:cNvSpPr txBox="1">
            <a:spLocks noChangeArrowheads="1"/>
          </p:cNvSpPr>
          <p:nvPr/>
        </p:nvSpPr>
        <p:spPr bwMode="auto">
          <a:xfrm>
            <a:off x="7315200" y="26812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latin typeface="Arial Narrow" charset="0"/>
              </a:rPr>
              <a:t>Leaky HX (Jan’11)</a:t>
            </a:r>
          </a:p>
        </p:txBody>
      </p:sp>
      <p:sp>
        <p:nvSpPr>
          <p:cNvPr id="44137" name="Text Box 105"/>
          <p:cNvSpPr txBox="1">
            <a:spLocks noChangeArrowheads="1"/>
          </p:cNvSpPr>
          <p:nvPr/>
        </p:nvSpPr>
        <p:spPr bwMode="auto">
          <a:xfrm>
            <a:off x="7315200" y="32908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latin typeface="Arial Narrow" charset="0"/>
              </a:rPr>
              <a:t>TuA (Spring11)</a:t>
            </a:r>
          </a:p>
        </p:txBody>
      </p:sp>
      <p:sp>
        <p:nvSpPr>
          <p:cNvPr id="44158" name="Title 1"/>
          <p:cNvSpPr>
            <a:spLocks/>
          </p:cNvSpPr>
          <p:nvPr/>
        </p:nvSpPr>
        <p:spPr bwMode="auto">
          <a:xfrm>
            <a:off x="755470" y="0"/>
            <a:ext cx="8388530" cy="6206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 dirty="0">
                <a:solidFill>
                  <a:schemeClr val="bg1"/>
                </a:solidFill>
              </a:rPr>
              <a:t>P8 configuration, last week</a:t>
            </a:r>
          </a:p>
        </p:txBody>
      </p:sp>
      <p:sp>
        <p:nvSpPr>
          <p:cNvPr id="44159" name="Rectangle 127"/>
          <p:cNvSpPr>
            <a:spLocks noChangeArrowheads="1"/>
          </p:cNvSpPr>
          <p:nvPr/>
        </p:nvSpPr>
        <p:spPr bwMode="auto">
          <a:xfrm>
            <a:off x="990600" y="4419600"/>
            <a:ext cx="1219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60" name="Line 128"/>
          <p:cNvSpPr>
            <a:spLocks noChangeShapeType="1"/>
          </p:cNvSpPr>
          <p:nvPr/>
        </p:nvSpPr>
        <p:spPr bwMode="auto">
          <a:xfrm>
            <a:off x="3200400" y="4648200"/>
            <a:ext cx="0" cy="1524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61" name="Line 129"/>
          <p:cNvSpPr>
            <a:spLocks noChangeShapeType="1"/>
          </p:cNvSpPr>
          <p:nvPr/>
        </p:nvSpPr>
        <p:spPr bwMode="auto">
          <a:xfrm>
            <a:off x="2209800" y="4648200"/>
            <a:ext cx="990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62" name="Rectangle 130"/>
          <p:cNvSpPr>
            <a:spLocks noChangeArrowheads="1"/>
          </p:cNvSpPr>
          <p:nvPr/>
        </p:nvSpPr>
        <p:spPr bwMode="auto">
          <a:xfrm>
            <a:off x="6324600" y="4419600"/>
            <a:ext cx="1219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63" name="Line 131"/>
          <p:cNvSpPr>
            <a:spLocks noChangeShapeType="1"/>
          </p:cNvSpPr>
          <p:nvPr/>
        </p:nvSpPr>
        <p:spPr bwMode="auto">
          <a:xfrm>
            <a:off x="5334000" y="4648200"/>
            <a:ext cx="0" cy="1524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64" name="Line 132"/>
          <p:cNvSpPr>
            <a:spLocks noChangeShapeType="1"/>
          </p:cNvSpPr>
          <p:nvPr/>
        </p:nvSpPr>
        <p:spPr bwMode="auto">
          <a:xfrm>
            <a:off x="5334000" y="4648200"/>
            <a:ext cx="990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65" name="Text Box 133"/>
          <p:cNvSpPr txBox="1">
            <a:spLocks noChangeArrowheads="1"/>
          </p:cNvSpPr>
          <p:nvPr/>
        </p:nvSpPr>
        <p:spPr bwMode="auto">
          <a:xfrm>
            <a:off x="990600" y="441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CCs</a:t>
            </a:r>
          </a:p>
        </p:txBody>
      </p:sp>
      <p:sp>
        <p:nvSpPr>
          <p:cNvPr id="44166" name="Text Box 134"/>
          <p:cNvSpPr txBox="1">
            <a:spLocks noChangeArrowheads="1"/>
          </p:cNvSpPr>
          <p:nvPr/>
        </p:nvSpPr>
        <p:spPr bwMode="auto">
          <a:xfrm>
            <a:off x="6324600" y="441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CCs</a:t>
            </a:r>
          </a:p>
        </p:txBody>
      </p:sp>
      <p:sp>
        <p:nvSpPr>
          <p:cNvPr id="44167" name="Text Box 135"/>
          <p:cNvSpPr txBox="1">
            <a:spLocks noChangeArrowheads="1"/>
          </p:cNvSpPr>
          <p:nvPr/>
        </p:nvSpPr>
        <p:spPr bwMode="auto">
          <a:xfrm>
            <a:off x="1676400" y="37480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latin typeface="Arial Narrow" charset="0"/>
              </a:rPr>
              <a:t>CV615 valve (P2)</a:t>
            </a:r>
          </a:p>
        </p:txBody>
      </p:sp>
      <p:sp>
        <p:nvSpPr>
          <p:cNvPr id="44168" name="Rectangle 136"/>
          <p:cNvSpPr>
            <a:spLocks noChangeArrowheads="1"/>
          </p:cNvSpPr>
          <p:nvPr/>
        </p:nvSpPr>
        <p:spPr bwMode="auto">
          <a:xfrm>
            <a:off x="2362200" y="4114800"/>
            <a:ext cx="381000" cy="152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69" name="Rectangle 137"/>
          <p:cNvSpPr>
            <a:spLocks noChangeArrowheads="1"/>
          </p:cNvSpPr>
          <p:nvPr/>
        </p:nvSpPr>
        <p:spPr bwMode="auto">
          <a:xfrm>
            <a:off x="990600" y="4419600"/>
            <a:ext cx="304800" cy="152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70" name="Text Box 138"/>
          <p:cNvSpPr txBox="1">
            <a:spLocks noChangeArrowheads="1"/>
          </p:cNvSpPr>
          <p:nvPr/>
        </p:nvSpPr>
        <p:spPr bwMode="auto">
          <a:xfrm>
            <a:off x="152400" y="405288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latin typeface="Arial Narrow" charset="0"/>
              </a:rPr>
              <a:t>Tests for relocation</a:t>
            </a:r>
          </a:p>
        </p:txBody>
      </p:sp>
      <p:sp>
        <p:nvSpPr>
          <p:cNvPr id="44171" name="Text Box 139"/>
          <p:cNvSpPr txBox="1">
            <a:spLocks noChangeArrowheads="1"/>
          </p:cNvSpPr>
          <p:nvPr/>
        </p:nvSpPr>
        <p:spPr bwMode="auto">
          <a:xfrm>
            <a:off x="990600" y="2209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latin typeface="Arial Narrow" charset="0"/>
              </a:rPr>
              <a:t>Validated for P2 (TS) !</a:t>
            </a:r>
          </a:p>
        </p:txBody>
      </p:sp>
      <p:sp>
        <p:nvSpPr>
          <p:cNvPr id="44172" name="Text Box 140"/>
          <p:cNvSpPr txBox="1">
            <a:spLocks noChangeArrowheads="1"/>
          </p:cNvSpPr>
          <p:nvPr/>
        </p:nvSpPr>
        <p:spPr bwMode="auto">
          <a:xfrm>
            <a:off x="609600" y="557688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 Narrow" charset="0"/>
              </a:rPr>
              <a:t>Sector 78</a:t>
            </a:r>
          </a:p>
        </p:txBody>
      </p:sp>
      <p:sp>
        <p:nvSpPr>
          <p:cNvPr id="44173" name="Text Box 141"/>
          <p:cNvSpPr txBox="1">
            <a:spLocks noChangeArrowheads="1"/>
          </p:cNvSpPr>
          <p:nvPr/>
        </p:nvSpPr>
        <p:spPr bwMode="auto">
          <a:xfrm>
            <a:off x="5867400" y="5562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 Narrow" charset="0"/>
              </a:rPr>
              <a:t>Sector 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42866</TotalTime>
  <Words>1324</Words>
  <Application>Microsoft Office PowerPoint</Application>
  <PresentationFormat>On-screen Show (4:3)</PresentationFormat>
  <Paragraphs>310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Pixel</vt:lpstr>
      <vt:lpstr>Summary of week 25</vt:lpstr>
      <vt:lpstr>Fill overview</vt:lpstr>
      <vt:lpstr>Week 25  Sunday PM</vt:lpstr>
      <vt:lpstr>Records – all (except lumi?) in week 25</vt:lpstr>
      <vt:lpstr>From 1092 to 1236, and beyond</vt:lpstr>
      <vt:lpstr>Integrated luminosity</vt:lpstr>
      <vt:lpstr>‘Faults’ – the integrated L suffered from</vt:lpstr>
      <vt:lpstr>Cryogenics</vt:lpstr>
      <vt:lpstr>Slide 9</vt:lpstr>
      <vt:lpstr>Slide 10</vt:lpstr>
      <vt:lpstr>Cryo bake-out L8</vt:lpstr>
      <vt:lpstr>Thunderstorm – Wednesday afternoon</vt:lpstr>
      <vt:lpstr>Vacuum IR4</vt:lpstr>
      <vt:lpstr>Vacuum spikes fill 1894</vt:lpstr>
      <vt:lpstr>Last night</vt:lpstr>
      <vt:lpstr>BLM signal – vacuum dumps</vt:lpstr>
      <vt:lpstr>SIS interlocking of beam position at TCSG/TCDQ IR6</vt:lpstr>
      <vt:lpstr>Injection</vt:lpstr>
      <vt:lpstr>MSE correlation </vt:lpstr>
      <vt:lpstr>B1 MKI pulse length</vt:lpstr>
      <vt:lpstr>Loss maps</vt:lpstr>
      <vt:lpstr>UFO front – status Sunday PM</vt:lpstr>
      <vt:lpstr>But last night….</vt:lpstr>
      <vt:lpstr>And a large UFO last night – MKI2</vt:lpstr>
      <vt:lpstr>Lifetimes</vt:lpstr>
      <vt:lpstr>Lifetimes</vt:lpstr>
      <vt:lpstr>Shit happens… in particular with SW</vt:lpstr>
      <vt:lpstr>Powering</vt:lpstr>
      <vt:lpstr>Next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2690</cp:revision>
  <dcterms:created xsi:type="dcterms:W3CDTF">2010-07-26T05:43:59Z</dcterms:created>
  <dcterms:modified xsi:type="dcterms:W3CDTF">2011-06-27T08:34:11Z</dcterms:modified>
</cp:coreProperties>
</file>