
<file path=[Content_Types].xml><?xml version="1.0" encoding="utf-8"?>
<Types xmlns="http://schemas.openxmlformats.org/package/2006/content-types">
  <Default Extension="png" ContentType="image/png"/>
  <Override PartName="/ppt/slideLayouts/slideLayout4.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2.xml" ContentType="application/vnd.openxmlformats-officedocument.presentationml.slide+xml"/>
  <Override PartName="/ppt/theme/theme1.xml" ContentType="application/vnd.openxmlformats-officedocument.theme+xml"/>
  <Default Extension="bin" ContentType="application/vnd.openxmlformats-officedocument.presentationml.printerSettings"/>
  <Override PartName="/ppt/presentation.xml" ContentType="application/vnd.openxmlformats-officedocument.presentationml.presentation.main+xml"/>
  <Override PartName="/ppt/slideLayouts/slideLayout2.xml" ContentType="application/vnd.openxmlformats-officedocument.presentationml.slideLayout+xml"/>
  <Override PartName="/ppt/theme/theme2.xml" ContentType="application/vnd.openxmlformats-officedocument.theme+xml"/>
  <Override PartName="/docProps/app.xml" ContentType="application/vnd.openxmlformats-officedocument.extended-properties+xml"/>
  <Default Extension="rels" ContentType="application/vnd.openxmlformats-package.relationships+xml"/>
  <Override PartName="/ppt/presProps.xml" ContentType="application/vnd.openxmlformats-officedocument.presentationml.presProps+xml"/>
  <Default Extension="jpeg" ContentType="image/jpeg"/>
  <Default Extension="gif" ContentType="image/gif"/>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51" r:id="rId1"/>
  </p:sldMasterIdLst>
  <p:notesMasterIdLst>
    <p:notesMasterId r:id="rId6"/>
  </p:notesMasterIdLst>
  <p:sldIdLst>
    <p:sldId id="825" r:id="rId2"/>
    <p:sldId id="843" r:id="rId3"/>
    <p:sldId id="842" r:id="rId4"/>
    <p:sldId id="844" r:id="rId5"/>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9900"/>
    <a:srgbClr val="960663"/>
    <a:srgbClr val="FF3300"/>
    <a:srgbClr val="FFFF66"/>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0370" autoAdjust="0"/>
    <p:restoredTop sz="94706" autoAdjust="0"/>
  </p:normalViewPr>
  <p:slideViewPr>
    <p:cSldViewPr>
      <p:cViewPr>
        <p:scale>
          <a:sx n="100" d="100"/>
          <a:sy n="100" d="100"/>
        </p:scale>
        <p:origin x="-1376" y="-4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p:cViewPr varScale="1">
        <p:scale>
          <a:sx n="80" d="100"/>
          <a:sy n="80" d="100"/>
        </p:scale>
        <p:origin x="-2022" y="-96"/>
      </p:cViewPr>
      <p:guideLst>
        <p:guide orient="horz" pos="3128"/>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4" Type="http://schemas.openxmlformats.org/officeDocument/2006/relationships/slide" Target="slides/slide3.xml"/><Relationship Id="rId10" Type="http://schemas.openxmlformats.org/officeDocument/2006/relationships/theme" Target="theme/theme1.xml"/><Relationship Id="rId5" Type="http://schemas.openxmlformats.org/officeDocument/2006/relationships/slide" Target="slides/slide4.xml"/><Relationship Id="rId7" Type="http://schemas.openxmlformats.org/officeDocument/2006/relationships/printerSettings" Target="printerSettings/printerSettings1.bin"/><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viewProps" Target="viewProps.xml"/><Relationship Id="rId3" Type="http://schemas.openxmlformats.org/officeDocument/2006/relationships/slide" Target="slides/slide2.xml"/><Relationship Id="rId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8845" y="4716585"/>
            <a:ext cx="5439987" cy="4467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2 Content and Tex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9906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228600" y="3695700"/>
            <a:ext cx="4267200" cy="2552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image" Target="../media/image1.gif"/><Relationship Id="rId4" Type="http://schemas.openxmlformats.org/officeDocument/2006/relationships/slideLayout" Target="../slideLayouts/slideLayout4.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6"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6"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34F03B3A-2E00-4126-B497-7F355257D099}" type="datetime1">
              <a:rPr lang="en-US" smtClean="0"/>
              <a:pPr>
                <a:defRPr/>
              </a:pPr>
              <a:t>5/3/11</a:t>
            </a:fld>
            <a:endParaRPr lang="en-US"/>
          </a:p>
        </p:txBody>
      </p:sp>
      <p:sp>
        <p:nvSpPr>
          <p:cNvPr id="13" name="Footer Placeholder 4"/>
          <p:cNvSpPr>
            <a:spLocks noGrp="1"/>
          </p:cNvSpPr>
          <p:nvPr>
            <p:ph type="ftr" sz="quarter" idx="3"/>
          </p:nvPr>
        </p:nvSpPr>
        <p:spPr>
          <a:xfrm>
            <a:off x="3124200" y="6553200"/>
            <a:ext cx="2895600" cy="1682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smtClean="0"/>
              <a:t>LHC status</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Lst>
  <p:hf sldNum="0" hdr="0" ftr="0" dt="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685800" y="228600"/>
            <a:ext cx="8153400" cy="1752600"/>
          </a:xfrm>
          <a:solidFill>
            <a:srgbClr val="FFFFFF"/>
          </a:solidFill>
        </p:spPr>
        <p:txBody>
          <a:bodyPr/>
          <a:lstStyle/>
          <a:p>
            <a:r>
              <a:rPr lang="en-GB" dirty="0" smtClean="0">
                <a:solidFill>
                  <a:srgbClr val="FF0000"/>
                </a:solidFill>
              </a:rPr>
              <a:t>LHC Status </a:t>
            </a:r>
            <a:r>
              <a:rPr lang="en-GB" dirty="0" smtClean="0">
                <a:solidFill>
                  <a:srgbClr val="FF0000"/>
                </a:solidFill>
              </a:rPr>
              <a:t>Tue </a:t>
            </a:r>
            <a:r>
              <a:rPr lang="en-GB" dirty="0" smtClean="0">
                <a:solidFill>
                  <a:srgbClr val="FF0000"/>
                </a:solidFill>
              </a:rPr>
              <a:t>Morning</a:t>
            </a:r>
            <a:r>
              <a:rPr lang="en-GB" dirty="0" smtClean="0">
                <a:solidFill>
                  <a:srgbClr val="FF0000"/>
                </a:solidFill>
              </a:rPr>
              <a:t> </a:t>
            </a:r>
            <a:r>
              <a:rPr lang="en-GB" dirty="0" smtClean="0">
                <a:solidFill>
                  <a:srgbClr val="FF0000"/>
                </a:solidFill>
              </a:rPr>
              <a:t>3</a:t>
            </a:r>
            <a:r>
              <a:rPr lang="en-GB" dirty="0" smtClean="0">
                <a:solidFill>
                  <a:srgbClr val="FF0000"/>
                </a:solidFill>
              </a:rPr>
              <a:t>-Mai</a:t>
            </a:r>
            <a:endParaRPr lang="en-GB" dirty="0" smtClean="0"/>
          </a:p>
          <a:p>
            <a:r>
              <a:rPr lang="en-GB" sz="1900" dirty="0" smtClean="0"/>
              <a:t> Bernhard Holzer, Jan </a:t>
            </a:r>
            <a:r>
              <a:rPr lang="en-GB" sz="1900" dirty="0" err="1" smtClean="0"/>
              <a:t>Uythoven</a:t>
            </a:r>
            <a:r>
              <a:rPr lang="en-GB" sz="1900" dirty="0" smtClean="0"/>
              <a:t> et al</a:t>
            </a:r>
          </a:p>
          <a:p>
            <a:endParaRPr lang="en-GB" dirty="0" smtClean="0"/>
          </a:p>
        </p:txBody>
      </p:sp>
      <p:sp>
        <p:nvSpPr>
          <p:cNvPr id="6" name="Rectangle 5"/>
          <p:cNvSpPr/>
          <p:nvPr/>
        </p:nvSpPr>
        <p:spPr>
          <a:xfrm>
            <a:off x="152400" y="1847672"/>
            <a:ext cx="8763000" cy="4124207"/>
          </a:xfrm>
          <a:prstGeom prst="rect">
            <a:avLst/>
          </a:prstGeom>
        </p:spPr>
        <p:txBody>
          <a:bodyPr wrap="square">
            <a:spAutoFit/>
          </a:bodyPr>
          <a:lstStyle/>
          <a:p>
            <a:pPr marL="342900" indent="-342900"/>
            <a:r>
              <a:rPr lang="en-US" b="1" dirty="0" smtClean="0">
                <a:latin typeface="Times New Roman"/>
                <a:cs typeface="Times New Roman"/>
              </a:rPr>
              <a:t>1.)  ... 12:14h  </a:t>
            </a:r>
            <a:r>
              <a:rPr lang="en-US" b="1" dirty="0" smtClean="0">
                <a:solidFill>
                  <a:srgbClr val="0000FF"/>
                </a:solidFill>
                <a:latin typeface="Times New Roman"/>
                <a:cs typeface="Times New Roman"/>
              </a:rPr>
              <a:t>luminosity, collisions 768 </a:t>
            </a:r>
            <a:r>
              <a:rPr lang="en-US" b="1" dirty="0" err="1" smtClean="0">
                <a:solidFill>
                  <a:srgbClr val="0000FF"/>
                </a:solidFill>
                <a:latin typeface="Times New Roman"/>
                <a:cs typeface="Times New Roman"/>
              </a:rPr>
              <a:t>x</a:t>
            </a:r>
            <a:r>
              <a:rPr lang="en-US" b="1" dirty="0" smtClean="0">
                <a:solidFill>
                  <a:srgbClr val="0000FF"/>
                </a:solidFill>
                <a:latin typeface="Times New Roman"/>
                <a:cs typeface="Times New Roman"/>
              </a:rPr>
              <a:t> 768  bunches</a:t>
            </a:r>
          </a:p>
          <a:p>
            <a:pPr marL="342900" indent="-342900"/>
            <a:endParaRPr lang="en-US" b="1" dirty="0" smtClean="0">
              <a:solidFill>
                <a:srgbClr val="0000FF"/>
              </a:solidFill>
              <a:latin typeface="Times New Roman"/>
              <a:cs typeface="Times New Roman"/>
            </a:endParaRPr>
          </a:p>
          <a:p>
            <a:pPr marL="342900" indent="-342900"/>
            <a:endParaRPr lang="en-US" b="1" dirty="0" smtClean="0">
              <a:latin typeface="Times New Roman"/>
              <a:cs typeface="Times New Roman"/>
            </a:endParaRPr>
          </a:p>
          <a:p>
            <a:pPr marL="342900" indent="-342900"/>
            <a:r>
              <a:rPr lang="en-US" b="1" dirty="0" smtClean="0">
                <a:latin typeface="Times New Roman"/>
                <a:cs typeface="Times New Roman"/>
              </a:rPr>
              <a:t>2.)  12:15h  trip of RQD.A81</a:t>
            </a:r>
          </a:p>
          <a:p>
            <a:pPr marL="342900" indent="-342900"/>
            <a:r>
              <a:rPr lang="en-US" i="1" dirty="0" smtClean="0"/>
              <a:t>        </a:t>
            </a:r>
            <a:endParaRPr lang="en-US" b="1" dirty="0" smtClean="0">
              <a:latin typeface="Times New Roman"/>
              <a:cs typeface="Times New Roman"/>
            </a:endParaRPr>
          </a:p>
          <a:p>
            <a:pPr marL="342900" indent="-342900"/>
            <a:endParaRPr lang="en-US" b="1" dirty="0" smtClean="0">
              <a:latin typeface="Times New Roman"/>
              <a:cs typeface="Times New Roman"/>
            </a:endParaRPr>
          </a:p>
          <a:p>
            <a:pPr marL="342900" indent="-342900"/>
            <a:endParaRPr lang="en-US" b="1" dirty="0" smtClean="0">
              <a:latin typeface="Times New Roman"/>
              <a:cs typeface="Times New Roman"/>
            </a:endParaRPr>
          </a:p>
          <a:p>
            <a:pPr marL="342900" indent="-342900"/>
            <a:r>
              <a:rPr lang="en-US" b="1" dirty="0" smtClean="0">
                <a:latin typeface="Times New Roman"/>
                <a:cs typeface="Times New Roman"/>
              </a:rPr>
              <a:t>3.)  14:17h </a:t>
            </a:r>
            <a:r>
              <a:rPr lang="en-US" b="1" dirty="0" smtClean="0">
                <a:solidFill>
                  <a:srgbClr val="0000FF"/>
                </a:solidFill>
                <a:latin typeface="Times New Roman"/>
                <a:cs typeface="Times New Roman"/>
              </a:rPr>
              <a:t>SPS injection terminating resistors of the injection kickers broken</a:t>
            </a:r>
          </a:p>
          <a:p>
            <a:pPr marL="342900" indent="-342900"/>
            <a:endParaRPr lang="en-US" b="1" dirty="0" smtClean="0">
              <a:solidFill>
                <a:srgbClr val="0000FF"/>
              </a:solidFill>
              <a:latin typeface="Times New Roman"/>
              <a:cs typeface="Times New Roman"/>
            </a:endParaRPr>
          </a:p>
          <a:p>
            <a:pPr marL="342900" indent="-342900"/>
            <a:r>
              <a:rPr lang="en-US" b="1" dirty="0" smtClean="0">
                <a:solidFill>
                  <a:srgbClr val="0000FF"/>
                </a:solidFill>
                <a:latin typeface="Times New Roman"/>
                <a:cs typeface="Times New Roman"/>
              </a:rPr>
              <a:t>                                    ... wait to reduce radiation level</a:t>
            </a:r>
            <a:r>
              <a:rPr lang="en-US" b="1" dirty="0" smtClean="0">
                <a:solidFill>
                  <a:srgbClr val="0000FF"/>
                </a:solidFill>
                <a:latin typeface="Times New Roman"/>
                <a:cs typeface="Times New Roman"/>
              </a:rPr>
              <a:t>  </a:t>
            </a:r>
            <a:r>
              <a:rPr lang="en-US" b="1" dirty="0" smtClean="0">
                <a:solidFill>
                  <a:srgbClr val="FF0000"/>
                </a:solidFill>
                <a:latin typeface="Times New Roman"/>
                <a:cs typeface="Times New Roman"/>
              </a:rPr>
              <a:t>.</a:t>
            </a:r>
            <a:r>
              <a:rPr lang="en-US" b="1" dirty="0" smtClean="0">
                <a:solidFill>
                  <a:srgbClr val="FF0000"/>
                </a:solidFill>
                <a:latin typeface="Times New Roman"/>
                <a:cs typeface="Times New Roman"/>
              </a:rPr>
              <a:t>.. until Tuesday morning 7:30h</a:t>
            </a:r>
          </a:p>
          <a:p>
            <a:pPr marL="342900" indent="-342900"/>
            <a:endParaRPr lang="en-US" b="1" dirty="0" smtClean="0">
              <a:latin typeface="Times New Roman"/>
              <a:cs typeface="Times New Roman"/>
            </a:endParaRPr>
          </a:p>
          <a:p>
            <a:pPr marL="342900" indent="-342900"/>
            <a:endParaRPr lang="en-US" sz="1600" b="1" dirty="0" smtClean="0">
              <a:solidFill>
                <a:srgbClr val="008000"/>
              </a:solidFill>
              <a:latin typeface="Times New Roman"/>
              <a:cs typeface="Times New Roman"/>
            </a:endParaRPr>
          </a:p>
          <a:p>
            <a:pPr marL="342900" indent="-342900"/>
            <a:endParaRPr lang="en-US" sz="1600" b="1" dirty="0" smtClean="0">
              <a:solidFill>
                <a:srgbClr val="008000"/>
              </a:solidFill>
              <a:latin typeface="Times New Roman"/>
              <a:cs typeface="Times New Roman"/>
            </a:endParaRPr>
          </a:p>
          <a:p>
            <a:pPr marL="342900" indent="-342900"/>
            <a:endParaRPr lang="en-US" sz="1600" dirty="0" smtClean="0">
              <a:latin typeface="Times New Roman"/>
              <a:cs typeface="Times New Roman"/>
            </a:endParaRPr>
          </a:p>
          <a:p>
            <a:pPr marL="342900" indent="-342900"/>
            <a:endParaRPr lang="en-US" sz="1600" dirty="0" smtClean="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3124200" y="6632575"/>
            <a:ext cx="2895600" cy="252413"/>
          </a:xfrm>
          <a:prstGeom prst="rect">
            <a:avLst/>
          </a:prstGeom>
        </p:spPr>
        <p:txBody>
          <a:bodyPr/>
          <a:lstStyle/>
          <a:p>
            <a:r>
              <a:rPr lang="en-US" smtClean="0"/>
              <a:t>LHC 8:30 meeting</a:t>
            </a:r>
            <a:endParaRPr lang="en-US" dirty="0"/>
          </a:p>
        </p:txBody>
      </p:sp>
      <p:sp>
        <p:nvSpPr>
          <p:cNvPr id="5" name="Date Placeholder 4"/>
          <p:cNvSpPr>
            <a:spLocks noGrp="1"/>
          </p:cNvSpPr>
          <p:nvPr>
            <p:ph type="dt" sz="half" idx="4294967295"/>
          </p:nvPr>
        </p:nvSpPr>
        <p:spPr>
          <a:xfrm>
            <a:off x="34925" y="6616700"/>
            <a:ext cx="2133600" cy="268288"/>
          </a:xfrm>
          <a:prstGeom prst="rect">
            <a:avLst/>
          </a:prstGeom>
        </p:spPr>
        <p:txBody>
          <a:bodyPr/>
          <a:lstStyle/>
          <a:p>
            <a:r>
              <a:rPr lang="en-US" smtClean="0"/>
              <a:t>30/04/2011</a:t>
            </a:r>
            <a:endParaRPr lang="en-US" dirty="0"/>
          </a:p>
        </p:txBody>
      </p:sp>
      <p:pic>
        <p:nvPicPr>
          <p:cNvPr id="6" name="Picture 5"/>
          <p:cNvPicPr>
            <a:picLocks noChangeAspect="1"/>
          </p:cNvPicPr>
          <p:nvPr/>
        </p:nvPicPr>
        <p:blipFill>
          <a:blip r:embed="rId2"/>
          <a:stretch>
            <a:fillRect/>
          </a:stretch>
        </p:blipFill>
        <p:spPr>
          <a:xfrm>
            <a:off x="609600" y="838200"/>
            <a:ext cx="7416800" cy="5396660"/>
          </a:xfrm>
          <a:prstGeom prst="rect">
            <a:avLst/>
          </a:prstGeom>
        </p:spPr>
      </p:pic>
      <p:sp>
        <p:nvSpPr>
          <p:cNvPr id="7" name="TextBox 6"/>
          <p:cNvSpPr txBox="1"/>
          <p:nvPr/>
        </p:nvSpPr>
        <p:spPr>
          <a:xfrm>
            <a:off x="609600" y="152400"/>
            <a:ext cx="5146828" cy="400110"/>
          </a:xfrm>
          <a:prstGeom prst="rect">
            <a:avLst/>
          </a:prstGeom>
          <a:noFill/>
        </p:spPr>
        <p:txBody>
          <a:bodyPr wrap="none" rtlCol="0">
            <a:spAutoFit/>
          </a:bodyPr>
          <a:lstStyle/>
          <a:p>
            <a:pPr algn="l"/>
            <a:r>
              <a:rPr lang="en-US" b="1" i="1" dirty="0" smtClean="0">
                <a:latin typeface="Times New Roman"/>
                <a:cs typeface="Times New Roman"/>
              </a:rPr>
              <a:t>Su 1-5-2011   400kV, </a:t>
            </a:r>
            <a:r>
              <a:rPr lang="en-US" b="1" i="1" dirty="0" err="1" smtClean="0">
                <a:latin typeface="Times New Roman"/>
                <a:cs typeface="Times New Roman"/>
              </a:rPr>
              <a:t>Vac</a:t>
            </a:r>
            <a:r>
              <a:rPr lang="en-US" b="1" i="1" dirty="0" smtClean="0">
                <a:latin typeface="Times New Roman"/>
                <a:cs typeface="Times New Roman"/>
              </a:rPr>
              <a:t> IR6, </a:t>
            </a:r>
            <a:r>
              <a:rPr lang="en-US" b="1" i="1" dirty="0" err="1" smtClean="0">
                <a:latin typeface="Times New Roman"/>
                <a:cs typeface="Times New Roman"/>
              </a:rPr>
              <a:t>Octupole</a:t>
            </a:r>
            <a:r>
              <a:rPr lang="en-US" b="1" i="1" dirty="0" smtClean="0">
                <a:latin typeface="Times New Roman"/>
                <a:cs typeface="Times New Roman"/>
              </a:rPr>
              <a:t>, </a:t>
            </a:r>
            <a:r>
              <a:rPr lang="en-US" b="1" i="1" dirty="0" err="1" smtClean="0">
                <a:latin typeface="Times New Roman"/>
                <a:cs typeface="Times New Roman"/>
              </a:rPr>
              <a:t>Lumi</a:t>
            </a:r>
            <a:endParaRPr lang="en-US" b="1" i="1" dirty="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1"/>
          <p:cNvSpPr txBox="1">
            <a:spLocks/>
          </p:cNvSpPr>
          <p:nvPr/>
        </p:nvSpPr>
        <p:spPr bwMode="auto">
          <a:xfrm>
            <a:off x="838200" y="228600"/>
            <a:ext cx="7848600" cy="792163"/>
          </a:xfrm>
          <a:prstGeom prst="rect">
            <a:avLst/>
          </a:prstGeom>
          <a:solidFill>
            <a:srgbClr val="FFFFFF"/>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3200" b="1" i="1" kern="0" noProof="0" dirty="0" smtClean="0">
                <a:latin typeface="Times New Roman"/>
                <a:ea typeface="+mj-ea"/>
                <a:cs typeface="Times New Roman"/>
              </a:rPr>
              <a:t>Mo</a:t>
            </a:r>
            <a:r>
              <a:rPr kumimoji="0" lang="en-US" sz="3200" b="1" i="1" u="none" strike="noStrike" kern="0" cap="none" spc="0" normalizeH="0" baseline="0" noProof="0" dirty="0" smtClean="0">
                <a:ln>
                  <a:noFill/>
                </a:ln>
                <a:effectLst/>
                <a:uLnTx/>
                <a:uFillTx/>
                <a:latin typeface="Times New Roman"/>
                <a:ea typeface="+mj-ea"/>
                <a:cs typeface="Times New Roman"/>
              </a:rPr>
              <a:t> Morning: beam dump due to PC fault</a:t>
            </a:r>
            <a:endParaRPr kumimoji="0" lang="en-US" sz="3200" b="1" i="1" u="none" strike="noStrike" kern="0" cap="none" spc="0" normalizeH="0" baseline="0" noProof="0" dirty="0">
              <a:ln>
                <a:noFill/>
              </a:ln>
              <a:effectLst/>
              <a:uLnTx/>
              <a:uFillTx/>
              <a:latin typeface="Times New Roman"/>
              <a:ea typeface="+mj-ea"/>
              <a:cs typeface="Times New Roman"/>
            </a:endParaRPr>
          </a:p>
        </p:txBody>
      </p:sp>
      <p:sp>
        <p:nvSpPr>
          <p:cNvPr id="4" name="TextBox 3"/>
          <p:cNvSpPr txBox="1"/>
          <p:nvPr/>
        </p:nvSpPr>
        <p:spPr>
          <a:xfrm>
            <a:off x="533400" y="1676400"/>
            <a:ext cx="7265301" cy="2400657"/>
          </a:xfrm>
          <a:prstGeom prst="rect">
            <a:avLst/>
          </a:prstGeom>
          <a:noFill/>
        </p:spPr>
        <p:txBody>
          <a:bodyPr wrap="none" rtlCol="0">
            <a:spAutoFit/>
          </a:bodyPr>
          <a:lstStyle/>
          <a:p>
            <a:r>
              <a:rPr lang="en-US" sz="2000" b="1" i="1" dirty="0" smtClean="0">
                <a:solidFill>
                  <a:srgbClr val="0000FF"/>
                </a:solidFill>
                <a:latin typeface="Times New Roman"/>
                <a:cs typeface="Times New Roman"/>
              </a:rPr>
              <a:t>12:14h end of </a:t>
            </a:r>
            <a:r>
              <a:rPr lang="en-US" sz="2000" b="1" i="1" dirty="0" err="1" smtClean="0">
                <a:solidFill>
                  <a:srgbClr val="0000FF"/>
                </a:solidFill>
                <a:latin typeface="Times New Roman"/>
                <a:cs typeface="Times New Roman"/>
              </a:rPr>
              <a:t>lumi</a:t>
            </a:r>
            <a:r>
              <a:rPr lang="en-US" sz="2000" b="1" i="1" dirty="0" smtClean="0">
                <a:solidFill>
                  <a:srgbClr val="0000FF"/>
                </a:solidFill>
                <a:latin typeface="Times New Roman"/>
                <a:cs typeface="Times New Roman"/>
              </a:rPr>
              <a:t>, </a:t>
            </a:r>
          </a:p>
          <a:p>
            <a:endParaRPr lang="en-US" sz="2000" b="1" i="1" dirty="0" smtClean="0">
              <a:solidFill>
                <a:srgbClr val="0000FF"/>
              </a:solidFill>
              <a:latin typeface="Times New Roman"/>
              <a:cs typeface="Times New Roman"/>
            </a:endParaRPr>
          </a:p>
          <a:p>
            <a:r>
              <a:rPr lang="en-US" b="1" i="1" dirty="0" smtClean="0"/>
              <a:t>circuits to trip, RQD.A81</a:t>
            </a:r>
          </a:p>
          <a:p>
            <a:r>
              <a:rPr lang="en-US" b="1" dirty="0" smtClean="0">
                <a:solidFill>
                  <a:srgbClr val="FF0000"/>
                </a:solidFill>
                <a:latin typeface="Times New Roman"/>
                <a:cs typeface="Times New Roman"/>
              </a:rPr>
              <a:t>    </a:t>
            </a:r>
            <a:r>
              <a:rPr lang="en-US" i="1" dirty="0" smtClean="0"/>
              <a:t>The problem was probably originated by the current lead controller </a:t>
            </a:r>
          </a:p>
          <a:p>
            <a:r>
              <a:rPr lang="en-US" i="1" dirty="0" smtClean="0"/>
              <a:t>    of the Main quads. The reason is not clear</a:t>
            </a:r>
            <a:r>
              <a:rPr lang="en-US" i="1" dirty="0" smtClean="0"/>
              <a:t>. </a:t>
            </a:r>
            <a:r>
              <a:rPr lang="en-US" i="1" dirty="0" smtClean="0">
                <a:solidFill>
                  <a:srgbClr val="0000FF"/>
                </a:solidFill>
              </a:rPr>
              <a:t>(Noise ?)</a:t>
            </a:r>
          </a:p>
          <a:p>
            <a:endParaRPr lang="en-US" b="1" i="1" dirty="0" smtClean="0">
              <a:solidFill>
                <a:srgbClr val="FF0000"/>
              </a:solidFill>
              <a:latin typeface="Times New Roman"/>
              <a:cs typeface="Times New Roman"/>
            </a:endParaRPr>
          </a:p>
          <a:p>
            <a:endParaRPr lang="en-US" b="1" i="1" dirty="0" smtClean="0">
              <a:solidFill>
                <a:srgbClr val="FF0000"/>
              </a:solidFill>
              <a:latin typeface="Times New Roman"/>
              <a:cs typeface="Times New Roman"/>
            </a:endParaRPr>
          </a:p>
          <a:p>
            <a:r>
              <a:rPr lang="en-US" sz="2000" b="1" i="1" dirty="0" smtClean="0">
                <a:solidFill>
                  <a:srgbClr val="FF0000"/>
                </a:solidFill>
                <a:latin typeface="Times New Roman"/>
                <a:cs typeface="Times New Roman"/>
              </a:rPr>
              <a:t>14:</a:t>
            </a:r>
            <a:r>
              <a:rPr lang="en-US" sz="2000" b="1" i="1" dirty="0" smtClean="0">
                <a:solidFill>
                  <a:srgbClr val="FF0000"/>
                </a:solidFill>
                <a:latin typeface="Times New Roman"/>
                <a:cs typeface="Times New Roman"/>
              </a:rPr>
              <a:t>17h Injection delayed ... </a:t>
            </a:r>
            <a:r>
              <a:rPr lang="en-US" i="1" dirty="0" smtClean="0"/>
              <a:t>MKP in SPS in fault: expert looking </a:t>
            </a:r>
            <a:endParaRPr lang="en-US" b="1" i="1" dirty="0">
              <a:solidFill>
                <a:srgbClr val="FF0000"/>
              </a:solidFill>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609600" y="990600"/>
            <a:ext cx="8305800" cy="5447646"/>
          </a:xfrm>
          <a:prstGeom prst="rect">
            <a:avLst/>
          </a:prstGeom>
        </p:spPr>
        <p:txBody>
          <a:bodyPr wrap="square">
            <a:spAutoFit/>
          </a:bodyPr>
          <a:lstStyle/>
          <a:p>
            <a:r>
              <a:rPr lang="en-US" sz="2300" b="1" i="1" dirty="0" smtClean="0">
                <a:solidFill>
                  <a:srgbClr val="0000FF"/>
                </a:solidFill>
                <a:latin typeface="Times New Roman"/>
                <a:cs typeface="Times New Roman"/>
              </a:rPr>
              <a:t>Un-squeeze test for 90m optics</a:t>
            </a:r>
          </a:p>
          <a:p>
            <a:endParaRPr lang="en-US" sz="2300" b="1" i="1" dirty="0" smtClean="0">
              <a:solidFill>
                <a:srgbClr val="0000FF"/>
              </a:solidFill>
              <a:latin typeface="Times New Roman"/>
              <a:cs typeface="Times New Roman"/>
            </a:endParaRPr>
          </a:p>
          <a:p>
            <a:r>
              <a:rPr lang="en-US" sz="1900" b="1" i="1" dirty="0" smtClean="0">
                <a:solidFill>
                  <a:srgbClr val="0000FF"/>
                </a:solidFill>
                <a:latin typeface="Times New Roman"/>
                <a:cs typeface="Times New Roman"/>
              </a:rPr>
              <a:t>Early Shift: </a:t>
            </a:r>
            <a:r>
              <a:rPr lang="en-US" dirty="0" smtClean="0">
                <a:latin typeface="Courier"/>
              </a:rPr>
              <a:t> Trip of RQ4.R5B1 while executing un-squeeze functions! </a:t>
            </a:r>
            <a:endParaRPr lang="en-US" b="1" i="1" dirty="0" smtClean="0">
              <a:solidFill>
                <a:srgbClr val="0000FF"/>
              </a:solidFill>
              <a:latin typeface="Times New Roman"/>
              <a:cs typeface="Times New Roman"/>
            </a:endParaRPr>
          </a:p>
          <a:p>
            <a:r>
              <a:rPr lang="en-US" sz="1900" b="1" i="1" dirty="0" smtClean="0">
                <a:solidFill>
                  <a:srgbClr val="0000FF"/>
                </a:solidFill>
                <a:latin typeface="Times New Roman"/>
                <a:cs typeface="Times New Roman"/>
              </a:rPr>
              <a:t>Late Shift: </a:t>
            </a:r>
            <a:r>
              <a:rPr lang="en-US" dirty="0" smtClean="0">
                <a:latin typeface="Courier"/>
              </a:rPr>
              <a:t>Another un-squeeze test for the 90m optics. We have updated the beam process and stretched the length of the function segments that caused the problem. The total length was increased by 70 seconds (1772s -&gt; 1842s).</a:t>
            </a:r>
          </a:p>
          <a:p>
            <a:r>
              <a:rPr lang="en-US" dirty="0" smtClean="0">
                <a:solidFill>
                  <a:srgbClr val="008000"/>
                </a:solidFill>
                <a:latin typeface="Courier"/>
              </a:rPr>
              <a:t>Un-squeeze test successfully finished!! </a:t>
            </a:r>
          </a:p>
          <a:p>
            <a:endParaRPr lang="en-US" dirty="0" smtClean="0">
              <a:solidFill>
                <a:srgbClr val="008000"/>
              </a:solidFill>
              <a:latin typeface="Courier"/>
            </a:endParaRPr>
          </a:p>
          <a:p>
            <a:r>
              <a:rPr lang="en-US" sz="2300" b="1" i="1" dirty="0" smtClean="0">
                <a:solidFill>
                  <a:srgbClr val="0000FF"/>
                </a:solidFill>
                <a:latin typeface="Times New Roman"/>
                <a:cs typeface="Times New Roman"/>
              </a:rPr>
              <a:t>Test of MD-Cycle: </a:t>
            </a:r>
            <a:r>
              <a:rPr lang="en-US" dirty="0" err="1" smtClean="0">
                <a:latin typeface="Courier"/>
              </a:rPr>
              <a:t>Hypercycle</a:t>
            </a:r>
            <a:r>
              <a:rPr lang="en-US" dirty="0" smtClean="0">
                <a:latin typeface="Courier"/>
              </a:rPr>
              <a:t> for the MD. - All the PC </a:t>
            </a:r>
            <a:r>
              <a:rPr lang="en-US" dirty="0" err="1" smtClean="0">
                <a:latin typeface="Courier"/>
              </a:rPr>
              <a:t>BPs</a:t>
            </a:r>
            <a:r>
              <a:rPr lang="en-US" dirty="0" smtClean="0">
                <a:latin typeface="Courier"/>
              </a:rPr>
              <a:t> are cloned (_MD1). Note that the intermediate squeeze points have not been defined. - The other </a:t>
            </a:r>
            <a:r>
              <a:rPr lang="en-US" dirty="0" err="1" smtClean="0">
                <a:latin typeface="Courier"/>
              </a:rPr>
              <a:t>BPs</a:t>
            </a:r>
            <a:r>
              <a:rPr lang="en-US" dirty="0" smtClean="0">
                <a:latin typeface="Courier"/>
              </a:rPr>
              <a:t> (BI, KICKERS, COLLIMATORS) reused from the normal </a:t>
            </a:r>
            <a:r>
              <a:rPr lang="en-US" dirty="0" err="1" smtClean="0">
                <a:latin typeface="Courier"/>
              </a:rPr>
              <a:t>hypercycle</a:t>
            </a:r>
            <a:r>
              <a:rPr lang="en-US" dirty="0" smtClean="0">
                <a:latin typeface="Courier"/>
              </a:rPr>
              <a:t>. </a:t>
            </a:r>
          </a:p>
          <a:p>
            <a:endParaRPr lang="en-US" dirty="0" smtClean="0">
              <a:latin typeface="Courier"/>
            </a:endParaRPr>
          </a:p>
          <a:p>
            <a:r>
              <a:rPr lang="en-US" sz="2300" b="1" i="1" dirty="0" smtClean="0">
                <a:solidFill>
                  <a:srgbClr val="0000FF"/>
                </a:solidFill>
                <a:latin typeface="Times New Roman"/>
                <a:cs typeface="Times New Roman"/>
              </a:rPr>
              <a:t>Long term test of b3 decay compensation: </a:t>
            </a:r>
            <a:r>
              <a:rPr lang="en-US" dirty="0" smtClean="0">
                <a:latin typeface="Courier"/>
              </a:rPr>
              <a:t>FIDEL trimming has stopped at about midnight all by itself. </a:t>
            </a:r>
            <a:r>
              <a:rPr lang="en-US" sz="2000" b="1" i="1" dirty="0" smtClean="0">
                <a:solidFill>
                  <a:srgbClr val="0000FF"/>
                </a:solidFill>
                <a:latin typeface="Courier"/>
              </a:rPr>
              <a:t>?</a:t>
            </a:r>
            <a:r>
              <a:rPr lang="en-US" dirty="0" smtClean="0">
                <a:latin typeface="Courier"/>
              </a:rPr>
              <a:t>	</a:t>
            </a:r>
          </a:p>
          <a:p>
            <a:r>
              <a:rPr lang="en-US" dirty="0" smtClean="0">
                <a:latin typeface="Courier"/>
              </a:rPr>
              <a:t> </a:t>
            </a:r>
            <a:endParaRPr lang="en-US" dirty="0"/>
          </a:p>
        </p:txBody>
      </p:sp>
      <p:sp>
        <p:nvSpPr>
          <p:cNvPr id="5" name="Title 1"/>
          <p:cNvSpPr txBox="1">
            <a:spLocks/>
          </p:cNvSpPr>
          <p:nvPr/>
        </p:nvSpPr>
        <p:spPr bwMode="auto">
          <a:xfrm>
            <a:off x="838200" y="228600"/>
            <a:ext cx="7848600" cy="792163"/>
          </a:xfrm>
          <a:prstGeom prst="rect">
            <a:avLst/>
          </a:prstGeom>
          <a:solidFill>
            <a:srgbClr val="FFFFFF"/>
          </a:solid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3200" b="1" i="1" kern="0" noProof="0" dirty="0" smtClean="0">
                <a:latin typeface="Times New Roman"/>
                <a:ea typeface="+mj-ea"/>
                <a:cs typeface="Times New Roman"/>
              </a:rPr>
              <a:t>Mo</a:t>
            </a:r>
            <a:r>
              <a:rPr kumimoji="0" lang="en-US" sz="3200" b="1" i="1" u="none" strike="noStrike" kern="0" cap="none" spc="0" normalizeH="0" baseline="0" noProof="0" dirty="0" smtClean="0">
                <a:ln>
                  <a:noFill/>
                </a:ln>
                <a:effectLst/>
                <a:uLnTx/>
                <a:uFillTx/>
                <a:latin typeface="Times New Roman"/>
                <a:ea typeface="+mj-ea"/>
                <a:cs typeface="Times New Roman"/>
              </a:rPr>
              <a:t> </a:t>
            </a:r>
            <a:r>
              <a:rPr lang="en-US" sz="3200" b="1" i="1" kern="0" dirty="0" smtClean="0">
                <a:latin typeface="Times New Roman"/>
                <a:ea typeface="+mj-ea"/>
                <a:cs typeface="Times New Roman"/>
              </a:rPr>
              <a:t>Late</a:t>
            </a:r>
            <a:r>
              <a:rPr kumimoji="0" lang="en-US" sz="3200" b="1" i="1" u="none" strike="noStrike" kern="0" cap="none" spc="0" normalizeH="0" baseline="0" noProof="0" dirty="0" smtClean="0">
                <a:ln>
                  <a:noFill/>
                </a:ln>
                <a:effectLst/>
                <a:uLnTx/>
                <a:uFillTx/>
                <a:latin typeface="Times New Roman"/>
                <a:ea typeface="+mj-ea"/>
                <a:cs typeface="Times New Roman"/>
              </a:rPr>
              <a:t>: </a:t>
            </a:r>
            <a:r>
              <a:rPr lang="en-US" sz="3200" b="1" i="1" kern="0" dirty="0" smtClean="0">
                <a:latin typeface="Times New Roman"/>
                <a:ea typeface="+mj-ea"/>
                <a:cs typeface="Times New Roman"/>
              </a:rPr>
              <a:t>some tests without beam</a:t>
            </a:r>
            <a:endParaRPr kumimoji="0" lang="en-US" sz="3200" b="1" i="1" u="none" strike="noStrike" kern="0" cap="none" spc="0" normalizeH="0" baseline="0" noProof="0" dirty="0">
              <a:ln>
                <a:noFill/>
              </a:ln>
              <a:effectLst/>
              <a:uLnTx/>
              <a:uFillTx/>
              <a:latin typeface="Times New Roman"/>
              <a:ea typeface="+mj-ea"/>
              <a:cs typeface="Times New Roman"/>
            </a:endParaRPr>
          </a:p>
        </p:txBody>
      </p:sp>
    </p:spTree>
  </p:cSld>
  <p:clrMapOvr>
    <a:masterClrMapping/>
  </p:clrMapOvr>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25858</TotalTime>
  <Words>322</Words>
  <Application>Microsoft Macintosh PowerPoint</Application>
  <PresentationFormat>On-screen Show (4:3)</PresentationFormat>
  <Paragraphs>38</Paragraphs>
  <Slides>4</Slides>
  <Notes>0</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LHCpresentations</vt:lpstr>
      <vt:lpstr>Slide 1</vt:lpstr>
      <vt:lpstr>Slide 2</vt:lpstr>
      <vt:lpstr>Slide 3</vt:lpstr>
      <vt:lpstr>Slide 4</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Bernhard Holzer</cp:lastModifiedBy>
  <cp:revision>2005</cp:revision>
  <dcterms:created xsi:type="dcterms:W3CDTF">2011-05-03T05:51:12Z</dcterms:created>
  <dcterms:modified xsi:type="dcterms:W3CDTF">2011-05-03T05:52:40Z</dcterms:modified>
</cp:coreProperties>
</file>