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2"/>
  </p:notesMasterIdLst>
  <p:handoutMasterIdLst>
    <p:handoutMasterId r:id="rId13"/>
  </p:handoutMasterIdLst>
  <p:sldIdLst>
    <p:sldId id="1182" r:id="rId2"/>
    <p:sldId id="1183" r:id="rId3"/>
    <p:sldId id="1184" r:id="rId4"/>
    <p:sldId id="1185" r:id="rId5"/>
    <p:sldId id="1181" r:id="rId6"/>
    <p:sldId id="1186" r:id="rId7"/>
    <p:sldId id="1190" r:id="rId8"/>
    <p:sldId id="1187" r:id="rId9"/>
    <p:sldId id="1188" r:id="rId10"/>
    <p:sldId id="1189" r:id="rId11"/>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4FBE"/>
    <a:srgbClr val="B02E9D"/>
    <a:srgbClr val="0000FF"/>
    <a:srgbClr val="008000"/>
    <a:srgbClr val="FF0000"/>
    <a:srgbClr val="FFFF99"/>
    <a:srgbClr val="CC0066"/>
    <a:srgbClr val="99FF99"/>
    <a:srgbClr val="FFCCCC"/>
    <a:srgbClr val="9F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7" autoAdjust="0"/>
    <p:restoredTop sz="95267" autoAdjust="0"/>
  </p:normalViewPr>
  <p:slideViewPr>
    <p:cSldViewPr>
      <p:cViewPr varScale="1">
        <p:scale>
          <a:sx n="55" d="100"/>
          <a:sy n="55" d="100"/>
        </p:scale>
        <p:origin x="-2208" y="-12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5/1/11</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30/04/2011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30/04/2011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30/04/2011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lvl1pPr>
              <a:defRPr/>
            </a:lvl1pPr>
          </a:lstStyle>
          <a:p>
            <a:r>
              <a:rPr lang="en-US" smtClean="0"/>
              <a:t>30/04/2011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30/04/2011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30/04/2011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30/04/2011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Saturday 30</a:t>
            </a:r>
            <a:r>
              <a:rPr lang="en-GB" baseline="30000" dirty="0" smtClean="0"/>
              <a:t>th</a:t>
            </a:r>
            <a:r>
              <a:rPr lang="en-GB" dirty="0" smtClean="0"/>
              <a:t> April </a:t>
            </a:r>
            <a:r>
              <a:rPr lang="en-GB" smtClean="0"/>
              <a:t>- morning</a:t>
            </a:r>
            <a:endParaRPr lang="en-GB"/>
          </a:p>
        </p:txBody>
      </p:sp>
      <p:sp>
        <p:nvSpPr>
          <p:cNvPr id="6" name="Content Placeholder 5"/>
          <p:cNvSpPr>
            <a:spLocks noGrp="1"/>
          </p:cNvSpPr>
          <p:nvPr>
            <p:ph idx="1"/>
          </p:nvPr>
        </p:nvSpPr>
        <p:spPr>
          <a:xfrm>
            <a:off x="395420" y="908650"/>
            <a:ext cx="8229600" cy="5472760"/>
          </a:xfrm>
        </p:spPr>
        <p:txBody>
          <a:bodyPr/>
          <a:lstStyle/>
          <a:p>
            <a:r>
              <a:rPr lang="en-US" dirty="0" smtClean="0"/>
              <a:t>Circuit ROD.A12B1 tripped</a:t>
            </a:r>
          </a:p>
          <a:p>
            <a:pPr lvl="1"/>
            <a:r>
              <a:rPr lang="en-US" dirty="0" smtClean="0"/>
              <a:t>The </a:t>
            </a:r>
            <a:r>
              <a:rPr lang="en-US" dirty="0" err="1" smtClean="0"/>
              <a:t>U_res</a:t>
            </a:r>
            <a:r>
              <a:rPr lang="en-US" dirty="0" smtClean="0"/>
              <a:t> is then jumping up and the circuit QPS is triggered and the circuit goes in FPA.</a:t>
            </a:r>
          </a:p>
          <a:p>
            <a:pPr lvl="1"/>
            <a:r>
              <a:rPr lang="en-US" dirty="0" smtClean="0"/>
              <a:t>The circuit RSF1.A12B1 tripped by </a:t>
            </a:r>
            <a:r>
              <a:rPr lang="en-US" dirty="0" err="1" smtClean="0"/>
              <a:t>em</a:t>
            </a:r>
            <a:r>
              <a:rPr lang="en-US" dirty="0" smtClean="0"/>
              <a:t> coupling and dumped the beam. </a:t>
            </a:r>
          </a:p>
          <a:p>
            <a:r>
              <a:rPr lang="en-US" dirty="0" smtClean="0"/>
              <a:t>Vacuum experts are changing the interlock threshold for all the ITs to 2e-6mbar and they also switched on the solenoids in point 2</a:t>
            </a:r>
          </a:p>
          <a:p>
            <a:r>
              <a:rPr lang="en-US" dirty="0" smtClean="0"/>
              <a:t>10:40 Access over</a:t>
            </a:r>
          </a:p>
          <a:p>
            <a:r>
              <a:rPr lang="en-US" dirty="0" smtClean="0"/>
              <a:t>11:30 Beam in</a:t>
            </a:r>
          </a:p>
          <a:p>
            <a:r>
              <a:rPr lang="en-US" dirty="0" smtClean="0"/>
              <a:t>13:38 Stable beams</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30/04/2011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Sunday morning </a:t>
            </a:r>
            <a:endParaRPr lang="en-GB" dirty="0"/>
          </a:p>
        </p:txBody>
      </p:sp>
      <p:sp>
        <p:nvSpPr>
          <p:cNvPr id="3" name="Content Placeholder 2"/>
          <p:cNvSpPr>
            <a:spLocks noGrp="1"/>
          </p:cNvSpPr>
          <p:nvPr>
            <p:ph idx="1"/>
          </p:nvPr>
        </p:nvSpPr>
        <p:spPr/>
        <p:txBody>
          <a:bodyPr/>
          <a:lstStyle/>
          <a:p>
            <a:r>
              <a:rPr lang="en-GB" dirty="0" smtClean="0"/>
              <a:t>Daily access for QPS controller SEU reset (RB.A45)</a:t>
            </a:r>
          </a:p>
          <a:p>
            <a:r>
              <a:rPr lang="en-GB" dirty="0" smtClean="0"/>
              <a:t>Vacuum intervention on triplet L5</a:t>
            </a:r>
          </a:p>
          <a:p>
            <a:pPr lvl="1"/>
            <a:r>
              <a:rPr lang="en-GB" dirty="0" smtClean="0"/>
              <a:t>Insulation vacuum pump repair/replacement </a:t>
            </a:r>
            <a:r>
              <a:rPr lang="en-US" dirty="0" smtClean="0"/>
              <a:t>ongoing now (Gerhard Schneider)</a:t>
            </a:r>
          </a:p>
          <a:p>
            <a:pPr lvl="1"/>
            <a:endParaRPr lang="en-US" dirty="0" smtClean="0"/>
          </a:p>
          <a:p>
            <a:r>
              <a:rPr lang="en-US" dirty="0" smtClean="0"/>
              <a:t>Markus Zerlauth:</a:t>
            </a:r>
          </a:p>
          <a:p>
            <a:pPr lvl="1"/>
            <a:r>
              <a:rPr lang="en-US" dirty="0" smtClean="0"/>
              <a:t> </a:t>
            </a:r>
            <a:r>
              <a:rPr lang="en-US" smtClean="0"/>
              <a:t>  </a:t>
            </a:r>
            <a:r>
              <a:rPr lang="en-US" dirty="0" smtClean="0"/>
              <a:t>conditions to proceed to the next step </a:t>
            </a:r>
            <a:r>
              <a:rPr lang="en-US" smtClean="0"/>
              <a:t>are </a:t>
            </a:r>
            <a:r>
              <a:rPr lang="en-US" smtClean="0"/>
              <a:t>met</a:t>
            </a:r>
            <a:endParaRPr lang="en-GB" dirty="0" smtClean="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30/04/2011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#1749</a:t>
            </a: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30/04/2011</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259540" y="735966"/>
            <a:ext cx="6696930" cy="568914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30/04/2011</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827480" y="3645030"/>
            <a:ext cx="7408863" cy="28384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827480" y="692620"/>
            <a:ext cx="7427913" cy="2838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Atlas </a:t>
            </a:r>
            <a:r>
              <a:rPr lang="en-GB" dirty="0" err="1" smtClean="0"/>
              <a:t>luminsoity</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30/04/2011</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391084" y="2060810"/>
            <a:ext cx="6133326" cy="4011658"/>
          </a:xfrm>
          <a:prstGeom prst="rect">
            <a:avLst/>
          </a:prstGeom>
          <a:noFill/>
          <a:ln w="9525">
            <a:noFill/>
            <a:miter lim="800000"/>
            <a:headEnd/>
            <a:tailEnd/>
          </a:ln>
        </p:spPr>
      </p:pic>
      <p:sp>
        <p:nvSpPr>
          <p:cNvPr id="6" name="TextBox 5"/>
          <p:cNvSpPr txBox="1"/>
          <p:nvPr/>
        </p:nvSpPr>
        <p:spPr>
          <a:xfrm>
            <a:off x="1187530" y="980660"/>
            <a:ext cx="6264870" cy="707886"/>
          </a:xfrm>
          <a:prstGeom prst="rect">
            <a:avLst/>
          </a:prstGeom>
          <a:noFill/>
        </p:spPr>
        <p:txBody>
          <a:bodyPr wrap="square" rtlCol="0">
            <a:spAutoFit/>
          </a:bodyPr>
          <a:lstStyle/>
          <a:p>
            <a:r>
              <a:rPr lang="en-US" dirty="0" smtClean="0"/>
              <a:t>ATLAS has done some adjustment to their luminosity: the </a:t>
            </a:r>
            <a:r>
              <a:rPr lang="en-US" dirty="0" err="1" smtClean="0"/>
              <a:t>lumi</a:t>
            </a:r>
            <a:r>
              <a:rPr lang="en-US" dirty="0" smtClean="0"/>
              <a:t> is now reduced by few percent</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 1749 </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30/04/2011</a:t>
            </a:r>
            <a:endParaRPr lang="en-US" dirty="0"/>
          </a:p>
        </p:txBody>
      </p:sp>
      <p:graphicFrame>
        <p:nvGraphicFramePr>
          <p:cNvPr id="7" name="Table 6"/>
          <p:cNvGraphicFramePr>
            <a:graphicFrameLocks noGrp="1"/>
          </p:cNvGraphicFramePr>
          <p:nvPr/>
        </p:nvGraphicFramePr>
        <p:xfrm>
          <a:off x="683460" y="692620"/>
          <a:ext cx="7489040" cy="1854200"/>
        </p:xfrm>
        <a:graphic>
          <a:graphicData uri="http://schemas.openxmlformats.org/drawingml/2006/table">
            <a:tbl>
              <a:tblPr bandRow="1">
                <a:tableStyleId>{5C22544A-7EE6-4342-B048-85BDC9FD1C3A}</a:tableStyleId>
              </a:tblPr>
              <a:tblGrid>
                <a:gridCol w="4608640"/>
                <a:gridCol w="2880400"/>
              </a:tblGrid>
              <a:tr h="370840">
                <a:tc>
                  <a:txBody>
                    <a:bodyPr/>
                    <a:lstStyle/>
                    <a:p>
                      <a:r>
                        <a:rPr lang="en-GB" dirty="0" smtClean="0"/>
                        <a:t>Peak</a:t>
                      </a:r>
                      <a:r>
                        <a:rPr lang="en-GB" baseline="0" dirty="0" smtClean="0"/>
                        <a:t> luminosity</a:t>
                      </a:r>
                      <a:endParaRPr lang="en-GB" dirty="0"/>
                    </a:p>
                  </a:txBody>
                  <a:tcPr/>
                </a:tc>
                <a:tc>
                  <a:txBody>
                    <a:bodyPr/>
                    <a:lstStyle/>
                    <a:p>
                      <a:r>
                        <a:rPr lang="en-GB" dirty="0" smtClean="0"/>
                        <a:t>~6.9 e32</a:t>
                      </a:r>
                      <a:endParaRPr lang="en-GB" dirty="0"/>
                    </a:p>
                  </a:txBody>
                  <a:tcPr/>
                </a:tc>
              </a:tr>
              <a:tr h="370840">
                <a:tc>
                  <a:txBody>
                    <a:bodyPr/>
                    <a:lstStyle/>
                    <a:p>
                      <a:r>
                        <a:rPr lang="en-GB" dirty="0" smtClean="0"/>
                        <a:t>Integrated</a:t>
                      </a:r>
                      <a:r>
                        <a:rPr lang="en-GB" baseline="0" dirty="0" smtClean="0"/>
                        <a:t> luminosity</a:t>
                      </a:r>
                      <a:endParaRPr lang="en-GB" dirty="0"/>
                    </a:p>
                  </a:txBody>
                  <a:tcPr/>
                </a:tc>
                <a:tc>
                  <a:txBody>
                    <a:bodyPr/>
                    <a:lstStyle/>
                    <a:p>
                      <a:r>
                        <a:rPr lang="en-GB" dirty="0" smtClean="0"/>
                        <a:t>~29.7 pb-1</a:t>
                      </a:r>
                      <a:endParaRPr lang="en-GB" dirty="0"/>
                    </a:p>
                  </a:txBody>
                  <a:tcPr/>
                </a:tc>
              </a:tr>
              <a:tr h="370840">
                <a:tc>
                  <a:txBody>
                    <a:bodyPr/>
                    <a:lstStyle/>
                    <a:p>
                      <a:r>
                        <a:rPr lang="en-GB" dirty="0" smtClean="0"/>
                        <a:t>Stable beams</a:t>
                      </a:r>
                      <a:endParaRPr lang="en-GB" dirty="0"/>
                    </a:p>
                  </a:txBody>
                  <a:tcPr/>
                </a:tc>
                <a:tc>
                  <a:txBody>
                    <a:bodyPr/>
                    <a:lstStyle/>
                    <a:p>
                      <a:r>
                        <a:rPr lang="en-GB" dirty="0" smtClean="0"/>
                        <a:t>15 hours 53 minutes</a:t>
                      </a:r>
                      <a:endParaRPr lang="en-GB" dirty="0"/>
                    </a:p>
                  </a:txBody>
                  <a:tcPr/>
                </a:tc>
              </a:tr>
              <a:tr h="370840">
                <a:tc>
                  <a:txBody>
                    <a:bodyPr/>
                    <a:lstStyle/>
                    <a:p>
                      <a:r>
                        <a:rPr lang="en-GB" dirty="0" smtClean="0"/>
                        <a:t>Colliding</a:t>
                      </a:r>
                      <a:r>
                        <a:rPr lang="en-GB" baseline="0" dirty="0" smtClean="0"/>
                        <a:t> bunches</a:t>
                      </a:r>
                      <a:endParaRPr lang="en-GB" dirty="0"/>
                    </a:p>
                  </a:txBody>
                  <a:tcPr/>
                </a:tc>
                <a:tc>
                  <a:txBody>
                    <a:bodyPr/>
                    <a:lstStyle/>
                    <a:p>
                      <a:r>
                        <a:rPr lang="en-GB" dirty="0" smtClean="0"/>
                        <a:t>598</a:t>
                      </a:r>
                      <a:endParaRPr lang="en-GB" dirty="0"/>
                    </a:p>
                  </a:txBody>
                  <a:tcPr/>
                </a:tc>
              </a:tr>
              <a:tr h="370840">
                <a:tc>
                  <a:txBody>
                    <a:bodyPr/>
                    <a:lstStyle/>
                    <a:p>
                      <a:r>
                        <a:rPr lang="en-GB" dirty="0" smtClean="0"/>
                        <a:t>Average</a:t>
                      </a:r>
                      <a:r>
                        <a:rPr lang="en-GB" baseline="0" dirty="0" smtClean="0"/>
                        <a:t> emittance from luminosity</a:t>
                      </a:r>
                      <a:endParaRPr lang="en-GB" dirty="0"/>
                    </a:p>
                  </a:txBody>
                  <a:tcPr/>
                </a:tc>
                <a:tc>
                  <a:txBody>
                    <a:bodyPr/>
                    <a:lstStyle/>
                    <a:p>
                      <a:r>
                        <a:rPr lang="en-GB" dirty="0" smtClean="0"/>
                        <a:t>~2.5 micron</a:t>
                      </a:r>
                      <a:endParaRPr lang="en-GB" dirty="0"/>
                    </a:p>
                  </a:txBody>
                  <a:tcPr/>
                </a:tc>
              </a:tr>
            </a:tbl>
          </a:graphicData>
        </a:graphic>
      </p:graphicFrame>
      <p:pic>
        <p:nvPicPr>
          <p:cNvPr id="4098" name="Picture 2"/>
          <p:cNvPicPr>
            <a:picLocks noChangeAspect="1" noChangeArrowheads="1"/>
          </p:cNvPicPr>
          <p:nvPr/>
        </p:nvPicPr>
        <p:blipFill>
          <a:blip r:embed="rId2" cstate="print"/>
          <a:srcRect/>
          <a:stretch>
            <a:fillRect/>
          </a:stretch>
        </p:blipFill>
        <p:spPr bwMode="auto">
          <a:xfrm>
            <a:off x="1691600" y="2636890"/>
            <a:ext cx="5594725" cy="402033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LHCb – </a:t>
            </a:r>
            <a:r>
              <a:rPr lang="en-GB" dirty="0" err="1" smtClean="0"/>
              <a:t>lumi</a:t>
            </a:r>
            <a:r>
              <a:rPr lang="en-GB" dirty="0" smtClean="0"/>
              <a:t> spikes</a:t>
            </a:r>
            <a:endParaRPr lang="en-GB" dirty="0"/>
          </a:p>
        </p:txBody>
      </p:sp>
      <p:sp>
        <p:nvSpPr>
          <p:cNvPr id="5" name="Content Placeholder 4"/>
          <p:cNvSpPr>
            <a:spLocks noGrp="1"/>
          </p:cNvSpPr>
          <p:nvPr>
            <p:ph idx="1"/>
          </p:nvPr>
        </p:nvSpPr>
        <p:spPr/>
        <p:txBody>
          <a:bodyPr/>
          <a:lstStyle/>
          <a:p>
            <a:r>
              <a:rPr lang="en-US" dirty="0" smtClean="0"/>
              <a:t>The LHCb luminosity is either measured by the several detectors in the LHCb detector while data taking (called ODIN luminosity) or by an independent </a:t>
            </a:r>
            <a:r>
              <a:rPr lang="en-US" dirty="0" err="1" smtClean="0"/>
              <a:t>scintillator</a:t>
            </a:r>
            <a:r>
              <a:rPr lang="en-US" dirty="0" smtClean="0"/>
              <a:t> system (BLS) while we are not data taking (before LHCb is configured, run change, crashes etc)</a:t>
            </a:r>
          </a:p>
          <a:p>
            <a:endParaRPr lang="en-US" dirty="0" smtClean="0"/>
          </a:p>
          <a:p>
            <a:r>
              <a:rPr lang="en-US" dirty="0" smtClean="0"/>
              <a:t>The BLS receives its pileup correction from the ODIN luminosity continuously but the pileup correction has a limited range of validity on its own.</a:t>
            </a:r>
          </a:p>
          <a:p>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30/04/2011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LHC – levelling problems</a:t>
            </a:r>
            <a:endParaRPr lang="en-GB" dirty="0"/>
          </a:p>
        </p:txBody>
      </p:sp>
      <p:sp>
        <p:nvSpPr>
          <p:cNvPr id="3" name="Content Placeholder 2"/>
          <p:cNvSpPr>
            <a:spLocks noGrp="1"/>
          </p:cNvSpPr>
          <p:nvPr>
            <p:ph idx="1"/>
          </p:nvPr>
        </p:nvSpPr>
        <p:spPr>
          <a:xfrm>
            <a:off x="395420" y="836640"/>
            <a:ext cx="8229600" cy="5688790"/>
          </a:xfrm>
        </p:spPr>
        <p:txBody>
          <a:bodyPr/>
          <a:lstStyle/>
          <a:p>
            <a:r>
              <a:rPr lang="en-US" sz="1600" dirty="0" smtClean="0"/>
              <a:t>We have had a few problems in the recent fills:</a:t>
            </a:r>
          </a:p>
          <a:p>
            <a:r>
              <a:rPr lang="en-US" sz="1600" dirty="0" smtClean="0"/>
              <a:t>1. The synchronization between the ODIN and the BLS luminosity has jerked occasionally giving spikes of single values wrong. Trying to fix this today led to a few cases with wrong calibration of the BLS in the last fill which is why there have  been spikes with several wrong values.</a:t>
            </a:r>
          </a:p>
          <a:p>
            <a:r>
              <a:rPr lang="en-US" sz="1600" dirty="0" smtClean="0"/>
              <a:t>2. The BLS sees splashes when beam adjustments are made, which in fact translates into luminosity jumps. Normally, there is never any serious leveling done while we are relying on the BLS, only rarely the small automatic </a:t>
            </a:r>
            <a:r>
              <a:rPr lang="en-US" sz="1600" dirty="0" err="1" smtClean="0"/>
              <a:t>lumi</a:t>
            </a:r>
            <a:r>
              <a:rPr lang="en-US" sz="1600" dirty="0" smtClean="0"/>
              <a:t> leveling changes during the fill. </a:t>
            </a:r>
          </a:p>
          <a:p>
            <a:r>
              <a:rPr lang="en-US" sz="1600" dirty="0" smtClean="0"/>
              <a:t>3. However, we have had some crashes of the data taking right around  declaration of Stable Beams in the last few fills. The consequence is that the BLS is transmitted instead. Now, since (I assume) we still have a vertical displacement set to 1.5sigma on collapse of the bumps and we have higher intensity (and we are asking for lower mu currently), there is need for a much more important (manual) adjustment before declaring Stable Beams. With the BLS this becomes a bit like following a moving target if you want to do it fast...as Mirko discovered today. </a:t>
            </a:r>
          </a:p>
          <a:p>
            <a:endParaRPr lang="en-US" sz="1600" dirty="0" smtClean="0"/>
          </a:p>
          <a:p>
            <a:r>
              <a:rPr lang="en-US" sz="1800" dirty="0" smtClean="0">
                <a:solidFill>
                  <a:srgbClr val="FF0000"/>
                </a:solidFill>
              </a:rPr>
              <a:t>The solution would be to incorporate a bigger offset (2 - 2.5 sigma) and then I only request leveling (with the enable bit) once I know that the system has "stabilized". This means essentially switching on the leveling as soon as the horizontal adjustment has been made.</a:t>
            </a:r>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30/04/2011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Saturday evening/night</a:t>
            </a:r>
            <a:endParaRPr lang="en-GB" dirty="0"/>
          </a:p>
        </p:txBody>
      </p:sp>
      <p:sp>
        <p:nvSpPr>
          <p:cNvPr id="6" name="Content Placeholder 5"/>
          <p:cNvSpPr>
            <a:spLocks noGrp="1"/>
          </p:cNvSpPr>
          <p:nvPr>
            <p:ph idx="1"/>
          </p:nvPr>
        </p:nvSpPr>
        <p:spPr/>
        <p:txBody>
          <a:bodyPr/>
          <a:lstStyle/>
          <a:p>
            <a:r>
              <a:rPr lang="en-US" dirty="0" smtClean="0"/>
              <a:t>18: 30 P. Cruikshank - insulation vacuum in triplet left of point 5 is degrading. </a:t>
            </a:r>
          </a:p>
          <a:p>
            <a:pPr lvl="1"/>
            <a:r>
              <a:rPr lang="en-US" dirty="0" smtClean="0"/>
              <a:t>OK with </a:t>
            </a:r>
            <a:r>
              <a:rPr lang="en-US" dirty="0" err="1" smtClean="0"/>
              <a:t>cryo</a:t>
            </a:r>
            <a:r>
              <a:rPr lang="en-US" dirty="0" smtClean="0"/>
              <a:t> until Sunday morning – intervention required </a:t>
            </a:r>
          </a:p>
          <a:p>
            <a:r>
              <a:rPr lang="en-US" dirty="0" smtClean="0"/>
              <a:t>Filling scheme for 768 bunches created.</a:t>
            </a:r>
          </a:p>
          <a:p>
            <a:r>
              <a:rPr lang="en-US" dirty="0" smtClean="0"/>
              <a:t>Stable beams continued…</a:t>
            </a:r>
          </a:p>
          <a:p>
            <a:r>
              <a:rPr lang="en-US" dirty="0" smtClean="0"/>
              <a:t>05:27 End of leveling for LHCb. </a:t>
            </a:r>
          </a:p>
          <a:p>
            <a:pPr lvl="1"/>
            <a:r>
              <a:rPr lang="en-US" dirty="0" smtClean="0"/>
              <a:t>After that, we wanted to try </a:t>
            </a:r>
            <a:r>
              <a:rPr lang="en-US" dirty="0" err="1" smtClean="0"/>
              <a:t>an</a:t>
            </a:r>
            <a:r>
              <a:rPr lang="en-US" dirty="0" smtClean="0"/>
              <a:t> optimization in the H plane, to see whether we could gain a few percent for LHCb.  Got a PM instead.</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Date Placeholder 3"/>
          <p:cNvSpPr>
            <a:spLocks noGrp="1"/>
          </p:cNvSpPr>
          <p:nvPr>
            <p:ph type="dt" sz="half" idx="12"/>
          </p:nvPr>
        </p:nvSpPr>
        <p:spPr/>
        <p:txBody>
          <a:bodyPr/>
          <a:lstStyle/>
          <a:p>
            <a:r>
              <a:rPr lang="en-US" smtClean="0"/>
              <a:t>30/04/2011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Beam dump 05:27</a:t>
            </a:r>
            <a:endParaRPr lang="en-GB" dirty="0"/>
          </a:p>
        </p:txBody>
      </p:sp>
      <p:sp>
        <p:nvSpPr>
          <p:cNvPr id="3" name="Content Placeholder 2"/>
          <p:cNvSpPr>
            <a:spLocks noGrp="1"/>
          </p:cNvSpPr>
          <p:nvPr>
            <p:ph idx="1"/>
          </p:nvPr>
        </p:nvSpPr>
        <p:spPr>
          <a:xfrm>
            <a:off x="467430" y="2564880"/>
            <a:ext cx="8229600" cy="3888540"/>
          </a:xfrm>
        </p:spPr>
        <p:txBody>
          <a:bodyPr/>
          <a:lstStyle/>
          <a:p>
            <a:r>
              <a:rPr lang="en-US" dirty="0" smtClean="0"/>
              <a:t>First triggered input are BLMs in pt 8, but in the analysis no BLMs in pt 8 have dumped.</a:t>
            </a:r>
          </a:p>
          <a:p>
            <a:pPr lvl="1"/>
            <a:r>
              <a:rPr lang="en-US" dirty="0" smtClean="0"/>
              <a:t> glitch? False dump?</a:t>
            </a:r>
          </a:p>
          <a:p>
            <a:pPr lvl="1"/>
            <a:r>
              <a:rPr lang="en-US" dirty="0" smtClean="0"/>
              <a:t>BLM sanity checks passed... </a:t>
            </a:r>
          </a:p>
          <a:p>
            <a:pPr lvl="1"/>
            <a:r>
              <a:rPr lang="en-US" dirty="0" smtClean="0"/>
              <a:t>Expert called – </a:t>
            </a:r>
            <a:r>
              <a:rPr lang="en-US" dirty="0" smtClean="0">
                <a:solidFill>
                  <a:srgbClr val="FF0000"/>
                </a:solidFill>
              </a:rPr>
              <a:t>“communication problem at the crate level”</a:t>
            </a:r>
          </a:p>
          <a:p>
            <a:pPr>
              <a:buNone/>
            </a:pPr>
            <a:r>
              <a:rPr lang="en-US" dirty="0" smtClean="0"/>
              <a:t/>
            </a:r>
            <a:br>
              <a:rPr lang="en-US" dirty="0" smtClean="0"/>
            </a:br>
            <a:r>
              <a:rPr lang="en-US" dirty="0" smtClean="0"/>
              <a:t>Looking back at the trims... </a:t>
            </a:r>
            <a:br>
              <a:rPr lang="en-US" dirty="0" smtClean="0"/>
            </a:br>
            <a:r>
              <a:rPr lang="en-US" dirty="0" smtClean="0"/>
              <a:t>The last V trims were at 5:22, 5:23 and 5:25. </a:t>
            </a:r>
            <a:br>
              <a:rPr lang="en-US" dirty="0" smtClean="0"/>
            </a:br>
            <a:r>
              <a:rPr lang="en-US" dirty="0" smtClean="0"/>
              <a:t>The H trims went in 4 seconds after the dump (if the time stamps are aligned enough). </a:t>
            </a:r>
            <a:br>
              <a:rPr lang="en-US" dirty="0" smtClean="0"/>
            </a:br>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30/04/2011</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627730" y="764630"/>
            <a:ext cx="3886200" cy="22860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907630" y="1052670"/>
            <a:ext cx="5184720" cy="1534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48795</TotalTime>
  <Words>772</Words>
  <Application>Microsoft Macintosh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Saturday 30th April - morning</vt:lpstr>
      <vt:lpstr>#1749</vt:lpstr>
      <vt:lpstr>PowerPoint Presentation</vt:lpstr>
      <vt:lpstr>Atlas luminsoity</vt:lpstr>
      <vt:lpstr>Fill 1749 </vt:lpstr>
      <vt:lpstr>LHCb – lumi spikes</vt:lpstr>
      <vt:lpstr>LHC – levelling problems</vt:lpstr>
      <vt:lpstr>Saturday evening/night</vt:lpstr>
      <vt:lpstr>Beam dump 05:27</vt:lpstr>
      <vt:lpstr>Sunday morning </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Mike Lamont</cp:lastModifiedBy>
  <cp:revision>2724</cp:revision>
  <dcterms:created xsi:type="dcterms:W3CDTF">2010-07-26T05:43:59Z</dcterms:created>
  <dcterms:modified xsi:type="dcterms:W3CDTF">2011-05-01T21:10:50Z</dcterms:modified>
</cp:coreProperties>
</file>