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sldIdLst>
    <p:sldId id="760" r:id="rId2"/>
    <p:sldId id="764" r:id="rId3"/>
    <p:sldId id="763" r:id="rId4"/>
    <p:sldId id="766" r:id="rId5"/>
    <p:sldId id="768" r:id="rId6"/>
    <p:sldId id="772" r:id="rId7"/>
    <p:sldId id="773" r:id="rId8"/>
    <p:sldId id="775" r:id="rId9"/>
    <p:sldId id="774" r:id="rId10"/>
    <p:sldId id="771" r:id="rId11"/>
    <p:sldId id="769" r:id="rId12"/>
    <p:sldId id="767" r:id="rId13"/>
    <p:sldId id="770" r:id="rId14"/>
    <p:sldId id="761" r:id="rId15"/>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60663"/>
    <a:srgbClr val="FF3300"/>
    <a:srgbClr val="FFFF66"/>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91" autoAdjust="0"/>
    <p:restoredTop sz="94706" autoAdjust="0"/>
  </p:normalViewPr>
  <p:slideViewPr>
    <p:cSldViewPr>
      <p:cViewPr varScale="1">
        <p:scale>
          <a:sx n="104" d="100"/>
          <a:sy n="104" d="100"/>
        </p:scale>
        <p:origin x="-102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28600" y="36957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6"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6"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34F03B3A-2E00-4126-B497-7F355257D099}" type="datetime1">
              <a:rPr lang="en-US" smtClean="0"/>
              <a:pPr>
                <a:defRPr/>
              </a:pPr>
              <a:t>4/3/2011</a:t>
            </a:fld>
            <a:endParaRPr lang="en-US"/>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status</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Saturday 2/4/2011 </a:t>
            </a:r>
            <a:endParaRPr lang="en-GB" dirty="0"/>
          </a:p>
        </p:txBody>
      </p:sp>
      <p:sp>
        <p:nvSpPr>
          <p:cNvPr id="6" name="Content Placeholder 5"/>
          <p:cNvSpPr>
            <a:spLocks noGrp="1"/>
          </p:cNvSpPr>
          <p:nvPr>
            <p:ph idx="1"/>
          </p:nvPr>
        </p:nvSpPr>
        <p:spPr/>
        <p:txBody>
          <a:bodyPr/>
          <a:lstStyle/>
          <a:p>
            <a:r>
              <a:rPr lang="en-GB" sz="2000" dirty="0" smtClean="0"/>
              <a:t>07:00-09:00 Problems with SPS: </a:t>
            </a:r>
          </a:p>
          <a:p>
            <a:pPr lvl="1"/>
            <a:r>
              <a:rPr lang="en-GB" sz="1800" dirty="0" smtClean="0"/>
              <a:t>extraction septum for B2 due to intermittent fault of emergency stop button</a:t>
            </a:r>
          </a:p>
          <a:p>
            <a:pPr lvl="1"/>
            <a:r>
              <a:rPr lang="en-GB" sz="1800" dirty="0" smtClean="0"/>
              <a:t>Intermittent trips of QD power supply (ventilator)</a:t>
            </a:r>
          </a:p>
          <a:p>
            <a:r>
              <a:rPr lang="en-GB" sz="2000" dirty="0" smtClean="0"/>
              <a:t>11:00-16:00 Collimator alignment and loss maps.</a:t>
            </a:r>
          </a:p>
          <a:p>
            <a:r>
              <a:rPr lang="en-GB" sz="2000" dirty="0" smtClean="0"/>
              <a:t>16:00-19:00 Aperture checks in the injection area in point 2 and 8</a:t>
            </a:r>
          </a:p>
          <a:p>
            <a:r>
              <a:rPr lang="en-GB" sz="2000" dirty="0" smtClean="0"/>
              <a:t>19:00-02:00 Abort gap cleaning setting-up + Injection gap cleaning. First verification of the injection of 75 ns beam (24 bunches) after technical stop</a:t>
            </a:r>
          </a:p>
          <a:p>
            <a:r>
              <a:rPr lang="en-GB" sz="2000" dirty="0" smtClean="0"/>
              <a:t>02:00-07:00 Ramp-Squeeze-collision verification (2 on 2 pilots) + chromaticity measurement after feed-forward. Second ramp with tune feedback on failed due to </a:t>
            </a:r>
            <a:r>
              <a:rPr lang="en-GB" sz="2000" dirty="0" err="1" smtClean="0"/>
              <a:t>cryo</a:t>
            </a:r>
            <a:r>
              <a:rPr lang="en-GB" sz="2000" dirty="0" smtClean="0"/>
              <a:t> loss MS.L5 (temperature sensor)</a:t>
            </a:r>
          </a:p>
          <a:p>
            <a:r>
              <a:rPr lang="en-GB" sz="2000" dirty="0" smtClean="0"/>
              <a:t>08:00: start collimation setting-up</a:t>
            </a:r>
          </a:p>
          <a:p>
            <a:endParaRPr lang="en-GB" sz="2400" dirty="0" smtClean="0"/>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half" idx="3"/>
          </p:nvPr>
        </p:nvSpPr>
        <p:spPr>
          <a:xfrm>
            <a:off x="304800" y="5486400"/>
            <a:ext cx="8610600" cy="762000"/>
          </a:xfrm>
        </p:spPr>
        <p:txBody>
          <a:bodyPr/>
          <a:lstStyle/>
          <a:p>
            <a:endParaRPr lang="en-GB" sz="1200" dirty="0"/>
          </a:p>
        </p:txBody>
      </p:sp>
      <p:sp>
        <p:nvSpPr>
          <p:cNvPr id="3" name="Title 2"/>
          <p:cNvSpPr>
            <a:spLocks noGrp="1"/>
          </p:cNvSpPr>
          <p:nvPr>
            <p:ph type="title"/>
          </p:nvPr>
        </p:nvSpPr>
        <p:spPr>
          <a:xfrm>
            <a:off x="457200" y="152400"/>
            <a:ext cx="8458200" cy="792163"/>
          </a:xfrm>
        </p:spPr>
        <p:txBody>
          <a:bodyPr/>
          <a:lstStyle/>
          <a:p>
            <a:r>
              <a:rPr lang="en-GB" sz="2800" dirty="0" smtClean="0"/>
              <a:t>Chromaticity during ramp/squeeze on Saturday night</a:t>
            </a:r>
            <a:endParaRPr lang="en-GB" sz="2800" dirty="0"/>
          </a:p>
        </p:txBody>
      </p:sp>
      <p:sp>
        <p:nvSpPr>
          <p:cNvPr id="9217" name="AutoShape 1" descr="https://ab-dep-op-elogbook.web.cern.ch/ab-dep-op-elogbook/elogbook/attach.php?attachId=1144361&amp;type=png&amp;fname=20110403045353.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9218" name="Picture 2" descr="\\cern.ch\dfs\Users\a\arduini\Documents\20110403045353[1].png"/>
          <p:cNvPicPr>
            <a:picLocks noChangeAspect="1" noChangeArrowheads="1"/>
          </p:cNvPicPr>
          <p:nvPr/>
        </p:nvPicPr>
        <p:blipFill>
          <a:blip r:embed="rId2" cstate="print"/>
          <a:srcRect/>
          <a:stretch>
            <a:fillRect/>
          </a:stretch>
        </p:blipFill>
        <p:spPr bwMode="auto">
          <a:xfrm>
            <a:off x="1447800" y="1066800"/>
            <a:ext cx="6324600" cy="503607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half" idx="3"/>
          </p:nvPr>
        </p:nvSpPr>
        <p:spPr>
          <a:xfrm>
            <a:off x="304800" y="914400"/>
            <a:ext cx="8610600" cy="762000"/>
          </a:xfrm>
        </p:spPr>
        <p:txBody>
          <a:bodyPr/>
          <a:lstStyle/>
          <a:p>
            <a:r>
              <a:rPr lang="en-GB" sz="2400" dirty="0" smtClean="0"/>
              <a:t>75 ns beam OK up to 4 trains (96 bunches)</a:t>
            </a:r>
          </a:p>
          <a:p>
            <a:r>
              <a:rPr lang="en-GB" sz="2400" dirty="0" smtClean="0"/>
              <a:t>50 ns beam up to 4 trains </a:t>
            </a:r>
            <a:r>
              <a:rPr lang="en-GB" sz="2400" dirty="0" err="1" smtClean="0"/>
              <a:t>trains</a:t>
            </a:r>
            <a:r>
              <a:rPr lang="en-GB" sz="2400" dirty="0" smtClean="0"/>
              <a:t> injected maximums (144 bunches): still </a:t>
            </a:r>
            <a:r>
              <a:rPr lang="en-GB" sz="2400" dirty="0" err="1" smtClean="0"/>
              <a:t>outgassing</a:t>
            </a:r>
            <a:r>
              <a:rPr lang="en-GB" sz="2400" dirty="0" smtClean="0"/>
              <a:t> of the MKDH dump kicker observed. To be continued.</a:t>
            </a:r>
            <a:r>
              <a:rPr lang="en-GB" sz="1800" dirty="0" smtClean="0"/>
              <a:t/>
            </a:r>
            <a:br>
              <a:rPr lang="en-GB" sz="1800" dirty="0" smtClean="0"/>
            </a:br>
            <a:endParaRPr lang="en-GB" sz="1200" dirty="0"/>
          </a:p>
        </p:txBody>
      </p:sp>
      <p:sp>
        <p:nvSpPr>
          <p:cNvPr id="3" name="Title 2"/>
          <p:cNvSpPr>
            <a:spLocks noGrp="1"/>
          </p:cNvSpPr>
          <p:nvPr>
            <p:ph type="title"/>
          </p:nvPr>
        </p:nvSpPr>
        <p:spPr>
          <a:xfrm>
            <a:off x="457200" y="152400"/>
            <a:ext cx="8458200" cy="792163"/>
          </a:xfrm>
        </p:spPr>
        <p:txBody>
          <a:bodyPr/>
          <a:lstStyle/>
          <a:p>
            <a:r>
              <a:rPr lang="en-GB" sz="2800" dirty="0" smtClean="0"/>
              <a:t>SPS status </a:t>
            </a:r>
            <a:endParaRPr lang="en-GB"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half" idx="3"/>
          </p:nvPr>
        </p:nvSpPr>
        <p:spPr>
          <a:xfrm>
            <a:off x="304800" y="990600"/>
            <a:ext cx="8610600" cy="5410200"/>
          </a:xfrm>
        </p:spPr>
        <p:txBody>
          <a:bodyPr/>
          <a:lstStyle/>
          <a:p>
            <a:pPr>
              <a:buNone/>
            </a:pPr>
            <a:r>
              <a:rPr lang="en-GB" sz="2800" dirty="0" smtClean="0"/>
              <a:t>Still noise on wire scanner B1</a:t>
            </a:r>
            <a:endParaRPr lang="en-GB" sz="2800" dirty="0"/>
          </a:p>
        </p:txBody>
      </p:sp>
      <p:sp>
        <p:nvSpPr>
          <p:cNvPr id="3" name="Title 2"/>
          <p:cNvSpPr>
            <a:spLocks noGrp="1"/>
          </p:cNvSpPr>
          <p:nvPr>
            <p:ph type="title"/>
          </p:nvPr>
        </p:nvSpPr>
        <p:spPr/>
        <p:txBody>
          <a:bodyPr/>
          <a:lstStyle/>
          <a:p>
            <a:r>
              <a:rPr lang="en-GB" dirty="0" smtClean="0"/>
              <a:t>Issues</a:t>
            </a:r>
            <a:endParaRPr lang="en-GB" dirty="0"/>
          </a:p>
        </p:txBody>
      </p:sp>
      <p:pic>
        <p:nvPicPr>
          <p:cNvPr id="13314" name="Picture 2" descr="http://elogbook.cern.ch/eLogbook/attach_reader?attach_id=1143913"/>
          <p:cNvPicPr>
            <a:picLocks noChangeAspect="1" noChangeArrowheads="1"/>
          </p:cNvPicPr>
          <p:nvPr/>
        </p:nvPicPr>
        <p:blipFill>
          <a:blip r:embed="rId2" cstate="print"/>
          <a:srcRect/>
          <a:stretch>
            <a:fillRect/>
          </a:stretch>
        </p:blipFill>
        <p:spPr bwMode="auto">
          <a:xfrm>
            <a:off x="1371600" y="1676400"/>
            <a:ext cx="6081713" cy="44291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half" idx="3"/>
          </p:nvPr>
        </p:nvSpPr>
        <p:spPr>
          <a:xfrm>
            <a:off x="304800" y="990600"/>
            <a:ext cx="8610600" cy="5410200"/>
          </a:xfrm>
        </p:spPr>
        <p:txBody>
          <a:bodyPr/>
          <a:lstStyle/>
          <a:p>
            <a:r>
              <a:rPr lang="en-US" sz="2000" dirty="0" smtClean="0"/>
              <a:t>Timing alignment errors (twice at 02:12 and at 06:23) between BICs observed. Being monitored by B. Todd to check whether we have a persistent problem since the Central Timing Receiver upgrade (introduced to minimize sensitivity to missing UTC timings observed 2 weeks ago).</a:t>
            </a:r>
          </a:p>
          <a:p>
            <a:r>
              <a:rPr lang="en-US" sz="2000" dirty="0" smtClean="0"/>
              <a:t>Observed already in the past </a:t>
            </a:r>
            <a:r>
              <a:rPr lang="en-US" sz="2000" dirty="0" smtClean="0">
                <a:sym typeface="Wingdings" pitchFamily="2" charset="2"/>
              </a:rPr>
              <a:t> being monitored</a:t>
            </a:r>
          </a:p>
          <a:p>
            <a:endParaRPr lang="en-US" sz="2000" dirty="0" smtClean="0">
              <a:sym typeface="Wingdings" pitchFamily="2" charset="2"/>
            </a:endParaRPr>
          </a:p>
          <a:p>
            <a:r>
              <a:rPr lang="en-US" sz="2000" dirty="0" smtClean="0">
                <a:sym typeface="Wingdings" pitchFamily="2" charset="2"/>
              </a:rPr>
              <a:t>RF cavity 6B2 still tripping often</a:t>
            </a:r>
            <a:endParaRPr lang="en-US" sz="2000" dirty="0" smtClean="0"/>
          </a:p>
          <a:p>
            <a:endParaRPr lang="en-GB" sz="2000" dirty="0" smtClean="0"/>
          </a:p>
        </p:txBody>
      </p:sp>
      <p:sp>
        <p:nvSpPr>
          <p:cNvPr id="3" name="Title 2"/>
          <p:cNvSpPr>
            <a:spLocks noGrp="1"/>
          </p:cNvSpPr>
          <p:nvPr>
            <p:ph type="title"/>
          </p:nvPr>
        </p:nvSpPr>
        <p:spPr/>
        <p:txBody>
          <a:bodyPr/>
          <a:lstStyle/>
          <a:p>
            <a:r>
              <a:rPr lang="en-GB" dirty="0" smtClean="0"/>
              <a:t>Issues</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r>
              <a:rPr lang="en-GB" dirty="0" smtClean="0"/>
              <a:t>Plan</a:t>
            </a:r>
            <a:endParaRPr lang="en-GB" dirty="0"/>
          </a:p>
        </p:txBody>
      </p:sp>
      <p:graphicFrame>
        <p:nvGraphicFramePr>
          <p:cNvPr id="4" name="Table 3"/>
          <p:cNvGraphicFramePr>
            <a:graphicFrameLocks noGrp="1"/>
          </p:cNvGraphicFramePr>
          <p:nvPr/>
        </p:nvGraphicFramePr>
        <p:xfrm>
          <a:off x="304800" y="990600"/>
          <a:ext cx="8610600" cy="2235200"/>
        </p:xfrm>
        <a:graphic>
          <a:graphicData uri="http://schemas.openxmlformats.org/drawingml/2006/table">
            <a:tbl>
              <a:tblPr firstRow="1" bandRow="1">
                <a:tableStyleId>{5C22544A-7EE6-4342-B048-85BDC9FD1C3A}</a:tableStyleId>
              </a:tblPr>
              <a:tblGrid>
                <a:gridCol w="685800"/>
                <a:gridCol w="685800"/>
                <a:gridCol w="7239000"/>
              </a:tblGrid>
              <a:tr h="381000">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fontAlgn="b"/>
                      <a:r>
                        <a:rPr lang="en-GB" sz="1800" b="0" i="0" u="none" strike="noStrike" dirty="0" smtClean="0">
                          <a:solidFill>
                            <a:srgbClr val="000000"/>
                          </a:solidFill>
                          <a:latin typeface="Calibri"/>
                        </a:rPr>
                        <a:t>Sun</a:t>
                      </a:r>
                      <a:endParaRPr lang="en-GB" sz="1800" b="0" i="0" u="none" strike="noStrike" dirty="0">
                        <a:solidFill>
                          <a:srgbClr val="000000"/>
                        </a:solidFill>
                        <a:latin typeface="Calibri"/>
                      </a:endParaRPr>
                    </a:p>
                  </a:txBody>
                  <a:tcPr marL="9525" marR="9525" marT="9525" marB="0" anchor="b"/>
                </a:tc>
                <a:tc>
                  <a:txBody>
                    <a:bodyPr/>
                    <a:lstStyle/>
                    <a:p>
                      <a:pPr algn="ctr" fontAlgn="b"/>
                      <a:r>
                        <a:rPr lang="en-GB" sz="1800" b="0" i="0" u="none" strike="noStrike" dirty="0" smtClean="0">
                          <a:solidFill>
                            <a:srgbClr val="000000"/>
                          </a:solidFill>
                          <a:latin typeface="Calibri"/>
                        </a:rPr>
                        <a:t>M</a:t>
                      </a:r>
                      <a:endParaRPr lang="en-GB" sz="1800" b="0" i="0" u="none" strike="noStrike" dirty="0">
                        <a:solidFill>
                          <a:srgbClr val="000000"/>
                        </a:solidFill>
                        <a:latin typeface="Calibri"/>
                      </a:endParaRPr>
                    </a:p>
                  </a:txBody>
                  <a:tcPr marL="9525" marR="9525" marT="9525" marB="0" anchor="b"/>
                </a:tc>
                <a:tc>
                  <a:txBody>
                    <a:bodyPr/>
                    <a:lstStyle/>
                    <a:p>
                      <a:pPr algn="l" fontAlgn="b"/>
                      <a:r>
                        <a:rPr lang="en-GB" sz="1800" b="0" i="0" u="none" strike="noStrike" dirty="0" smtClean="0">
                          <a:solidFill>
                            <a:srgbClr val="000000"/>
                          </a:solidFill>
                          <a:latin typeface="Calibri"/>
                        </a:rPr>
                        <a:t>Collimation setting-up (450 </a:t>
                      </a:r>
                      <a:r>
                        <a:rPr lang="en-GB" sz="1800" b="0" i="0" u="none" strike="noStrike" dirty="0" err="1" smtClean="0">
                          <a:solidFill>
                            <a:srgbClr val="000000"/>
                          </a:solidFill>
                          <a:latin typeface="Calibri"/>
                        </a:rPr>
                        <a:t>GeV</a:t>
                      </a:r>
                      <a:r>
                        <a:rPr lang="en-GB" sz="1800" b="0" i="0" u="none" strike="noStrike" dirty="0" smtClean="0">
                          <a:solidFill>
                            <a:srgbClr val="000000"/>
                          </a:solidFill>
                          <a:latin typeface="Calibri"/>
                        </a:rPr>
                        <a:t>)</a:t>
                      </a:r>
                      <a:endParaRPr lang="en-GB" sz="1800" b="0" i="0" u="none" strike="noStrike" dirty="0">
                        <a:solidFill>
                          <a:srgbClr val="000000"/>
                        </a:solidFill>
                        <a:latin typeface="Calibri"/>
                      </a:endParaRPr>
                    </a:p>
                  </a:txBody>
                  <a:tcPr marL="9525" marR="9525" marT="9525" marB="0" anchor="b"/>
                </a:tc>
              </a:tr>
              <a:tr h="370840">
                <a:tc>
                  <a:txBody>
                    <a:bodyPr/>
                    <a:lstStyle/>
                    <a:p>
                      <a:pPr algn="ctr" fontAlgn="b"/>
                      <a:r>
                        <a:rPr lang="en-GB" sz="1800" b="0" i="0" u="none" strike="noStrike" dirty="0" smtClean="0">
                          <a:solidFill>
                            <a:srgbClr val="000000"/>
                          </a:solidFill>
                          <a:latin typeface="Calibri"/>
                        </a:rPr>
                        <a:t>Sun</a:t>
                      </a:r>
                      <a:endParaRPr lang="en-GB" sz="1800" b="0" i="0" u="none" strike="noStrike" dirty="0">
                        <a:solidFill>
                          <a:srgbClr val="000000"/>
                        </a:solidFill>
                        <a:latin typeface="Calibri"/>
                      </a:endParaRPr>
                    </a:p>
                  </a:txBody>
                  <a:tcPr marL="9525" marR="9525" marT="9525" marB="0" anchor="b"/>
                </a:tc>
                <a:tc>
                  <a:txBody>
                    <a:bodyPr/>
                    <a:lstStyle/>
                    <a:p>
                      <a:pPr algn="ctr" fontAlgn="b"/>
                      <a:r>
                        <a:rPr lang="en-GB" sz="1800" b="0" i="0" u="none" strike="noStrike" dirty="0" smtClean="0">
                          <a:solidFill>
                            <a:srgbClr val="000000"/>
                          </a:solidFill>
                          <a:latin typeface="Calibri"/>
                        </a:rPr>
                        <a:t>A</a:t>
                      </a:r>
                      <a:endParaRPr lang="en-GB" sz="1800" b="0" i="0" u="none" strike="noStrike" dirty="0">
                        <a:solidFill>
                          <a:srgbClr val="000000"/>
                        </a:solidFill>
                        <a:latin typeface="Calibri"/>
                      </a:endParaRPr>
                    </a:p>
                  </a:txBody>
                  <a:tcPr marL="9525" marR="9525" marT="9525" marB="0" anchor="b"/>
                </a:tc>
                <a:tc>
                  <a:txBody>
                    <a:bodyPr/>
                    <a:lstStyle/>
                    <a:p>
                      <a:pPr algn="l" fontAlgn="b"/>
                      <a:r>
                        <a:rPr lang="en-GB" sz="1800" b="0" i="0" u="none" strike="noStrike" dirty="0">
                          <a:solidFill>
                            <a:srgbClr val="000000"/>
                          </a:solidFill>
                          <a:latin typeface="Calibri"/>
                        </a:rPr>
                        <a:t>Injection </a:t>
                      </a:r>
                      <a:r>
                        <a:rPr lang="en-GB" sz="1800" b="0" i="0" u="none" strike="noStrike" dirty="0" smtClean="0">
                          <a:solidFill>
                            <a:srgbClr val="000000"/>
                          </a:solidFill>
                          <a:latin typeface="Calibri"/>
                        </a:rPr>
                        <a:t>setting-up </a:t>
                      </a:r>
                      <a:r>
                        <a:rPr lang="en-GB" sz="1800" b="0" i="0" u="none" strike="noStrike" baseline="0" dirty="0" smtClean="0">
                          <a:solidFill>
                            <a:srgbClr val="000000"/>
                          </a:solidFill>
                          <a:latin typeface="Calibri"/>
                        </a:rPr>
                        <a:t>(24+ bunches – 75 ns)</a:t>
                      </a:r>
                      <a:endParaRPr lang="en-GB" sz="1800" b="0" i="0" u="none" strike="noStrike" dirty="0">
                        <a:solidFill>
                          <a:srgbClr val="000000"/>
                        </a:solidFill>
                        <a:latin typeface="Calibri"/>
                      </a:endParaRPr>
                    </a:p>
                  </a:txBody>
                  <a:tcPr marL="9525" marR="9525" marT="9525" marB="0" anchor="b"/>
                </a:tc>
              </a:tr>
              <a:tr h="370840">
                <a:tc>
                  <a:txBody>
                    <a:bodyPr/>
                    <a:lstStyle/>
                    <a:p>
                      <a:pPr algn="ctr" fontAlgn="b"/>
                      <a:r>
                        <a:rPr lang="en-GB" sz="1800" b="0" i="0" u="none" strike="noStrike" dirty="0" smtClean="0">
                          <a:solidFill>
                            <a:srgbClr val="000000"/>
                          </a:solidFill>
                          <a:latin typeface="Calibri"/>
                        </a:rPr>
                        <a:t>Sun</a:t>
                      </a:r>
                      <a:endParaRPr lang="en-GB" sz="1800" b="0" i="0" u="none" strike="noStrike" dirty="0">
                        <a:solidFill>
                          <a:srgbClr val="000000"/>
                        </a:solidFill>
                        <a:latin typeface="Calibri"/>
                      </a:endParaRPr>
                    </a:p>
                  </a:txBody>
                  <a:tcPr marL="9525" marR="9525" marT="9525" marB="0" anchor="b"/>
                </a:tc>
                <a:tc>
                  <a:txBody>
                    <a:bodyPr/>
                    <a:lstStyle/>
                    <a:p>
                      <a:pPr algn="ctr" fontAlgn="b"/>
                      <a:r>
                        <a:rPr lang="en-GB" sz="1800" b="0" i="0" u="none" strike="noStrike" dirty="0" smtClean="0">
                          <a:solidFill>
                            <a:srgbClr val="000000"/>
                          </a:solidFill>
                          <a:latin typeface="Calibri"/>
                        </a:rPr>
                        <a:t>N</a:t>
                      </a:r>
                      <a:endParaRPr lang="en-GB" sz="1800" b="0" i="0" u="none" strike="noStrike" dirty="0">
                        <a:solidFill>
                          <a:srgbClr val="000000"/>
                        </a:solidFill>
                        <a:latin typeface="Calibri"/>
                      </a:endParaRPr>
                    </a:p>
                  </a:txBody>
                  <a:tcPr marL="9525" marR="9525" marT="9525" marB="0" anchor="b"/>
                </a:tc>
                <a:tc>
                  <a:txBody>
                    <a:bodyPr/>
                    <a:lstStyle/>
                    <a:p>
                      <a:pPr algn="l" fontAlgn="b"/>
                      <a:r>
                        <a:rPr lang="en-GB" sz="1800" b="0" i="0" u="none" strike="noStrike" dirty="0" smtClean="0">
                          <a:solidFill>
                            <a:srgbClr val="000000"/>
                          </a:solidFill>
                          <a:latin typeface="Calibri"/>
                        </a:rPr>
                        <a:t>Preliminary</a:t>
                      </a:r>
                      <a:r>
                        <a:rPr lang="en-GB" sz="1800" b="0" i="0" u="none" strike="noStrike" baseline="0" dirty="0" smtClean="0">
                          <a:solidFill>
                            <a:srgbClr val="000000"/>
                          </a:solidFill>
                          <a:latin typeface="Calibri"/>
                        </a:rPr>
                        <a:t> scrubbing of IR5 with 75 ns beam</a:t>
                      </a:r>
                      <a:endParaRPr lang="en-GB" sz="1800" b="0" i="0" u="none" strike="noStrike" dirty="0">
                        <a:solidFill>
                          <a:srgbClr val="000000"/>
                        </a:solidFill>
                        <a:latin typeface="Calibri"/>
                      </a:endParaRPr>
                    </a:p>
                  </a:txBody>
                  <a:tcPr marL="9525" marR="9525" marT="9525" marB="0" anchor="b"/>
                </a:tc>
              </a:tr>
              <a:tr h="370840">
                <a:tc>
                  <a:txBody>
                    <a:bodyPr/>
                    <a:lstStyle/>
                    <a:p>
                      <a:pPr algn="ctr" fontAlgn="b"/>
                      <a:r>
                        <a:rPr lang="en-GB" sz="1800" b="0" i="0" u="none" strike="noStrike" dirty="0" smtClean="0">
                          <a:solidFill>
                            <a:srgbClr val="000000"/>
                          </a:solidFill>
                          <a:latin typeface="Calibri"/>
                        </a:rPr>
                        <a:t>Mon</a:t>
                      </a:r>
                      <a:endParaRPr lang="en-GB" sz="1800" b="0" i="0" u="none" strike="noStrike" dirty="0">
                        <a:solidFill>
                          <a:srgbClr val="000000"/>
                        </a:solidFill>
                        <a:latin typeface="Calibri"/>
                      </a:endParaRPr>
                    </a:p>
                  </a:txBody>
                  <a:tcPr marL="9525" marR="9525" marT="9525" marB="0" anchor="b"/>
                </a:tc>
                <a:tc>
                  <a:txBody>
                    <a:bodyPr/>
                    <a:lstStyle/>
                    <a:p>
                      <a:pPr algn="ctr" fontAlgn="b"/>
                      <a:r>
                        <a:rPr lang="en-GB" sz="1800" b="0" i="0" u="none" strike="noStrike" dirty="0" smtClean="0">
                          <a:solidFill>
                            <a:srgbClr val="000000"/>
                          </a:solidFill>
                          <a:latin typeface="Calibri"/>
                        </a:rPr>
                        <a:t>M</a:t>
                      </a:r>
                      <a:endParaRPr lang="en-GB" sz="1800" b="0" i="0" u="none" strike="noStrike" dirty="0">
                        <a:solidFill>
                          <a:srgbClr val="000000"/>
                        </a:solidFill>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latin typeface="Calibri"/>
                        </a:rPr>
                        <a:t>Collimation setting-up</a:t>
                      </a:r>
                      <a:r>
                        <a:rPr lang="en-GB" sz="1800" b="0" i="0" u="none" strike="noStrike" baseline="0" dirty="0" smtClean="0">
                          <a:solidFill>
                            <a:srgbClr val="000000"/>
                          </a:solidFill>
                          <a:latin typeface="Calibri"/>
                        </a:rPr>
                        <a:t> – </a:t>
                      </a:r>
                      <a:r>
                        <a:rPr lang="en-GB" sz="1800" b="0" i="0" u="none" strike="noStrike" baseline="0" dirty="0" err="1" smtClean="0">
                          <a:solidFill>
                            <a:srgbClr val="000000"/>
                          </a:solidFill>
                          <a:latin typeface="Calibri"/>
                        </a:rPr>
                        <a:t>t.b.c</a:t>
                      </a:r>
                      <a:r>
                        <a:rPr lang="en-GB" sz="1800" b="0" i="0" u="none" strike="noStrike" baseline="0" dirty="0" smtClean="0">
                          <a:solidFill>
                            <a:srgbClr val="000000"/>
                          </a:solidFill>
                          <a:latin typeface="Calibri"/>
                        </a:rPr>
                        <a:t>.</a:t>
                      </a:r>
                      <a:endParaRPr lang="en-GB" sz="1800" b="0" i="0" u="none" strike="noStrike" dirty="0" smtClean="0">
                        <a:solidFill>
                          <a:srgbClr val="000000"/>
                        </a:solidFill>
                        <a:latin typeface="Calibri"/>
                      </a:endParaRPr>
                    </a:p>
                  </a:txBody>
                  <a:tcPr marL="9525" marR="9525" marT="9525" marB="0" anchor="b"/>
                </a:tc>
              </a:tr>
              <a:tr h="370840">
                <a:tc>
                  <a:txBody>
                    <a:bodyPr/>
                    <a:lstStyle/>
                    <a:p>
                      <a:pPr algn="ctr" fontAlgn="b"/>
                      <a:r>
                        <a:rPr lang="en-GB" sz="1800" b="0" i="0" u="none" strike="noStrike" dirty="0" smtClean="0">
                          <a:solidFill>
                            <a:srgbClr val="000000"/>
                          </a:solidFill>
                          <a:latin typeface="Calibri"/>
                        </a:rPr>
                        <a:t>Mon</a:t>
                      </a:r>
                      <a:endParaRPr lang="en-GB" sz="1800" b="0" i="0" u="none" strike="noStrike" dirty="0">
                        <a:solidFill>
                          <a:srgbClr val="000000"/>
                        </a:solidFill>
                        <a:latin typeface="Calibri"/>
                      </a:endParaRPr>
                    </a:p>
                  </a:txBody>
                  <a:tcPr marL="9525" marR="9525" marT="9525" marB="0" anchor="b"/>
                </a:tc>
                <a:tc>
                  <a:txBody>
                    <a:bodyPr/>
                    <a:lstStyle/>
                    <a:p>
                      <a:pPr algn="ctr" fontAlgn="b"/>
                      <a:r>
                        <a:rPr lang="en-GB" sz="1800" b="0" i="0" u="none" strike="noStrike" dirty="0" smtClean="0">
                          <a:solidFill>
                            <a:srgbClr val="000000"/>
                          </a:solidFill>
                          <a:latin typeface="Calibri"/>
                        </a:rPr>
                        <a:t>A</a:t>
                      </a:r>
                      <a:endParaRPr lang="en-GB" sz="1800" b="0" i="0" u="none" strike="noStrike" dirty="0">
                        <a:solidFill>
                          <a:srgbClr val="000000"/>
                        </a:solidFill>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latin typeface="Calibri"/>
                        </a:rPr>
                        <a:t>Injection setting-up </a:t>
                      </a:r>
                      <a:r>
                        <a:rPr lang="en-GB" sz="1800" b="0" i="0" u="none" strike="noStrike" baseline="0" dirty="0" smtClean="0">
                          <a:solidFill>
                            <a:srgbClr val="000000"/>
                          </a:solidFill>
                          <a:latin typeface="Calibri"/>
                        </a:rPr>
                        <a:t>(24+ bunches - 75 ns)</a:t>
                      </a:r>
                      <a:endParaRPr lang="en-GB" sz="1800" b="0" i="0" u="none" strike="noStrike" dirty="0" smtClean="0">
                        <a:solidFill>
                          <a:srgbClr val="000000"/>
                        </a:solidFill>
                        <a:latin typeface="Calibri"/>
                      </a:endParaRPr>
                    </a:p>
                  </a:txBody>
                  <a:tcPr marL="9525" marR="9525" marT="9525" marB="0" anchor="b"/>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Issues from Friday 1/4/2011 </a:t>
            </a:r>
            <a:endParaRPr lang="en-GB" dirty="0"/>
          </a:p>
        </p:txBody>
      </p:sp>
      <p:sp>
        <p:nvSpPr>
          <p:cNvPr id="6" name="Content Placeholder 5"/>
          <p:cNvSpPr>
            <a:spLocks noGrp="1"/>
          </p:cNvSpPr>
          <p:nvPr>
            <p:ph idx="1"/>
          </p:nvPr>
        </p:nvSpPr>
        <p:spPr>
          <a:xfrm>
            <a:off x="228600" y="990600"/>
            <a:ext cx="8686800" cy="609600"/>
          </a:xfrm>
        </p:spPr>
        <p:txBody>
          <a:bodyPr/>
          <a:lstStyle/>
          <a:p>
            <a:pPr lvl="0"/>
            <a:r>
              <a:rPr lang="en-US" sz="2000" dirty="0" smtClean="0"/>
              <a:t>03:35 Ramp to 3.5 </a:t>
            </a:r>
            <a:r>
              <a:rPr lang="en-US" sz="2000" dirty="0" err="1" smtClean="0"/>
              <a:t>TeV</a:t>
            </a:r>
            <a:r>
              <a:rPr lang="en-US" sz="2000" dirty="0" smtClean="0"/>
              <a:t> - B2 lost due to RF trip (</a:t>
            </a:r>
            <a:r>
              <a:rPr lang="en-US" sz="2000" dirty="0" err="1" smtClean="0"/>
              <a:t>Wattcher</a:t>
            </a:r>
            <a:r>
              <a:rPr lang="en-US" sz="2000" dirty="0" smtClean="0"/>
              <a:t> HI) Cavity 6B2 - Switched it OFF and left OFF in the morning after analysis of RF piquet. B1 lost due to TDCQ energy interlock.</a:t>
            </a:r>
          </a:p>
          <a:p>
            <a:pPr lvl="0"/>
            <a:r>
              <a:rPr lang="en-US" sz="2000" dirty="0" smtClean="0"/>
              <a:t>06:00 Ramp to 3.5 </a:t>
            </a:r>
            <a:r>
              <a:rPr lang="en-US" sz="2000" dirty="0" err="1" smtClean="0"/>
              <a:t>TeV</a:t>
            </a:r>
            <a:r>
              <a:rPr lang="en-US" sz="2000" dirty="0" smtClean="0"/>
              <a:t> - lost due to TCDQ energy interlock</a:t>
            </a:r>
          </a:p>
          <a:p>
            <a:pPr lvl="0"/>
            <a:endParaRPr lang="en-US" sz="2000" dirty="0" smtClean="0"/>
          </a:p>
          <a:p>
            <a:pPr lvl="0"/>
            <a:r>
              <a:rPr lang="en-US" sz="2000" dirty="0" err="1" smtClean="0"/>
              <a:t>Wattcher</a:t>
            </a:r>
            <a:r>
              <a:rPr lang="en-US" sz="2000" dirty="0" smtClean="0"/>
              <a:t> HI interlock on cavity 6B2 </a:t>
            </a:r>
            <a:r>
              <a:rPr lang="en-US" sz="2000" dirty="0" smtClean="0">
                <a:sym typeface="Wingdings" pitchFamily="2" charset="2"/>
              </a:rPr>
              <a:t> spurious interlock. Disabled by the RF expert but still compatible with injection of 200 bunches.</a:t>
            </a:r>
          </a:p>
          <a:p>
            <a:pPr lvl="0"/>
            <a:endParaRPr lang="en-US" sz="2000" dirty="0" smtClean="0">
              <a:sym typeface="Wingdings" pitchFamily="2" charset="2"/>
            </a:endParaRPr>
          </a:p>
          <a:p>
            <a:pPr lvl="0"/>
            <a:r>
              <a:rPr lang="en-US" sz="2000" dirty="0" smtClean="0">
                <a:sym typeface="Wingdings" pitchFamily="2" charset="2"/>
              </a:rPr>
              <a:t>Energy interlock on TCDQ observed after the technical stop because this interlock has been enabled during the technical stop. Problem with the functions for the energy interlocks limited to 3500 </a:t>
            </a:r>
            <a:r>
              <a:rPr lang="en-US" sz="2000" dirty="0" err="1" smtClean="0">
                <a:sym typeface="Wingdings" pitchFamily="2" charset="2"/>
              </a:rPr>
              <a:t>GeV</a:t>
            </a:r>
            <a:r>
              <a:rPr lang="en-US" sz="2000" dirty="0" smtClean="0">
                <a:sym typeface="Wingdings" pitchFamily="2" charset="2"/>
              </a:rPr>
              <a:t> while the distributed energy goes up to 3500.12 </a:t>
            </a:r>
            <a:r>
              <a:rPr lang="en-US" sz="2000" dirty="0" err="1" smtClean="0">
                <a:sym typeface="Wingdings" pitchFamily="2" charset="2"/>
              </a:rPr>
              <a:t>GeV</a:t>
            </a:r>
            <a:r>
              <a:rPr lang="en-US" sz="2000" dirty="0" smtClean="0">
                <a:sym typeface="Wingdings" pitchFamily="2" charset="2"/>
              </a:rPr>
              <a:t>  corrected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half" idx="3"/>
          </p:nvPr>
        </p:nvSpPr>
        <p:spPr>
          <a:xfrm>
            <a:off x="304800" y="5181600"/>
            <a:ext cx="8610600" cy="1219200"/>
          </a:xfrm>
        </p:spPr>
        <p:txBody>
          <a:bodyPr/>
          <a:lstStyle/>
          <a:p>
            <a:r>
              <a:rPr lang="en-GB" sz="2800" dirty="0" smtClean="0"/>
              <a:t>Disappeared mysteriously later even with RT trims ON.</a:t>
            </a:r>
            <a:endParaRPr lang="en-GB" sz="2800" dirty="0"/>
          </a:p>
        </p:txBody>
      </p:sp>
      <p:sp>
        <p:nvSpPr>
          <p:cNvPr id="3" name="Title 2"/>
          <p:cNvSpPr>
            <a:spLocks noGrp="1"/>
          </p:cNvSpPr>
          <p:nvPr>
            <p:ph type="title"/>
          </p:nvPr>
        </p:nvSpPr>
        <p:spPr/>
        <p:txBody>
          <a:bodyPr/>
          <a:lstStyle/>
          <a:p>
            <a:r>
              <a:rPr lang="en-GB" dirty="0" smtClean="0"/>
              <a:t>Issues from Friday 1/4/2011 </a:t>
            </a:r>
            <a:endParaRPr lang="en-GB" dirty="0"/>
          </a:p>
        </p:txBody>
      </p:sp>
      <p:pic>
        <p:nvPicPr>
          <p:cNvPr id="5122" name="Picture 2" descr="http://elogbook.cern.ch/eLogbook/attach_reader?attach_id=1143877"/>
          <p:cNvPicPr>
            <a:picLocks noGrp="1" noChangeAspect="1" noChangeArrowheads="1"/>
          </p:cNvPicPr>
          <p:nvPr>
            <p:ph idx="4294967295"/>
          </p:nvPr>
        </p:nvPicPr>
        <p:blipFill>
          <a:blip r:embed="rId2" cstate="print"/>
          <a:srcRect/>
          <a:stretch>
            <a:fillRect/>
          </a:stretch>
        </p:blipFill>
        <p:spPr bwMode="auto">
          <a:xfrm>
            <a:off x="0" y="990600"/>
            <a:ext cx="5867400" cy="3667125"/>
          </a:xfrm>
          <a:prstGeom prst="rect">
            <a:avLst/>
          </a:prstGeom>
          <a:noFill/>
        </p:spPr>
      </p:pic>
      <p:cxnSp>
        <p:nvCxnSpPr>
          <p:cNvPr id="8" name="Straight Connector 7"/>
          <p:cNvCxnSpPr/>
          <p:nvPr/>
        </p:nvCxnSpPr>
        <p:spPr>
          <a:xfrm rot="16200000" flipV="1">
            <a:off x="1524001" y="2895599"/>
            <a:ext cx="3962400"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 Box 5"/>
          <p:cNvSpPr txBox="1">
            <a:spLocks noChangeArrowheads="1"/>
          </p:cNvSpPr>
          <p:nvPr/>
        </p:nvSpPr>
        <p:spPr bwMode="auto">
          <a:xfrm>
            <a:off x="3581400" y="4724400"/>
            <a:ext cx="4038600" cy="369332"/>
          </a:xfrm>
          <a:prstGeom prst="rect">
            <a:avLst/>
          </a:prstGeom>
          <a:solidFill>
            <a:srgbClr val="FF6600"/>
          </a:solidFill>
          <a:ln w="9525">
            <a:noFill/>
            <a:miter lim="800000"/>
            <a:headEnd/>
            <a:tailEnd/>
          </a:ln>
          <a:effectLst/>
        </p:spPr>
        <p:txBody>
          <a:bodyPr wrap="square">
            <a:spAutoFit/>
          </a:bodyPr>
          <a:lstStyle/>
          <a:p>
            <a:pPr algn="ctr">
              <a:spcBef>
                <a:spcPct val="50000"/>
              </a:spcBef>
            </a:pPr>
            <a:r>
              <a:rPr lang="en-US" b="1" dirty="0" smtClean="0">
                <a:solidFill>
                  <a:srgbClr val="FFFF00"/>
                </a:solidFill>
              </a:rPr>
              <a:t>Reset of RT trims</a:t>
            </a:r>
            <a:endParaRPr lang="en-GB" b="1"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half" idx="3"/>
          </p:nvPr>
        </p:nvSpPr>
        <p:spPr>
          <a:xfrm>
            <a:off x="304800" y="914400"/>
            <a:ext cx="8610600" cy="5486400"/>
          </a:xfrm>
        </p:spPr>
        <p:txBody>
          <a:bodyPr/>
          <a:lstStyle/>
          <a:p>
            <a:r>
              <a:rPr lang="en-GB" sz="2000" dirty="0" smtClean="0"/>
              <a:t>We re-setup the 3 collimators </a:t>
            </a:r>
            <a:r>
              <a:rPr lang="en-GB" sz="2000" b="1" dirty="0" smtClean="0"/>
              <a:t>(</a:t>
            </a:r>
            <a:r>
              <a:rPr lang="en-GB" sz="2000" dirty="0" smtClean="0"/>
              <a:t>TCLA.A7R7.B1, TCTH.4L2.B1, TCSG.A5L3.B2</a:t>
            </a:r>
            <a:r>
              <a:rPr lang="en-GB" sz="2000" b="1" dirty="0" smtClean="0"/>
              <a:t>) </a:t>
            </a:r>
            <a:r>
              <a:rPr lang="en-GB" sz="2000" dirty="0" smtClean="0"/>
              <a:t>which have been re-aligned in the tunnel during the technical stop.</a:t>
            </a:r>
          </a:p>
          <a:p>
            <a:r>
              <a:rPr lang="en-GB" sz="2000" dirty="0" smtClean="0"/>
              <a:t>Afterwards we performed loss maps (B1h, B1v, B2h, B2v, B1+B2 RF+1000Hz). Results (preliminary): </a:t>
            </a:r>
          </a:p>
          <a:p>
            <a:pPr lvl="1"/>
            <a:r>
              <a:rPr lang="en-GB" sz="1600" dirty="0" smtClean="0"/>
              <a:t>We don't see any strange losses at the collimators, which we re-setup.</a:t>
            </a:r>
          </a:p>
          <a:p>
            <a:pPr lvl="1"/>
            <a:r>
              <a:rPr lang="en-GB" sz="1600" dirty="0" smtClean="0"/>
              <a:t>The vertical plane is good in both beams.</a:t>
            </a:r>
          </a:p>
          <a:p>
            <a:pPr lvl="1"/>
            <a:r>
              <a:rPr lang="en-GB" sz="1600" dirty="0" smtClean="0"/>
              <a:t>B2h is worse than B2v but still fine for operation.</a:t>
            </a:r>
          </a:p>
          <a:p>
            <a:pPr lvl="1"/>
            <a:r>
              <a:rPr lang="en-GB" sz="1600" dirty="0" smtClean="0"/>
              <a:t>B1h showed hierarchy problems in IR7 and IR3 and therefore we repeated it but found the same results.</a:t>
            </a:r>
          </a:p>
          <a:p>
            <a:pPr lvl="1"/>
            <a:r>
              <a:rPr lang="en-GB" sz="1600" dirty="0" smtClean="0"/>
              <a:t>Negative off-momentum: hierarchy is ok.</a:t>
            </a:r>
          </a:p>
          <a:p>
            <a:r>
              <a:rPr lang="en-GB" sz="2000" dirty="0" smtClean="0"/>
              <a:t>From the preliminary analysis: The problems in B1h need to be addressed </a:t>
            </a:r>
            <a:r>
              <a:rPr lang="en-GB" sz="1600" dirty="0" smtClean="0"/>
              <a:t/>
            </a:r>
            <a:br>
              <a:rPr lang="en-GB" sz="1600" dirty="0" smtClean="0"/>
            </a:br>
            <a:endParaRPr lang="en-GB" sz="1200" dirty="0"/>
          </a:p>
        </p:txBody>
      </p:sp>
      <p:sp>
        <p:nvSpPr>
          <p:cNvPr id="3" name="Title 2"/>
          <p:cNvSpPr>
            <a:spLocks noGrp="1"/>
          </p:cNvSpPr>
          <p:nvPr>
            <p:ph type="title"/>
          </p:nvPr>
        </p:nvSpPr>
        <p:spPr>
          <a:xfrm>
            <a:off x="457200" y="152400"/>
            <a:ext cx="8458200" cy="792163"/>
          </a:xfrm>
        </p:spPr>
        <p:txBody>
          <a:bodyPr/>
          <a:lstStyle/>
          <a:p>
            <a:r>
              <a:rPr lang="en-GB" sz="2800" dirty="0" smtClean="0"/>
              <a:t>Collimation set-up </a:t>
            </a:r>
            <a:r>
              <a:rPr lang="en-GB" sz="2800" b="1" dirty="0" smtClean="0"/>
              <a:t>(</a:t>
            </a:r>
            <a:r>
              <a:rPr lang="en-GB" sz="2800" dirty="0" smtClean="0"/>
              <a:t>F. </a:t>
            </a:r>
            <a:r>
              <a:rPr lang="en-GB" sz="2800" dirty="0" err="1" smtClean="0"/>
              <a:t>Burkart</a:t>
            </a:r>
            <a:r>
              <a:rPr lang="en-GB" sz="2800" dirty="0" smtClean="0"/>
              <a:t>, G. Valentino, D. Wollmann</a:t>
            </a:r>
            <a:r>
              <a:rPr lang="en-GB" sz="2800" b="1" dirty="0" smtClean="0"/>
              <a:t>)</a:t>
            </a:r>
            <a:r>
              <a:rPr lang="en-GB" sz="2800" dirty="0" smtClean="0"/>
              <a:t> </a:t>
            </a:r>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half" idx="3"/>
          </p:nvPr>
        </p:nvSpPr>
        <p:spPr>
          <a:xfrm>
            <a:off x="304800" y="914400"/>
            <a:ext cx="8610600" cy="762000"/>
          </a:xfrm>
        </p:spPr>
        <p:txBody>
          <a:bodyPr/>
          <a:lstStyle/>
          <a:p>
            <a:r>
              <a:rPr lang="en-GB" sz="2000" dirty="0" smtClean="0"/>
              <a:t>TGSG.D5R7.B1(BLM at the TCSM.D5R7.B1 behind) only factor 2 below TCP which causes a 0.5% leakage into the TCTs in IR8 </a:t>
            </a:r>
            <a:r>
              <a:rPr lang="en-GB" sz="1600" dirty="0" smtClean="0"/>
              <a:t/>
            </a:r>
            <a:br>
              <a:rPr lang="en-GB" sz="1600" dirty="0" smtClean="0"/>
            </a:br>
            <a:endParaRPr lang="en-GB" sz="1200" dirty="0"/>
          </a:p>
        </p:txBody>
      </p:sp>
      <p:sp>
        <p:nvSpPr>
          <p:cNvPr id="3" name="Title 2"/>
          <p:cNvSpPr>
            <a:spLocks noGrp="1"/>
          </p:cNvSpPr>
          <p:nvPr>
            <p:ph type="title"/>
          </p:nvPr>
        </p:nvSpPr>
        <p:spPr>
          <a:xfrm>
            <a:off x="457200" y="152400"/>
            <a:ext cx="8458200" cy="792163"/>
          </a:xfrm>
        </p:spPr>
        <p:txBody>
          <a:bodyPr/>
          <a:lstStyle/>
          <a:p>
            <a:r>
              <a:rPr lang="en-GB" sz="2800" dirty="0" smtClean="0"/>
              <a:t>Collimation set-up </a:t>
            </a:r>
            <a:r>
              <a:rPr lang="en-GB" sz="2800" b="1" dirty="0" smtClean="0"/>
              <a:t>(</a:t>
            </a:r>
            <a:r>
              <a:rPr lang="en-GB" sz="2800" dirty="0" smtClean="0"/>
              <a:t>F. </a:t>
            </a:r>
            <a:r>
              <a:rPr lang="en-GB" sz="2800" dirty="0" err="1" smtClean="0"/>
              <a:t>Burkart</a:t>
            </a:r>
            <a:r>
              <a:rPr lang="en-GB" sz="2800" dirty="0" smtClean="0"/>
              <a:t>, G. Valentino, D. Wollmann</a:t>
            </a:r>
            <a:r>
              <a:rPr lang="en-GB" sz="2800" b="1" dirty="0" smtClean="0"/>
              <a:t>)</a:t>
            </a:r>
            <a:r>
              <a:rPr lang="en-GB" sz="2800" dirty="0" smtClean="0"/>
              <a:t> </a:t>
            </a:r>
            <a:endParaRPr lang="en-GB" sz="2800" dirty="0"/>
          </a:p>
        </p:txBody>
      </p:sp>
      <p:pic>
        <p:nvPicPr>
          <p:cNvPr id="15362" name="Picture 2" descr="http://elogbook.cern.ch/eLogbook/attach_reader?attach_id=1144063"/>
          <p:cNvPicPr>
            <a:picLocks noChangeAspect="1" noChangeArrowheads="1"/>
          </p:cNvPicPr>
          <p:nvPr/>
        </p:nvPicPr>
        <p:blipFill>
          <a:blip r:embed="rId2" cstate="print"/>
          <a:srcRect/>
          <a:stretch>
            <a:fillRect/>
          </a:stretch>
        </p:blipFill>
        <p:spPr bwMode="auto">
          <a:xfrm>
            <a:off x="1524000" y="1600200"/>
            <a:ext cx="5638800" cy="464881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half" idx="3"/>
          </p:nvPr>
        </p:nvSpPr>
        <p:spPr>
          <a:xfrm>
            <a:off x="304800" y="914400"/>
            <a:ext cx="8610600" cy="762000"/>
          </a:xfrm>
        </p:spPr>
        <p:txBody>
          <a:bodyPr/>
          <a:lstStyle/>
          <a:p>
            <a:r>
              <a:rPr lang="en-GB" sz="2000" dirty="0" smtClean="0"/>
              <a:t>*** Summary of injection region aperture checks ***</a:t>
            </a:r>
            <a:br>
              <a:rPr lang="en-GB" sz="2000" dirty="0" smtClean="0"/>
            </a:br>
            <a:r>
              <a:rPr lang="en-GB" sz="2000" dirty="0" smtClean="0"/>
              <a:t/>
            </a:r>
            <a:br>
              <a:rPr lang="en-GB" sz="2000" dirty="0" smtClean="0"/>
            </a:br>
            <a:r>
              <a:rPr lang="en-GB" sz="2000" dirty="0" smtClean="0"/>
              <a:t>- Scanned all vertical phases 0, 30, ...,330 deg B1 and B2</a:t>
            </a:r>
            <a:br>
              <a:rPr lang="en-GB" sz="2000" dirty="0" smtClean="0"/>
            </a:br>
            <a:r>
              <a:rPr lang="en-GB" sz="2000" dirty="0" smtClean="0"/>
              <a:t/>
            </a:r>
            <a:br>
              <a:rPr lang="en-GB" sz="2000" dirty="0" smtClean="0"/>
            </a:br>
            <a:r>
              <a:rPr lang="en-GB" sz="2000" dirty="0" smtClean="0"/>
              <a:t>- amplitudes </a:t>
            </a:r>
            <a:r>
              <a:rPr lang="en-GB" sz="2000" dirty="0" err="1" smtClean="0"/>
              <a:t>upto</a:t>
            </a:r>
            <a:r>
              <a:rPr lang="en-GB" sz="2000" dirty="0" smtClean="0"/>
              <a:t> 6-7 sigma (limited by losses on TDI and not wanting to put too large oscillations through arcs).</a:t>
            </a:r>
            <a:br>
              <a:rPr lang="en-GB" sz="2000" dirty="0" smtClean="0"/>
            </a:br>
            <a:r>
              <a:rPr lang="en-GB" sz="2000" dirty="0" smtClean="0"/>
              <a:t/>
            </a:r>
            <a:br>
              <a:rPr lang="en-GB" sz="2000" dirty="0" smtClean="0"/>
            </a:br>
            <a:r>
              <a:rPr lang="en-GB" sz="2000" dirty="0" smtClean="0"/>
              <a:t>- No sign of any aperture restrictions in area between MSI exit and Q5 where </a:t>
            </a:r>
            <a:r>
              <a:rPr lang="en-GB" sz="2000" dirty="0" err="1" smtClean="0"/>
              <a:t>intermodule</a:t>
            </a:r>
            <a:r>
              <a:rPr lang="en-GB" sz="2000" dirty="0" smtClean="0"/>
              <a:t> inserts were added in 2010/11 TS</a:t>
            </a:r>
            <a:br>
              <a:rPr lang="en-GB" sz="2000" dirty="0" smtClean="0"/>
            </a:br>
            <a:r>
              <a:rPr lang="en-GB" sz="2000" dirty="0" smtClean="0"/>
              <a:t/>
            </a:r>
            <a:br>
              <a:rPr lang="en-GB" sz="2000" dirty="0" smtClean="0"/>
            </a:br>
            <a:r>
              <a:rPr lang="en-GB" sz="2000" dirty="0" smtClean="0"/>
              <a:t>- Plots </a:t>
            </a:r>
            <a:r>
              <a:rPr lang="en-GB" sz="2000" dirty="0" err="1" smtClean="0"/>
              <a:t>copmpare</a:t>
            </a:r>
            <a:r>
              <a:rPr lang="en-GB" sz="2000" dirty="0" smtClean="0"/>
              <a:t> measurements end 2009 and today - solid points where aperture was reached, V error bars show where it was not.</a:t>
            </a:r>
            <a:br>
              <a:rPr lang="en-GB" sz="2000" dirty="0" smtClean="0"/>
            </a:br>
            <a:r>
              <a:rPr lang="en-GB" sz="2000" dirty="0" smtClean="0"/>
              <a:t/>
            </a:r>
            <a:br>
              <a:rPr lang="en-GB" sz="2000" dirty="0" smtClean="0"/>
            </a:br>
            <a:r>
              <a:rPr lang="en-GB" sz="2000" dirty="0" smtClean="0"/>
              <a:t>- In this regard OK for injection of higher intensity</a:t>
            </a:r>
            <a:br>
              <a:rPr lang="en-GB" sz="2000" dirty="0" smtClean="0"/>
            </a:br>
            <a:r>
              <a:rPr lang="en-GB" sz="2000" dirty="0" smtClean="0"/>
              <a:t/>
            </a:r>
            <a:br>
              <a:rPr lang="en-GB" sz="2000" dirty="0" smtClean="0"/>
            </a:br>
            <a:r>
              <a:rPr lang="en-GB" sz="1600" dirty="0" smtClean="0"/>
              <a:t/>
            </a:r>
            <a:br>
              <a:rPr lang="en-GB" sz="1600" dirty="0" smtClean="0"/>
            </a:br>
            <a:endParaRPr lang="en-GB" sz="1200" dirty="0"/>
          </a:p>
        </p:txBody>
      </p:sp>
      <p:sp>
        <p:nvSpPr>
          <p:cNvPr id="3" name="Title 2"/>
          <p:cNvSpPr>
            <a:spLocks noGrp="1"/>
          </p:cNvSpPr>
          <p:nvPr>
            <p:ph type="title"/>
          </p:nvPr>
        </p:nvSpPr>
        <p:spPr>
          <a:xfrm>
            <a:off x="457200" y="152400"/>
            <a:ext cx="8458200" cy="792163"/>
          </a:xfrm>
        </p:spPr>
        <p:txBody>
          <a:bodyPr/>
          <a:lstStyle/>
          <a:p>
            <a:r>
              <a:rPr lang="en-GB" sz="2800" dirty="0" smtClean="0"/>
              <a:t>Aperture at injection </a:t>
            </a:r>
            <a:r>
              <a:rPr lang="en-GB" sz="2800" b="1" dirty="0" smtClean="0"/>
              <a:t>(</a:t>
            </a:r>
            <a:r>
              <a:rPr lang="en-GB" sz="2800" dirty="0" smtClean="0"/>
              <a:t>B. Goddard</a:t>
            </a:r>
            <a:r>
              <a:rPr lang="en-GB" sz="2800" b="1" dirty="0" smtClean="0"/>
              <a:t>)</a:t>
            </a:r>
            <a:r>
              <a:rPr lang="en-GB" sz="2800" dirty="0" smtClean="0"/>
              <a:t> </a:t>
            </a:r>
            <a:endParaRPr lang="en-GB"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half" idx="3"/>
          </p:nvPr>
        </p:nvSpPr>
        <p:spPr>
          <a:xfrm>
            <a:off x="304800" y="914400"/>
            <a:ext cx="8610600" cy="762000"/>
          </a:xfrm>
        </p:spPr>
        <p:txBody>
          <a:bodyPr/>
          <a:lstStyle/>
          <a:p>
            <a:r>
              <a:rPr lang="en-GB" sz="2000" dirty="0" smtClean="0"/>
              <a:t>******* Summary Injection Studies *******</a:t>
            </a:r>
            <a:br>
              <a:rPr lang="en-GB" sz="2000" dirty="0" smtClean="0"/>
            </a:br>
            <a:r>
              <a:rPr lang="en-GB" sz="2000" dirty="0" smtClean="0"/>
              <a:t/>
            </a:r>
            <a:br>
              <a:rPr lang="en-GB" sz="2000" dirty="0" smtClean="0"/>
            </a:br>
            <a:r>
              <a:rPr lang="en-GB" sz="2000" dirty="0" smtClean="0"/>
              <a:t>- Aperture in TL checked and ok (see summary above).</a:t>
            </a:r>
            <a:br>
              <a:rPr lang="en-GB" sz="2000" dirty="0" smtClean="0"/>
            </a:br>
            <a:r>
              <a:rPr lang="en-GB" sz="2000" dirty="0" smtClean="0"/>
              <a:t>- Abort gap cleaning working and tested for both beams with 'first' and 'last' bunch in the machine and tests with </a:t>
            </a:r>
            <a:r>
              <a:rPr lang="en-GB" sz="2000" dirty="0" err="1" smtClean="0"/>
              <a:t>debunched</a:t>
            </a:r>
            <a:r>
              <a:rPr lang="en-GB" sz="2000" dirty="0" smtClean="0"/>
              <a:t> beams.</a:t>
            </a:r>
            <a:br>
              <a:rPr lang="en-GB" sz="2000" dirty="0" smtClean="0"/>
            </a:br>
            <a:r>
              <a:rPr lang="en-GB" sz="2000" dirty="0" smtClean="0"/>
              <a:t>- Tested BPMS with 3 nominal bunches in the machine: OK</a:t>
            </a:r>
            <a:br>
              <a:rPr lang="en-GB" sz="2000" dirty="0" smtClean="0"/>
            </a:br>
            <a:r>
              <a:rPr lang="en-GB" sz="2000" dirty="0" smtClean="0"/>
              <a:t>- Injection gap cleaning tested with a series of pilot injections for both beams: OK</a:t>
            </a:r>
            <a:br>
              <a:rPr lang="en-GB" sz="2000" dirty="0" smtClean="0"/>
            </a:br>
            <a:r>
              <a:rPr lang="en-GB" sz="2000" dirty="0" smtClean="0"/>
              <a:t/>
            </a:r>
            <a:br>
              <a:rPr lang="en-GB" sz="2000" dirty="0" smtClean="0"/>
            </a:br>
            <a:r>
              <a:rPr lang="en-GB" sz="2000" dirty="0" smtClean="0"/>
              <a:t>Then tried injection of 24 bunches, as before TS. Losses much higher than before and needs to be sorted out before being able to take reference loss measurements of TDI BLMs with the different cleaning configurations.</a:t>
            </a:r>
            <a:br>
              <a:rPr lang="en-GB" sz="2000" dirty="0" smtClean="0"/>
            </a:br>
            <a:r>
              <a:rPr lang="en-GB" sz="2000" dirty="0" smtClean="0"/>
              <a:t/>
            </a:r>
            <a:br>
              <a:rPr lang="en-GB" sz="2000" dirty="0" smtClean="0"/>
            </a:br>
            <a:r>
              <a:rPr lang="en-GB" sz="2000" dirty="0" smtClean="0"/>
              <a:t>NB: trimmed TCDQ energy limit functions for problems at 3.5 </a:t>
            </a:r>
            <a:r>
              <a:rPr lang="en-GB" sz="2000" dirty="0" err="1" smtClean="0"/>
              <a:t>TeV</a:t>
            </a:r>
            <a:r>
              <a:rPr lang="en-GB" sz="2000" dirty="0" smtClean="0"/>
              <a:t> - to be tried now with test ramp.</a:t>
            </a:r>
            <a:br>
              <a:rPr lang="en-GB" sz="2000" dirty="0" smtClean="0"/>
            </a:br>
            <a:r>
              <a:rPr lang="en-GB" sz="2000" dirty="0" smtClean="0"/>
              <a:t/>
            </a:r>
            <a:br>
              <a:rPr lang="en-GB" sz="2000" dirty="0" smtClean="0"/>
            </a:br>
            <a:r>
              <a:rPr lang="en-GB" sz="1600" dirty="0" smtClean="0"/>
              <a:t/>
            </a:r>
            <a:br>
              <a:rPr lang="en-GB" sz="1600" dirty="0" smtClean="0"/>
            </a:br>
            <a:endParaRPr lang="en-GB" sz="1200" dirty="0"/>
          </a:p>
        </p:txBody>
      </p:sp>
      <p:sp>
        <p:nvSpPr>
          <p:cNvPr id="3" name="Title 2"/>
          <p:cNvSpPr>
            <a:spLocks noGrp="1"/>
          </p:cNvSpPr>
          <p:nvPr>
            <p:ph type="title"/>
          </p:nvPr>
        </p:nvSpPr>
        <p:spPr>
          <a:xfrm>
            <a:off x="457200" y="152400"/>
            <a:ext cx="8458200" cy="792163"/>
          </a:xfrm>
        </p:spPr>
        <p:txBody>
          <a:bodyPr/>
          <a:lstStyle/>
          <a:p>
            <a:r>
              <a:rPr lang="en-GB" sz="2800" dirty="0" smtClean="0"/>
              <a:t>Injection setting-up </a:t>
            </a:r>
            <a:r>
              <a:rPr lang="en-GB" sz="2800" b="1" dirty="0" smtClean="0"/>
              <a:t>(</a:t>
            </a:r>
            <a:r>
              <a:rPr lang="en-GB" sz="2800" dirty="0" smtClean="0"/>
              <a:t>V. Kain, J. Uythoven, D. Valuch</a:t>
            </a:r>
            <a:r>
              <a:rPr lang="en-GB" sz="2800" b="1" dirty="0" smtClean="0"/>
              <a:t>)</a:t>
            </a:r>
            <a:r>
              <a:rPr lang="en-GB" sz="2800" dirty="0" smtClean="0"/>
              <a:t> </a:t>
            </a:r>
            <a:endParaRPr lang="en-GB"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Effect of CMS solenoid OFF</a:t>
            </a:r>
            <a:endParaRPr lang="en-GB" dirty="0"/>
          </a:p>
        </p:txBody>
      </p:sp>
      <p:pic>
        <p:nvPicPr>
          <p:cNvPr id="21506" name="Picture 2" descr="\\cern.ch\dfs\Users\a\arduini\Documents\20110403023630[1].png"/>
          <p:cNvPicPr>
            <a:picLocks noGrp="1" noChangeAspect="1" noChangeArrowheads="1"/>
          </p:cNvPicPr>
          <p:nvPr>
            <p:ph idx="1"/>
          </p:nvPr>
        </p:nvPicPr>
        <p:blipFill>
          <a:blip r:embed="rId2" cstate="print"/>
          <a:srcRect/>
          <a:stretch>
            <a:fillRect/>
          </a:stretch>
        </p:blipFill>
        <p:spPr bwMode="auto">
          <a:xfrm>
            <a:off x="1041683" y="990600"/>
            <a:ext cx="7060634" cy="5257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half" idx="3"/>
          </p:nvPr>
        </p:nvSpPr>
        <p:spPr>
          <a:xfrm>
            <a:off x="304800" y="5486400"/>
            <a:ext cx="8610600" cy="762000"/>
          </a:xfrm>
        </p:spPr>
        <p:txBody>
          <a:bodyPr/>
          <a:lstStyle/>
          <a:p>
            <a:r>
              <a:rPr lang="en-GB" sz="2000" dirty="0" smtClean="0"/>
              <a:t>Feed-forward implemented </a:t>
            </a:r>
            <a:r>
              <a:rPr lang="en-GB" sz="2000" dirty="0" smtClean="0">
                <a:sym typeface="Wingdings" pitchFamily="2" charset="2"/>
              </a:rPr>
              <a:t> to be measured</a:t>
            </a:r>
          </a:p>
          <a:p>
            <a:r>
              <a:rPr lang="en-GB" sz="2000" dirty="0" smtClean="0">
                <a:sym typeface="Wingdings" pitchFamily="2" charset="2"/>
              </a:rPr>
              <a:t>New calibration curves for lattice </a:t>
            </a:r>
            <a:r>
              <a:rPr lang="en-GB" sz="2000" dirty="0" err="1" smtClean="0">
                <a:sym typeface="Wingdings" pitchFamily="2" charset="2"/>
              </a:rPr>
              <a:t>sextupoles</a:t>
            </a:r>
            <a:r>
              <a:rPr lang="en-GB" sz="1600" dirty="0" smtClean="0"/>
              <a:t/>
            </a:r>
            <a:br>
              <a:rPr lang="en-GB" sz="1600" dirty="0" smtClean="0"/>
            </a:br>
            <a:endParaRPr lang="en-GB" sz="1200" dirty="0"/>
          </a:p>
        </p:txBody>
      </p:sp>
      <p:sp>
        <p:nvSpPr>
          <p:cNvPr id="3" name="Title 2"/>
          <p:cNvSpPr>
            <a:spLocks noGrp="1"/>
          </p:cNvSpPr>
          <p:nvPr>
            <p:ph type="title"/>
          </p:nvPr>
        </p:nvSpPr>
        <p:spPr>
          <a:xfrm>
            <a:off x="457200" y="152400"/>
            <a:ext cx="8458200" cy="792163"/>
          </a:xfrm>
        </p:spPr>
        <p:txBody>
          <a:bodyPr/>
          <a:lstStyle/>
          <a:p>
            <a:r>
              <a:rPr lang="en-GB" sz="2800" dirty="0" smtClean="0"/>
              <a:t>Chromaticity during ramp on Friday night</a:t>
            </a:r>
            <a:endParaRPr lang="en-GB" sz="2800" dirty="0"/>
          </a:p>
        </p:txBody>
      </p:sp>
      <p:pic>
        <p:nvPicPr>
          <p:cNvPr id="16386" name="Picture 2" descr="\\cern.ch\dfs\Users\a\arduini\Documents\chromaticity.png"/>
          <p:cNvPicPr>
            <a:picLocks noChangeAspect="1" noChangeArrowheads="1"/>
          </p:cNvPicPr>
          <p:nvPr/>
        </p:nvPicPr>
        <p:blipFill>
          <a:blip r:embed="rId2" cstate="print"/>
          <a:srcRect/>
          <a:stretch>
            <a:fillRect/>
          </a:stretch>
        </p:blipFill>
        <p:spPr bwMode="auto">
          <a:xfrm>
            <a:off x="381000" y="1143000"/>
            <a:ext cx="8353044" cy="4114800"/>
          </a:xfrm>
          <a:prstGeom prst="rect">
            <a:avLst/>
          </a:prstGeom>
          <a:noFill/>
        </p:spPr>
      </p:pic>
    </p:spTree>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23145</TotalTime>
  <Words>648</Words>
  <Application>Microsoft Office PowerPoint</Application>
  <PresentationFormat>On-screen Show (4:3)</PresentationFormat>
  <Paragraphs>65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LHCpresentations</vt:lpstr>
      <vt:lpstr>Saturday 2/4/2011 </vt:lpstr>
      <vt:lpstr>Issues from Friday 1/4/2011 </vt:lpstr>
      <vt:lpstr>Issues from Friday 1/4/2011 </vt:lpstr>
      <vt:lpstr>Collimation set-up (F. Burkart, G. Valentino, D. Wollmann) </vt:lpstr>
      <vt:lpstr>Collimation set-up (F. Burkart, G. Valentino, D. Wollmann) </vt:lpstr>
      <vt:lpstr>Aperture at injection (B. Goddard) </vt:lpstr>
      <vt:lpstr>Injection setting-up (V. Kain, J. Uythoven, D. Valuch) </vt:lpstr>
      <vt:lpstr>Effect of CMS solenoid OFF</vt:lpstr>
      <vt:lpstr>Chromaticity during ramp on Friday night</vt:lpstr>
      <vt:lpstr>Chromaticity during ramp/squeeze on Saturday night</vt:lpstr>
      <vt:lpstr>SPS status </vt:lpstr>
      <vt:lpstr>Issues</vt:lpstr>
      <vt:lpstr>Issues</vt:lpstr>
      <vt:lpstr>Plan</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Gianluigi ARDUINI</cp:lastModifiedBy>
  <cp:revision>1938</cp:revision>
  <dcterms:created xsi:type="dcterms:W3CDTF">2010-04-25T23:23:07Z</dcterms:created>
  <dcterms:modified xsi:type="dcterms:W3CDTF">2011-04-03T08:50:56Z</dcterms:modified>
</cp:coreProperties>
</file>