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1155" r:id="rId2"/>
    <p:sldId id="1166" r:id="rId3"/>
    <p:sldId id="1164" r:id="rId4"/>
    <p:sldId id="1165" r:id="rId5"/>
    <p:sldId id="1171" r:id="rId6"/>
    <p:sldId id="1163" r:id="rId7"/>
    <p:sldId id="1168" r:id="rId8"/>
    <p:sldId id="1169" r:id="rId9"/>
    <p:sldId id="1170" r:id="rId10"/>
    <p:sldId id="1172" r:id="rId11"/>
    <p:sldId id="1162" r:id="rId12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FBE"/>
    <a:srgbClr val="B02E9D"/>
    <a:srgbClr val="0000FF"/>
    <a:srgbClr val="008000"/>
    <a:srgbClr val="FF0000"/>
    <a:srgbClr val="FFFF99"/>
    <a:srgbClr val="CC0066"/>
    <a:srgbClr val="99FF99"/>
    <a:srgbClr val="FFCCCC"/>
    <a:srgbClr val="9FCA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67" autoAdjust="0"/>
  </p:normalViewPr>
  <p:slideViewPr>
    <p:cSldViewPr>
      <p:cViewPr varScale="1">
        <p:scale>
          <a:sx n="79" d="100"/>
          <a:sy n="79" d="100"/>
        </p:scale>
        <p:origin x="-762" y="-7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3/26/2011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25/03/2011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25/03/2011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25/03/2011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25/03/2011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25/03/2011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25/03/2011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25/03/2011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25/03/2011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25/03/2011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25/03/2011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25/03/2011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25/03/2011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25/03/2011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25/03/2011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25/03/2011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25.3.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5544770"/>
          </a:xfrm>
        </p:spPr>
        <p:txBody>
          <a:bodyPr/>
          <a:lstStyle/>
          <a:p>
            <a:pPr lvl="0"/>
            <a:r>
              <a:rPr lang="en-US" dirty="0" smtClean="0"/>
              <a:t>06h10: Stable beams at 1.38 </a:t>
            </a:r>
            <a:r>
              <a:rPr lang="en-US" dirty="0" err="1" smtClean="0"/>
              <a:t>TeV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09h03: Beam dump. </a:t>
            </a:r>
            <a:endParaRPr lang="en-US" dirty="0" smtClean="0"/>
          </a:p>
          <a:p>
            <a:pPr lvl="1"/>
            <a:r>
              <a:rPr lang="en-US" dirty="0" smtClean="0"/>
              <a:t>One </a:t>
            </a:r>
            <a:r>
              <a:rPr lang="en-US" dirty="0" smtClean="0"/>
              <a:t>bunch dropped too much in intensity and gave BPMS interlock (dump protection).</a:t>
            </a:r>
          </a:p>
          <a:p>
            <a:pPr lvl="0"/>
            <a:r>
              <a:rPr lang="en-US" dirty="0" smtClean="0"/>
              <a:t>10h36: Injection: </a:t>
            </a:r>
          </a:p>
          <a:p>
            <a:pPr lvl="1"/>
            <a:r>
              <a:rPr lang="en-US" dirty="0" smtClean="0"/>
              <a:t>Bunch length (too long, &gt; 1.7ns) giving injection problems (BQM prevents extraction). SPS working on problem. Improved but not fully solved. </a:t>
            </a:r>
          </a:p>
          <a:p>
            <a:pPr lvl="1"/>
            <a:r>
              <a:rPr lang="en-US" dirty="0" smtClean="0"/>
              <a:t>SIS interlocks because of timing mismatch of BPM’s (old acquisition stamp). Solved by SIS reboot.</a:t>
            </a:r>
          </a:p>
          <a:p>
            <a:pPr lvl="0"/>
            <a:r>
              <a:rPr lang="en-US" dirty="0" smtClean="0"/>
              <a:t>12h14: Abort gap cleaning commissioning. In shadow: Update BI-QP fixed display (more memory allocation).</a:t>
            </a:r>
          </a:p>
          <a:p>
            <a:pPr lvl="0"/>
            <a:r>
              <a:rPr lang="en-US" dirty="0" smtClean="0"/>
              <a:t>14h11: Injection for physics.</a:t>
            </a:r>
          </a:p>
          <a:p>
            <a:r>
              <a:rPr lang="en-US" dirty="0" smtClean="0"/>
              <a:t>14h23: Trip of RB in 81. Water problem on bridge B (</a:t>
            </a:r>
            <a:r>
              <a:rPr lang="en-US" dirty="0" err="1" smtClean="0"/>
              <a:t>Thyristor</a:t>
            </a:r>
            <a:r>
              <a:rPr lang="en-US" dirty="0" smtClean="0"/>
              <a:t> bank). Access required.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25/03/2011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Seen also in Bunch Length (blue, purple)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25/03/2011</a:t>
            </a:r>
            <a:endParaRPr lang="en-US" dirty="0"/>
          </a:p>
        </p:txBody>
      </p:sp>
      <p:pic>
        <p:nvPicPr>
          <p:cNvPr id="1025" name="Picture 1" descr="https://ab-dep-op-elogbook.web.cern.ch/ab-dep-op-elogbook/elogbook/attach.php?attachId=1142676&amp;type=png&amp;fname=2011032522104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00" y="692620"/>
            <a:ext cx="7173080" cy="57116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24/03/2011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441" y="3343420"/>
          <a:ext cx="8065119" cy="1381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88373"/>
                <a:gridCol w="4584637"/>
                <a:gridCol w="7921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Sat </a:t>
                      </a:r>
                      <a:r>
                        <a:rPr lang="en-US" dirty="0" smtClean="0"/>
                        <a:t>+ Sun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1.38 </a:t>
                      </a:r>
                      <a:r>
                        <a:rPr lang="en-US" dirty="0" err="1" smtClean="0"/>
                        <a:t>TeV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1.38 </a:t>
                      </a:r>
                      <a:r>
                        <a:rPr lang="en-US" baseline="0" dirty="0" err="1" smtClean="0"/>
                        <a:t>TeV</a:t>
                      </a:r>
                      <a:r>
                        <a:rPr lang="en-US" baseline="0" dirty="0" smtClean="0"/>
                        <a:t>, 1.38 </a:t>
                      </a:r>
                      <a:r>
                        <a:rPr lang="en-US" baseline="0" dirty="0" err="1" smtClean="0"/>
                        <a:t>TeV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 – Thu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Technical stop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Back to physics program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Scrubbing run delayed: Discussion in LMC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431" y="836640"/>
            <a:ext cx="82091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After fix of RB.A78…</a:t>
            </a:r>
          </a:p>
          <a:p>
            <a:pPr algn="l"/>
            <a:r>
              <a:rPr lang="en-US" dirty="0" smtClean="0"/>
              <a:t>Assume that we can change IR6 interlock to get longer fills (checked last evening, not possible for second fill but agreed to look at it today).</a:t>
            </a:r>
          </a:p>
          <a:p>
            <a:pPr algn="l"/>
            <a:r>
              <a:rPr lang="en-US" dirty="0" smtClean="0"/>
              <a:t>Can consider going down in bunch intensity for 1.38 </a:t>
            </a:r>
            <a:r>
              <a:rPr lang="en-US" dirty="0" err="1" smtClean="0"/>
              <a:t>TeV</a:t>
            </a:r>
            <a:r>
              <a:rPr lang="en-US" dirty="0" smtClean="0"/>
              <a:t> as an option, but this costs time (requalification of orbit, collimation + protection at least to some extent).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1.38 </a:t>
            </a:r>
            <a:r>
              <a:rPr lang="en-US" dirty="0" err="1" smtClean="0"/>
              <a:t>TeV</a:t>
            </a:r>
            <a:r>
              <a:rPr lang="en-US" dirty="0" smtClean="0"/>
              <a:t> Stable Beams</a:t>
            </a:r>
            <a:endParaRPr lang="en-US" dirty="0"/>
          </a:p>
        </p:txBody>
      </p:sp>
      <p:pic>
        <p:nvPicPr>
          <p:cNvPr id="7" name="Content Placeholder 6" descr="fill_1380gev_b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530" y="908650"/>
            <a:ext cx="6815666" cy="51117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25/03/2011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1.38 </a:t>
            </a:r>
            <a:r>
              <a:rPr lang="en-US" dirty="0" err="1" smtClean="0"/>
              <a:t>TeV</a:t>
            </a:r>
            <a:r>
              <a:rPr lang="en-US" dirty="0" smtClean="0"/>
              <a:t> Lifetimes and Intensity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25/03/2011</a:t>
            </a:r>
            <a:endParaRPr lang="en-US" dirty="0"/>
          </a:p>
        </p:txBody>
      </p:sp>
      <p:pic>
        <p:nvPicPr>
          <p:cNvPr id="1025" name="Picture 1" descr="https://ab-dep-op-elogbook.web.cern.ch/ab-dep-op-elogbook/elogbook/attach.php?attachId=1142536&amp;type=png&amp;fname=2011032507360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692620"/>
            <a:ext cx="8785220" cy="5805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1.38 </a:t>
            </a:r>
            <a:r>
              <a:rPr lang="en-US" dirty="0" err="1" smtClean="0"/>
              <a:t>TeV</a:t>
            </a:r>
            <a:r>
              <a:rPr lang="en-US" dirty="0" smtClean="0"/>
              <a:t> Beam Dump</a:t>
            </a:r>
            <a:endParaRPr lang="en-US" dirty="0"/>
          </a:p>
        </p:txBody>
      </p:sp>
      <p:pic>
        <p:nvPicPr>
          <p:cNvPr id="7" name="Content Placeholder 6" descr="fill_1380gev_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530" y="980660"/>
            <a:ext cx="6815666" cy="51117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25/03/2011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Interlock?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960" y="764630"/>
            <a:ext cx="8373620" cy="5615820"/>
          </a:xfrm>
        </p:spPr>
        <p:txBody>
          <a:bodyPr/>
          <a:lstStyle/>
          <a:p>
            <a:r>
              <a:rPr lang="en-US" dirty="0" smtClean="0"/>
              <a:t>A single bunch with larger loss rates and low intensity is no problem </a:t>
            </a:r>
            <a:r>
              <a:rPr lang="en-US" dirty="0" smtClean="0">
                <a:sym typeface="Wingdings" pitchFamily="2" charset="2"/>
              </a:rPr>
              <a:t> collimation takes care of it.</a:t>
            </a:r>
          </a:p>
          <a:p>
            <a:r>
              <a:rPr lang="en-US" dirty="0" smtClean="0">
                <a:sym typeface="Wingdings" pitchFamily="2" charset="2"/>
              </a:rPr>
              <a:t>Problem comes from BPM for dump protection: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 BPM is used to verify that local IR6 orbit is in allowed range for a beam dump (dump kick depends on offset in </a:t>
            </a:r>
            <a:r>
              <a:rPr lang="en-US" dirty="0" err="1" smtClean="0">
                <a:sym typeface="Wingdings" pitchFamily="2" charset="2"/>
              </a:rPr>
              <a:t>quadrupole</a:t>
            </a:r>
            <a:r>
              <a:rPr lang="en-US" dirty="0" smtClean="0">
                <a:sym typeface="Wingdings" pitchFamily="2" charset="2"/>
              </a:rPr>
              <a:t>).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Interlock checks that every bunch is inside orbit specification.</a:t>
            </a:r>
          </a:p>
          <a:p>
            <a:r>
              <a:rPr lang="en-US" dirty="0" smtClean="0">
                <a:sym typeface="Wingdings" pitchFamily="2" charset="2"/>
              </a:rPr>
              <a:t>Interlock due to intensity dependence of BPM readings: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 the region of 4-5e10 p per bunch, the BPM reading diverges.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all bunches have low intensity  no problem, sensitivity range is switched (only possible for all bunches).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only one or few bunches have low intensity  BPM reading for these bunches becomes artificially large and triggers interlock.</a:t>
            </a:r>
          </a:p>
          <a:p>
            <a:r>
              <a:rPr lang="en-US" dirty="0" smtClean="0">
                <a:sym typeface="Wingdings" pitchFamily="2" charset="2"/>
              </a:rPr>
              <a:t>Interlock due to instrumental effects + single bunch logic.</a:t>
            </a:r>
          </a:p>
          <a:p>
            <a:r>
              <a:rPr lang="en-US" dirty="0" smtClean="0">
                <a:sym typeface="Wingdings" pitchFamily="2" charset="2"/>
              </a:rPr>
              <a:t>Known but we could live with it so far due small beam-beam effects at 3.5 </a:t>
            </a:r>
            <a:r>
              <a:rPr lang="en-US" dirty="0" err="1" smtClean="0">
                <a:sym typeface="Wingdings" pitchFamily="2" charset="2"/>
              </a:rPr>
              <a:t>TeV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25/03/2011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 Gap 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764630"/>
            <a:ext cx="8641200" cy="5111750"/>
          </a:xfrm>
        </p:spPr>
        <p:txBody>
          <a:bodyPr/>
          <a:lstStyle/>
          <a:p>
            <a:r>
              <a:rPr lang="en-US" dirty="0" smtClean="0"/>
              <a:t>The cleaning is considered operational again. It can be activated/stopped by the sequencer tasks:</a:t>
            </a:r>
          </a:p>
          <a:p>
            <a:pPr lvl="1"/>
            <a:r>
              <a:rPr lang="en-US" dirty="0" smtClean="0"/>
              <a:t>Physics -&gt; ALL RF tasks -&gt; Sequence operate abort gap cleaning</a:t>
            </a:r>
          </a:p>
          <a:p>
            <a:pPr lvl="1"/>
            <a:r>
              <a:rPr lang="en-US" dirty="0" smtClean="0"/>
              <a:t>Switch on AG cleaning B1</a:t>
            </a:r>
          </a:p>
          <a:p>
            <a:pPr lvl="1"/>
            <a:r>
              <a:rPr lang="en-US" dirty="0" smtClean="0"/>
              <a:t>Switch off AG cleaning B1</a:t>
            </a:r>
          </a:p>
          <a:p>
            <a:pPr lvl="1"/>
            <a:r>
              <a:rPr lang="en-US" dirty="0" smtClean="0"/>
              <a:t>Switch on AG cleaning B2</a:t>
            </a:r>
          </a:p>
          <a:p>
            <a:pPr lvl="1"/>
            <a:r>
              <a:rPr lang="en-US" dirty="0" smtClean="0"/>
              <a:t>Switch off AG cleaning B2</a:t>
            </a:r>
          </a:p>
          <a:p>
            <a:r>
              <a:rPr lang="en-US" dirty="0" smtClean="0"/>
              <a:t>Lack of time: </a:t>
            </a:r>
            <a:r>
              <a:rPr lang="en-US" dirty="0" smtClean="0"/>
              <a:t>re-commissioned </a:t>
            </a:r>
            <a:r>
              <a:rPr lang="en-US" dirty="0" smtClean="0"/>
              <a:t>with one bunch in the bucket 1:</a:t>
            </a:r>
          </a:p>
          <a:p>
            <a:pPr lvl="1"/>
            <a:r>
              <a:rPr lang="en-US" dirty="0" smtClean="0"/>
              <a:t>Window function:120 x 40MHz buckets (b), aligned with abort gap. </a:t>
            </a:r>
            <a:br>
              <a:rPr lang="en-US" dirty="0" smtClean="0"/>
            </a:br>
            <a:r>
              <a:rPr lang="en-US" dirty="0" smtClean="0"/>
              <a:t>5 b zero, 10 b rising edge, 30 b flat top, 10 b falling edge, rest zero.</a:t>
            </a:r>
          </a:p>
          <a:p>
            <a:pPr lvl="1"/>
            <a:r>
              <a:rPr lang="en-US" dirty="0" smtClean="0"/>
              <a:t>The window function needs to be fine tuned in order to minimize impact on bunches in the very last buckets </a:t>
            </a:r>
            <a:r>
              <a:rPr lang="en-US" dirty="0" smtClean="0">
                <a:sym typeface="Wingdings" pitchFamily="2" charset="2"/>
              </a:rPr>
              <a:t> more time.</a:t>
            </a:r>
            <a:endParaRPr lang="en-US" dirty="0" smtClean="0"/>
          </a:p>
          <a:p>
            <a:pPr lvl="1"/>
            <a:r>
              <a:rPr lang="en-US" dirty="0" smtClean="0"/>
              <a:t>New gating delays for VB1: 317, VB2: 3476.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25/03/2011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66403" y="116540"/>
            <a:ext cx="1278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D. </a:t>
            </a:r>
            <a:r>
              <a:rPr lang="en-US" dirty="0" err="1" smtClean="0"/>
              <a:t>Valuch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25.3.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7600"/>
            <a:ext cx="8229600" cy="5615820"/>
          </a:xfrm>
        </p:spPr>
        <p:txBody>
          <a:bodyPr/>
          <a:lstStyle/>
          <a:p>
            <a:pPr lvl="0"/>
            <a:r>
              <a:rPr lang="en-US" dirty="0" smtClean="0"/>
              <a:t>17h55: Injection.</a:t>
            </a:r>
          </a:p>
          <a:p>
            <a:pPr lvl="0"/>
            <a:r>
              <a:rPr lang="en-US" dirty="0" smtClean="0"/>
              <a:t>19h05: Ramp. </a:t>
            </a:r>
            <a:r>
              <a:rPr lang="en-US" dirty="0" smtClean="0"/>
              <a:t>Tuning at </a:t>
            </a:r>
            <a:r>
              <a:rPr lang="en-US" dirty="0" smtClean="0"/>
              <a:t>flat top: </a:t>
            </a:r>
            <a:endParaRPr lang="en-US" dirty="0" smtClean="0"/>
          </a:p>
          <a:p>
            <a:pPr lvl="1"/>
            <a:r>
              <a:rPr lang="en-US" dirty="0" smtClean="0"/>
              <a:t>Reduce </a:t>
            </a:r>
            <a:r>
              <a:rPr lang="en-US" dirty="0" smtClean="0"/>
              <a:t>chromaticity from +</a:t>
            </a:r>
            <a:r>
              <a:rPr lang="en-US" dirty="0" smtClean="0"/>
              <a:t>16 to +5. </a:t>
            </a:r>
          </a:p>
          <a:p>
            <a:pPr lvl="1"/>
            <a:r>
              <a:rPr lang="en-US" dirty="0" err="1" smtClean="0"/>
              <a:t>Octupoles</a:t>
            </a:r>
            <a:r>
              <a:rPr lang="en-US" dirty="0" smtClean="0"/>
              <a:t> </a:t>
            </a:r>
            <a:r>
              <a:rPr lang="en-US" dirty="0" smtClean="0"/>
              <a:t>on.</a:t>
            </a:r>
          </a:p>
          <a:p>
            <a:r>
              <a:rPr lang="en-US" dirty="0" smtClean="0"/>
              <a:t>20h03: Stable beams. Fill #1651</a:t>
            </a:r>
            <a:r>
              <a:rPr lang="en-US" dirty="0" smtClean="0"/>
              <a:t>.</a:t>
            </a:r>
          </a:p>
          <a:p>
            <a:r>
              <a:rPr lang="en-US" dirty="0" smtClean="0"/>
              <a:t>22h37: Beam dump:</a:t>
            </a:r>
          </a:p>
          <a:p>
            <a:pPr lvl="1"/>
            <a:r>
              <a:rPr lang="en-US" dirty="0" smtClean="0"/>
              <a:t>One bunch dropped too much in intensity and gave BPMS interlock (dump protection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23h31: Trip power converter </a:t>
            </a:r>
            <a:r>
              <a:rPr lang="en-US" dirty="0" smtClean="0"/>
              <a:t>RB.A78.</a:t>
            </a:r>
          </a:p>
          <a:p>
            <a:pPr lvl="1"/>
            <a:r>
              <a:rPr lang="en-US" dirty="0" smtClean="0"/>
              <a:t>No beam, just getting ready for injection.</a:t>
            </a:r>
          </a:p>
          <a:p>
            <a:pPr lvl="1"/>
            <a:r>
              <a:rPr lang="en-US" dirty="0" smtClean="0"/>
              <a:t>Active filter problem.</a:t>
            </a:r>
          </a:p>
          <a:p>
            <a:pPr lvl="1"/>
            <a:r>
              <a:rPr lang="en-US" dirty="0" smtClean="0"/>
              <a:t>Several accesses: Deactivated bridge B but still not staying on.</a:t>
            </a:r>
          </a:p>
          <a:p>
            <a:r>
              <a:rPr lang="en-US" dirty="0" smtClean="0"/>
              <a:t>Status 09h00: Repair </a:t>
            </a:r>
            <a:r>
              <a:rPr lang="en-US" dirty="0" smtClean="0"/>
              <a:t>ongoing…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25/03/2011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Effect of Collisions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25/03/2011</a:t>
            </a:r>
            <a:endParaRPr lang="en-US" dirty="0"/>
          </a:p>
        </p:txBody>
      </p:sp>
      <p:pic>
        <p:nvPicPr>
          <p:cNvPr id="26625" name="Picture 1" descr="https://ab-dep-op-elogbook.web.cern.ch/ab-dep-op-elogbook/elogbook/attach.php?attachId=1142659&amp;type=png&amp;fname=2011032520130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716623"/>
            <a:ext cx="8497180" cy="5664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Lifetime and Losses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25/03/2011</a:t>
            </a:r>
            <a:endParaRPr lang="en-US" dirty="0"/>
          </a:p>
        </p:txBody>
      </p:sp>
      <p:pic>
        <p:nvPicPr>
          <p:cNvPr id="30721" name="Picture 1" descr="https://ab-dep-op-elogbook.web.cern.ch/ab-dep-op-elogbook/elogbook/attach.php?attachId=1142660&amp;type=png&amp;fname=20110325201330.png"/>
          <p:cNvPicPr>
            <a:picLocks noChangeAspect="1" noChangeArrowheads="1"/>
          </p:cNvPicPr>
          <p:nvPr/>
        </p:nvPicPr>
        <p:blipFill>
          <a:blip r:embed="rId2" cstate="print"/>
          <a:srcRect b="59395"/>
          <a:stretch>
            <a:fillRect/>
          </a:stretch>
        </p:blipFill>
        <p:spPr bwMode="auto">
          <a:xfrm>
            <a:off x="35370" y="692620"/>
            <a:ext cx="9033079" cy="2448340"/>
          </a:xfrm>
          <a:prstGeom prst="rect">
            <a:avLst/>
          </a:prstGeom>
          <a:noFill/>
        </p:spPr>
      </p:pic>
      <p:pic>
        <p:nvPicPr>
          <p:cNvPr id="30722" name="Picture 2" descr="https://ab-dep-op-elogbook.web.cern.ch/ab-dep-op-elogbook/elogbook/attach.php?attachId=1142655&amp;type=png&amp;fname=20110325195855.png"/>
          <p:cNvPicPr>
            <a:picLocks noChangeAspect="1" noChangeArrowheads="1"/>
          </p:cNvPicPr>
          <p:nvPr/>
        </p:nvPicPr>
        <p:blipFill>
          <a:blip r:embed="rId3" cstate="print"/>
          <a:srcRect t="32916" b="5202"/>
          <a:stretch>
            <a:fillRect/>
          </a:stretch>
        </p:blipFill>
        <p:spPr bwMode="auto">
          <a:xfrm>
            <a:off x="1115520" y="3212970"/>
            <a:ext cx="6954725" cy="3384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45796</TotalTime>
  <Words>633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Friday, 25.3.</vt:lpstr>
      <vt:lpstr>1.38 TeV Stable Beams</vt:lpstr>
      <vt:lpstr>1.38 TeV Lifetimes and Intensity</vt:lpstr>
      <vt:lpstr>1.38 TeV Beam Dump</vt:lpstr>
      <vt:lpstr>Why the Interlock?</vt:lpstr>
      <vt:lpstr>Abort Gap Cleaning</vt:lpstr>
      <vt:lpstr>Friday, 25.3.</vt:lpstr>
      <vt:lpstr>See Effect of Collisions</vt:lpstr>
      <vt:lpstr>Lifetime and Losses</vt:lpstr>
      <vt:lpstr>Seen also in Bunch Length (blue, purple)</vt:lpstr>
      <vt:lpstr>Incoming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2690</cp:revision>
  <dcterms:created xsi:type="dcterms:W3CDTF">2010-07-26T05:43:59Z</dcterms:created>
  <dcterms:modified xsi:type="dcterms:W3CDTF">2011-03-26T07:56:31Z</dcterms:modified>
</cp:coreProperties>
</file>