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130" r:id="rId2"/>
    <p:sldId id="1131" r:id="rId3"/>
    <p:sldId id="1132" r:id="rId4"/>
    <p:sldId id="1133" r:id="rId5"/>
    <p:sldId id="1134" r:id="rId6"/>
    <p:sldId id="1135" r:id="rId7"/>
    <p:sldId id="1137" r:id="rId8"/>
    <p:sldId id="1136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0000FF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37" autoAdjust="0"/>
    <p:restoredTop sz="95262" autoAdjust="0"/>
  </p:normalViewPr>
  <p:slideViewPr>
    <p:cSldViewPr>
      <p:cViewPr varScale="1">
        <p:scale>
          <a:sx n="114" d="100"/>
          <a:sy n="114" d="100"/>
        </p:scale>
        <p:origin x="-1104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15/03/2011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9:00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19/03/2011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15/03/2011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18</a:t>
            </a:r>
            <a:r>
              <a:rPr lang="fr-CH" dirty="0" smtClean="0"/>
              <a:t>/03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497180" cy="5111750"/>
          </a:xfrm>
        </p:spPr>
        <p:txBody>
          <a:bodyPr/>
          <a:lstStyle/>
          <a:p>
            <a:r>
              <a:rPr lang="en-US" sz="1800" dirty="0" smtClean="0"/>
              <a:t>07:15 Test ramp with pilot after the test of dynamic FIDEL correction. </a:t>
            </a:r>
          </a:p>
          <a:p>
            <a:pPr lvl="1"/>
            <a:r>
              <a:rPr lang="en-US" sz="1400" dirty="0" smtClean="0"/>
              <a:t>Ramp was OK, but fill was stopped due to the trip of several RQTFs when switching on the radial modulation for </a:t>
            </a:r>
            <a:r>
              <a:rPr lang="en-US" sz="1400" dirty="0" err="1" smtClean="0"/>
              <a:t>chroma</a:t>
            </a:r>
            <a:r>
              <a:rPr lang="en-US" sz="1400" dirty="0" smtClean="0"/>
              <a:t> measurement with tune feedback on</a:t>
            </a:r>
          </a:p>
          <a:p>
            <a:r>
              <a:rPr lang="en-US" sz="1800" dirty="0" smtClean="0"/>
              <a:t>09:00 New version of the timing deployed but several problems: the telegram was somehow stuck with strange value for the beta star publication and the sector 12 set to access mode. </a:t>
            </a:r>
          </a:p>
          <a:p>
            <a:pPr lvl="1"/>
            <a:r>
              <a:rPr lang="en-US" sz="1600" dirty="0" smtClean="0"/>
              <a:t>Revert to the previous version on system B and </a:t>
            </a:r>
          </a:p>
          <a:p>
            <a:r>
              <a:rPr lang="en-US" sz="1800" dirty="0" smtClean="0"/>
              <a:t>10:45 Performed another test ramp with one nominal bunch.</a:t>
            </a:r>
          </a:p>
          <a:p>
            <a:pPr lvl="1"/>
            <a:r>
              <a:rPr lang="en-US" sz="1600" dirty="0" smtClean="0"/>
              <a:t>At the beginning of the squeeze, the tune feedback tripped a bunch of RQT </a:t>
            </a:r>
          </a:p>
          <a:p>
            <a:pPr lvl="1"/>
            <a:r>
              <a:rPr lang="en-US" sz="1600" dirty="0" smtClean="0"/>
              <a:t>Reverted yesterday's BBQ acquisition change from 5 back to 2.5 Hz </a:t>
            </a:r>
          </a:p>
          <a:p>
            <a:r>
              <a:rPr lang="en-US" sz="1800" dirty="0" smtClean="0"/>
              <a:t>14:10 Ramped </a:t>
            </a:r>
            <a:r>
              <a:rPr lang="en-US" sz="1800" dirty="0" smtClean="0">
                <a:solidFill>
                  <a:srgbClr val="FF0000"/>
                </a:solidFill>
              </a:rPr>
              <a:t>32 nominal bunches</a:t>
            </a:r>
            <a:r>
              <a:rPr lang="en-US" sz="1800" dirty="0" smtClean="0"/>
              <a:t>, squeeze and collisions without trouble</a:t>
            </a:r>
          </a:p>
          <a:p>
            <a:pPr lvl="1"/>
            <a:r>
              <a:rPr lang="fr-CH" sz="1800" dirty="0" smtClean="0"/>
              <a:t>Tune feedback on, </a:t>
            </a:r>
            <a:r>
              <a:rPr lang="fr-CH" sz="1800" dirty="0" err="1" smtClean="0"/>
              <a:t>also</a:t>
            </a:r>
            <a:r>
              <a:rPr lang="fr-CH" sz="1800" dirty="0" smtClean="0"/>
              <a:t> </a:t>
            </a:r>
            <a:r>
              <a:rPr lang="fr-CH" sz="1800" dirty="0" err="1" smtClean="0"/>
              <a:t>at</a:t>
            </a:r>
            <a:r>
              <a:rPr lang="fr-CH" sz="1800" dirty="0" smtClean="0"/>
              <a:t> </a:t>
            </a:r>
            <a:r>
              <a:rPr lang="fr-CH" sz="1800" dirty="0" err="1" smtClean="0"/>
              <a:t>beginning</a:t>
            </a:r>
            <a:r>
              <a:rPr lang="fr-CH" sz="1800" dirty="0" smtClean="0"/>
              <a:t> of the squeeze</a:t>
            </a:r>
          </a:p>
          <a:p>
            <a:r>
              <a:rPr lang="fr-CH" sz="1800" dirty="0" smtClean="0">
                <a:solidFill>
                  <a:srgbClr val="FF0000"/>
                </a:solidFill>
              </a:rPr>
              <a:t>15:05 Stable </a:t>
            </a:r>
            <a:r>
              <a:rPr lang="fr-CH" sz="1800" dirty="0" err="1" smtClean="0">
                <a:solidFill>
                  <a:srgbClr val="FF0000"/>
                </a:solidFill>
              </a:rPr>
              <a:t>Beams</a:t>
            </a:r>
            <a:r>
              <a:rPr lang="fr-CH" sz="1800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sz="1800" dirty="0" smtClean="0"/>
              <a:t>21:00 Dumped &amp; Refill</a:t>
            </a:r>
          </a:p>
          <a:p>
            <a:r>
              <a:rPr lang="fr-CH" sz="1800" dirty="0" smtClean="0">
                <a:solidFill>
                  <a:srgbClr val="FF0000"/>
                </a:solidFill>
              </a:rPr>
              <a:t>23:30 Stable </a:t>
            </a:r>
            <a:r>
              <a:rPr lang="fr-CH" sz="1800" dirty="0" err="1" smtClean="0">
                <a:solidFill>
                  <a:srgbClr val="FF0000"/>
                </a:solidFill>
              </a:rPr>
              <a:t>Beams</a:t>
            </a:r>
            <a:endParaRPr lang="fr-CH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23:35 Beams lost during </a:t>
            </a:r>
            <a:r>
              <a:rPr lang="en-US" sz="1800" dirty="0" err="1" smtClean="0"/>
              <a:t>optimisation</a:t>
            </a:r>
            <a:r>
              <a:rPr lang="en-US" sz="1800" dirty="0" smtClean="0"/>
              <a:t>: RF Interlock B1</a:t>
            </a:r>
          </a:p>
          <a:p>
            <a:r>
              <a:rPr lang="en-GB" sz="1800" dirty="0" smtClean="0"/>
              <a:t>04:00 Start ramp 32 bunches</a:t>
            </a:r>
          </a:p>
          <a:p>
            <a:r>
              <a:rPr lang="en-GB" sz="1800" dirty="0" smtClean="0"/>
              <a:t>04:35 Stable Beams</a:t>
            </a:r>
          </a:p>
          <a:p>
            <a:endParaRPr lang="en-US" sz="1800" dirty="0" smtClean="0"/>
          </a:p>
          <a:p>
            <a:endParaRPr lang="fr-CH" sz="1800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19/03/2011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Tune </a:t>
            </a:r>
            <a:r>
              <a:rPr lang="fr-CH" dirty="0" err="1" smtClean="0"/>
              <a:t>spectra</a:t>
            </a:r>
            <a:r>
              <a:rPr lang="fr-CH" dirty="0" smtClean="0"/>
              <a:t> </a:t>
            </a:r>
            <a:r>
              <a:rPr lang="fr-CH" dirty="0" err="1" smtClean="0"/>
              <a:t>before</a:t>
            </a:r>
            <a:r>
              <a:rPr lang="fr-CH" dirty="0" smtClean="0"/>
              <a:t> </a:t>
            </a:r>
            <a:r>
              <a:rPr lang="fr-CH" dirty="0" err="1" smtClean="0"/>
              <a:t>start</a:t>
            </a:r>
            <a:r>
              <a:rPr lang="fr-CH" dirty="0" smtClean="0"/>
              <a:t> of </a:t>
            </a:r>
            <a:r>
              <a:rPr lang="fr-CH" dirty="0" err="1" smtClean="0"/>
              <a:t>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44132" t="9199"/>
          <a:stretch>
            <a:fillRect/>
          </a:stretch>
        </p:blipFill>
        <p:spPr bwMode="auto">
          <a:xfrm>
            <a:off x="5652150" y="1196689"/>
            <a:ext cx="3168440" cy="39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9569" t="7274"/>
          <a:stretch>
            <a:fillRect/>
          </a:stretch>
        </p:blipFill>
        <p:spPr bwMode="auto">
          <a:xfrm>
            <a:off x="1115520" y="1268700"/>
            <a:ext cx="3519025" cy="367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 bwMode="auto">
          <a:xfrm>
            <a:off x="2051650" y="3356990"/>
            <a:ext cx="1008140" cy="1224170"/>
          </a:xfrm>
          <a:prstGeom prst="ellipse">
            <a:avLst/>
          </a:prstGeom>
          <a:noFill/>
          <a:ln w="190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510" y="5301260"/>
            <a:ext cx="3456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>
                <a:solidFill>
                  <a:srgbClr val="FF0000"/>
                </a:solidFill>
              </a:rPr>
              <a:t>Reduce</a:t>
            </a:r>
            <a:r>
              <a:rPr lang="fr-CH" dirty="0" smtClean="0">
                <a:solidFill>
                  <a:srgbClr val="FF0000"/>
                </a:solidFill>
              </a:rPr>
              <a:t> transverse damper gain vertical plain for </a:t>
            </a:r>
            <a:r>
              <a:rPr lang="fr-CH" dirty="0" err="1" smtClean="0">
                <a:solidFill>
                  <a:srgbClr val="FF0000"/>
                </a:solidFill>
              </a:rPr>
              <a:t>next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ramp</a:t>
            </a:r>
            <a:r>
              <a:rPr lang="fr-CH" dirty="0" smtClean="0">
                <a:solidFill>
                  <a:srgbClr val="FF0000"/>
                </a:solidFill>
              </a:rPr>
              <a:t> -&gt; </a:t>
            </a:r>
            <a:r>
              <a:rPr lang="fr-CH" dirty="0" err="1" smtClean="0">
                <a:solidFill>
                  <a:srgbClr val="FF0000"/>
                </a:solidFill>
              </a:rPr>
              <a:t>Indeed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better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4688" y="836640"/>
            <a:ext cx="498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B1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04310" y="836640"/>
            <a:ext cx="498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B2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2478" y="1988800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5420" y="371704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V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19/03/2011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Finally</a:t>
            </a:r>
            <a:r>
              <a:rPr lang="fr-CH" dirty="0" smtClean="0"/>
              <a:t>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3228"/>
          <a:stretch>
            <a:fillRect/>
          </a:stretch>
        </p:blipFill>
        <p:spPr bwMode="auto">
          <a:xfrm>
            <a:off x="827480" y="620610"/>
            <a:ext cx="7293470" cy="191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90" y="2348850"/>
            <a:ext cx="5544770" cy="4123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940190" y="2780910"/>
            <a:ext cx="27363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Some</a:t>
            </a:r>
            <a:r>
              <a:rPr lang="fr-CH" dirty="0" smtClean="0"/>
              <a:t> </a:t>
            </a:r>
            <a:r>
              <a:rPr lang="fr-CH" dirty="0" err="1" smtClean="0"/>
              <a:t>problems</a:t>
            </a:r>
            <a:r>
              <a:rPr lang="fr-CH" dirty="0" smtClean="0"/>
              <a:t> </a:t>
            </a:r>
            <a:r>
              <a:rPr lang="fr-CH" dirty="0" err="1" smtClean="0"/>
              <a:t>optimising</a:t>
            </a:r>
            <a:r>
              <a:rPr lang="fr-CH" dirty="0" smtClean="0"/>
              <a:t> CMS,</a:t>
            </a:r>
          </a:p>
          <a:p>
            <a:r>
              <a:rPr lang="fr-CH" dirty="0" smtClean="0"/>
              <a:t>Put back </a:t>
            </a:r>
            <a:r>
              <a:rPr lang="fr-CH" dirty="0" err="1" smtClean="0"/>
              <a:t>same</a:t>
            </a:r>
            <a:r>
              <a:rPr lang="fr-CH" dirty="0" smtClean="0"/>
              <a:t> </a:t>
            </a:r>
            <a:r>
              <a:rPr lang="fr-CH" dirty="0" err="1" smtClean="0"/>
              <a:t>off-set</a:t>
            </a:r>
            <a:r>
              <a:rPr lang="fr-CH" dirty="0" smtClean="0"/>
              <a:t> as </a:t>
            </a:r>
            <a:r>
              <a:rPr lang="fr-CH" dirty="0" err="1" smtClean="0"/>
              <a:t>before</a:t>
            </a:r>
            <a:r>
              <a:rPr lang="fr-CH" dirty="0" smtClean="0"/>
              <a:t>: </a:t>
            </a:r>
            <a:br>
              <a:rPr lang="fr-CH" dirty="0" smtClean="0"/>
            </a:br>
            <a:r>
              <a:rPr lang="en-US" dirty="0" err="1" smtClean="0"/>
              <a:t>sepH</a:t>
            </a:r>
            <a:r>
              <a:rPr lang="en-US" dirty="0" smtClean="0"/>
              <a:t> to +- 0.32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00240" y="5013220"/>
            <a:ext cx="2520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>
                <a:solidFill>
                  <a:srgbClr val="FF0000"/>
                </a:solidFill>
              </a:rPr>
              <a:t>Lumi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agrees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with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br>
              <a:rPr lang="fr-CH" dirty="0" smtClean="0">
                <a:solidFill>
                  <a:srgbClr val="FF0000"/>
                </a:solidFill>
              </a:rPr>
            </a:br>
            <a:r>
              <a:rPr lang="fr-CH" dirty="0" smtClean="0">
                <a:solidFill>
                  <a:srgbClr val="FF0000"/>
                </a:solidFill>
                <a:sym typeface="Symbol"/>
              </a:rPr>
              <a:t>n  2.5 µrad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19/03/2011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RF news </a:t>
            </a:r>
            <a:r>
              <a:rPr lang="fr-CH" dirty="0" err="1" smtClean="0"/>
              <a:t>from</a:t>
            </a:r>
            <a:r>
              <a:rPr lang="fr-CH" dirty="0" smtClean="0"/>
              <a:t> Philippe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5111750"/>
          </a:xfrm>
        </p:spPr>
        <p:txBody>
          <a:bodyPr/>
          <a:lstStyle/>
          <a:p>
            <a:r>
              <a:rPr lang="en-US" sz="2000" dirty="0" smtClean="0"/>
              <a:t> Capture loss = 0.13 %; identical for both rings (while </a:t>
            </a:r>
            <a:r>
              <a:rPr lang="en-US" sz="2000" dirty="0" smtClean="0">
                <a:solidFill>
                  <a:srgbClr val="FF0000"/>
                </a:solidFill>
              </a:rPr>
              <a:t>B1</a:t>
            </a:r>
            <a:r>
              <a:rPr lang="en-US" sz="2000" dirty="0" smtClean="0"/>
              <a:t> capture voltage = </a:t>
            </a:r>
            <a:r>
              <a:rPr lang="en-US" sz="2000" dirty="0" smtClean="0">
                <a:solidFill>
                  <a:srgbClr val="FF0000"/>
                </a:solidFill>
              </a:rPr>
              <a:t>6 MV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B2=4.5 MV</a:t>
            </a:r>
            <a:r>
              <a:rPr lang="en-US" sz="2000" dirty="0" smtClean="0"/>
              <a:t>); </a:t>
            </a:r>
          </a:p>
          <a:p>
            <a:r>
              <a:rPr lang="en-US" sz="2000" dirty="0" smtClean="0"/>
              <a:t>Rather strong dependence of </a:t>
            </a:r>
            <a:r>
              <a:rPr lang="en-US" sz="2000" dirty="0" err="1" smtClean="0"/>
              <a:t>FastBct</a:t>
            </a:r>
            <a:r>
              <a:rPr lang="en-US" sz="2000" dirty="0" smtClean="0"/>
              <a:t> on bunch length;</a:t>
            </a:r>
          </a:p>
          <a:p>
            <a:r>
              <a:rPr lang="en-US" sz="2000" dirty="0" smtClean="0"/>
              <a:t> Longitudinal Blow-up a bit weak, specially for B1 that ended-up at 1.05 ns (compared to the demanded 1.2 ns). I have increased the gain for next ramp; </a:t>
            </a:r>
          </a:p>
          <a:p>
            <a:r>
              <a:rPr lang="en-US" sz="2000" dirty="0" smtClean="0"/>
              <a:t> Equalization of bunch length with blow-up worked well on B1 but not as well on B2. We end-up with min=1.0 ns, max=1.25 ns. To be followed¿ </a:t>
            </a:r>
          </a:p>
          <a:p>
            <a:r>
              <a:rPr lang="en-US" sz="2000" dirty="0" smtClean="0"/>
              <a:t>At flat top, loss and bunch lengthening are both about two times worse on B2 than B1. Compared to last year standard (~15 </a:t>
            </a:r>
            <a:r>
              <a:rPr lang="en-US" sz="2000" dirty="0" err="1" smtClean="0"/>
              <a:t>ps</a:t>
            </a:r>
            <a:r>
              <a:rPr lang="en-US" sz="2000" dirty="0" smtClean="0"/>
              <a:t>/h), B1 appears a bit better, while B2 is worse. Probably a good idea to make a test with identical voltages on both rings.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19/03/2011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Life time B2 </a:t>
            </a:r>
            <a:r>
              <a:rPr lang="fr-CH" dirty="0" err="1" smtClean="0"/>
              <a:t>always</a:t>
            </a:r>
            <a:r>
              <a:rPr lang="fr-CH" dirty="0" smtClean="0"/>
              <a:t> a bit </a:t>
            </a:r>
            <a:r>
              <a:rPr lang="fr-CH" dirty="0" err="1" smtClean="0"/>
              <a:t>lower</a:t>
            </a:r>
            <a:r>
              <a:rPr lang="fr-CH" dirty="0" smtClean="0"/>
              <a:t> – </a:t>
            </a:r>
            <a:r>
              <a:rPr lang="fr-CH" dirty="0" err="1" smtClean="0"/>
              <a:t>less</a:t>
            </a:r>
            <a:r>
              <a:rPr lang="fr-CH" dirty="0" smtClean="0"/>
              <a:t> </a:t>
            </a:r>
            <a:r>
              <a:rPr lang="fr-CH" dirty="0" err="1" smtClean="0"/>
              <a:t>Vrf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980660"/>
            <a:ext cx="7638763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19/03/2011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2</a:t>
            </a:r>
            <a:r>
              <a:rPr lang="fr-CH" baseline="30000" dirty="0" smtClean="0"/>
              <a:t>nd</a:t>
            </a:r>
            <a:r>
              <a:rPr lang="fr-CH" dirty="0" smtClean="0"/>
              <a:t> </a:t>
            </a:r>
            <a:r>
              <a:rPr lang="fr-CH" dirty="0" err="1" smtClean="0"/>
              <a:t>Fill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32 </a:t>
            </a:r>
            <a:r>
              <a:rPr lang="fr-CH" dirty="0" err="1" smtClean="0"/>
              <a:t>bunches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2880115"/>
          </a:xfrm>
        </p:spPr>
        <p:txBody>
          <a:bodyPr/>
          <a:lstStyle/>
          <a:p>
            <a:r>
              <a:rPr lang="fr-CH" sz="2000" dirty="0" smtClean="0"/>
              <a:t>23:35 </a:t>
            </a:r>
            <a:r>
              <a:rPr lang="fr-CH" sz="2000" dirty="0" err="1" smtClean="0"/>
              <a:t>Lost</a:t>
            </a:r>
            <a:r>
              <a:rPr lang="fr-CH" sz="2000" dirty="0" smtClean="0"/>
              <a:t> </a:t>
            </a:r>
            <a:r>
              <a:rPr lang="fr-CH" sz="2000" dirty="0" err="1" smtClean="0"/>
              <a:t>during</a:t>
            </a:r>
            <a:r>
              <a:rPr lang="fr-CH" sz="2000" dirty="0" smtClean="0"/>
              <a:t> optimisation due to RF Interlock B1</a:t>
            </a:r>
          </a:p>
          <a:p>
            <a:r>
              <a:rPr lang="en-US" sz="2000" dirty="0" smtClean="0"/>
              <a:t>” we saw all cavities M1B2 with 0 MV and the RF interlock that triggers is B1”</a:t>
            </a:r>
          </a:p>
          <a:p>
            <a:r>
              <a:rPr lang="en-US" sz="2000" dirty="0" smtClean="0"/>
              <a:t>Reset was sent to two RF FGC crates the one of B1 BEAM CONTROL (SR4.BC.B1) and the other to UX45.ACSFCB1.B2. This is not yet understood and S. Page is investigating. 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30" y="3537014"/>
            <a:ext cx="5940554" cy="297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19/03/2011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fill 32 bunches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4747" y="1196975"/>
            <a:ext cx="6055593" cy="4290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19/03/2011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Dump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fill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10:30</a:t>
            </a:r>
          </a:p>
          <a:p>
            <a:pPr lvl="1"/>
            <a:r>
              <a:rPr lang="fr-CH" dirty="0" smtClean="0"/>
              <a:t>3 x in stable </a:t>
            </a:r>
            <a:r>
              <a:rPr lang="fr-CH" dirty="0" err="1" smtClean="0"/>
              <a:t>beams</a:t>
            </a:r>
            <a:endParaRPr lang="fr-CH" dirty="0" smtClean="0"/>
          </a:p>
          <a:p>
            <a:pPr lvl="1"/>
            <a:r>
              <a:rPr lang="fr-CH" dirty="0" smtClean="0"/>
              <a:t>12 </a:t>
            </a:r>
            <a:r>
              <a:rPr lang="fr-CH" dirty="0" err="1" smtClean="0"/>
              <a:t>hours</a:t>
            </a:r>
            <a:r>
              <a:rPr lang="fr-CH" dirty="0" smtClean="0"/>
              <a:t> in </a:t>
            </a:r>
            <a:r>
              <a:rPr lang="fr-CH" dirty="0" err="1" smtClean="0"/>
              <a:t>physics</a:t>
            </a:r>
            <a:endParaRPr lang="fr-CH" dirty="0" smtClean="0"/>
          </a:p>
          <a:p>
            <a:pPr lvl="1"/>
            <a:r>
              <a:rPr lang="fr-CH" dirty="0" err="1" smtClean="0"/>
              <a:t>Spectra</a:t>
            </a:r>
            <a:r>
              <a:rPr lang="fr-CH" dirty="0" smtClean="0"/>
              <a:t> and tune feedback ok</a:t>
            </a:r>
          </a:p>
          <a:p>
            <a:pPr lvl="1"/>
            <a:r>
              <a:rPr lang="fr-CH" dirty="0" smtClean="0"/>
              <a:t>Non </a:t>
            </a:r>
            <a:r>
              <a:rPr lang="fr-CH" dirty="0" err="1" smtClean="0"/>
              <a:t>conformaties</a:t>
            </a:r>
            <a:endParaRPr lang="fr-CH" dirty="0" smtClean="0"/>
          </a:p>
          <a:p>
            <a:pPr lvl="2"/>
            <a:r>
              <a:rPr lang="fr-CH" dirty="0" smtClean="0"/>
              <a:t>Timing distribution</a:t>
            </a:r>
          </a:p>
          <a:p>
            <a:pPr lvl="2"/>
            <a:r>
              <a:rPr lang="fr-CH" dirty="0" smtClean="0"/>
              <a:t>RF FGC reset </a:t>
            </a:r>
            <a:r>
              <a:rPr lang="fr-CH" dirty="0" err="1" smtClean="0"/>
              <a:t>leading</a:t>
            </a:r>
            <a:r>
              <a:rPr lang="fr-CH" dirty="0" smtClean="0"/>
              <a:t> to clean dump</a:t>
            </a:r>
          </a:p>
          <a:p>
            <a:r>
              <a:rPr lang="fr-CH" dirty="0" err="1" smtClean="0"/>
              <a:t>Give</a:t>
            </a:r>
            <a:r>
              <a:rPr lang="fr-CH" dirty="0" smtClean="0"/>
              <a:t> time to </a:t>
            </a:r>
            <a:r>
              <a:rPr lang="fr-CH" dirty="0" err="1" smtClean="0"/>
              <a:t>rMPP</a:t>
            </a:r>
            <a:r>
              <a:rPr lang="fr-CH" dirty="0" smtClean="0"/>
              <a:t> to </a:t>
            </a:r>
            <a:r>
              <a:rPr lang="fr-CH" dirty="0" err="1" smtClean="0"/>
              <a:t>decide</a:t>
            </a:r>
            <a:r>
              <a:rPr lang="fr-CH" dirty="0" smtClean="0"/>
              <a:t> if ok to 64 </a:t>
            </a:r>
            <a:r>
              <a:rPr lang="fr-CH" dirty="0" err="1" smtClean="0"/>
              <a:t>bunches</a:t>
            </a:r>
            <a:endParaRPr lang="fr-CH" dirty="0" smtClean="0"/>
          </a:p>
          <a:p>
            <a:r>
              <a:rPr lang="fr-CH" dirty="0" smtClean="0"/>
              <a:t>If OK continue 64 </a:t>
            </a:r>
            <a:r>
              <a:rPr lang="fr-CH" dirty="0" err="1" smtClean="0"/>
              <a:t>bunches</a:t>
            </a:r>
            <a:r>
              <a:rPr lang="fr-CH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19/03/2011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42997</TotalTime>
  <Words>522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Friday 18/03</vt:lpstr>
      <vt:lpstr>Tune spectra before start of ramp</vt:lpstr>
      <vt:lpstr>Finally !</vt:lpstr>
      <vt:lpstr>RF news from Philippe</vt:lpstr>
      <vt:lpstr>Life time B2 always a bit lower – less Vrf</vt:lpstr>
      <vt:lpstr>2nd Fill with 32 bunches</vt:lpstr>
      <vt:lpstr>3rd fill 32 bunches</vt:lpstr>
      <vt:lpstr>Plans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Jan Uythoven</cp:lastModifiedBy>
  <cp:revision>2514</cp:revision>
  <dcterms:created xsi:type="dcterms:W3CDTF">2010-07-26T05:43:59Z</dcterms:created>
  <dcterms:modified xsi:type="dcterms:W3CDTF">2011-03-19T09:04:53Z</dcterms:modified>
</cp:coreProperties>
</file>