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1"/>
  </p:notesMasterIdLst>
  <p:handoutMasterIdLst>
    <p:handoutMasterId r:id="rId12"/>
  </p:handoutMasterIdLst>
  <p:sldIdLst>
    <p:sldId id="859" r:id="rId2"/>
    <p:sldId id="860" r:id="rId3"/>
    <p:sldId id="861" r:id="rId4"/>
    <p:sldId id="864" r:id="rId5"/>
    <p:sldId id="863" r:id="rId6"/>
    <p:sldId id="862" r:id="rId7"/>
    <p:sldId id="865" r:id="rId8"/>
    <p:sldId id="866" r:id="rId9"/>
    <p:sldId id="867" r:id="rId10"/>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FF0000"/>
    <a:srgbClr val="99FFCC"/>
    <a:srgbClr val="9FCAFF"/>
    <a:srgbClr val="DDDDDD"/>
    <a:srgbClr val="3399FF"/>
    <a:srgbClr val="FFCC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97" autoAdjust="0"/>
    <p:restoredTop sz="95238" autoAdjust="0"/>
  </p:normalViewPr>
  <p:slideViewPr>
    <p:cSldViewPr>
      <p:cViewPr varScale="1">
        <p:scale>
          <a:sx n="96" d="100"/>
          <a:sy n="96" d="100"/>
        </p:scale>
        <p:origin x="-108" y="-150"/>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3/12/2011</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extLst>
      <p:ext uri="{BB962C8B-B14F-4D97-AF65-F5344CB8AC3E}">
        <p14:creationId xmlns="" xmlns:p14="http://schemas.microsoft.com/office/powerpoint/2010/main"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 xmlns:p14="http://schemas.microsoft.com/office/powerpoint/2010/main"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12-3-2011</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LHC progress</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12-3-2011</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LHC progress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12-3-2011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LHC progress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12-3-2011</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8:26 RQTF.A81B2 trip at top of ramp, QPS EE switch open. We were near the end of round-off. </a:t>
            </a:r>
            <a:endParaRPr lang="en-US" dirty="0" smtClean="0"/>
          </a:p>
          <a:p>
            <a:pPr lvl="1"/>
            <a:r>
              <a:rPr lang="en-US" dirty="0" smtClean="0"/>
              <a:t>B2H tune fairly large oscillations at this </a:t>
            </a:r>
            <a:r>
              <a:rPr lang="en-US" dirty="0" smtClean="0"/>
              <a:t>point</a:t>
            </a:r>
          </a:p>
          <a:p>
            <a:r>
              <a:rPr lang="en-US" dirty="0" smtClean="0"/>
              <a:t>1 probe and 2 nominal per beam up ramp and through squeeze without problems</a:t>
            </a:r>
          </a:p>
          <a:p>
            <a:pPr lvl="1"/>
            <a:r>
              <a:rPr lang="en-US" dirty="0" smtClean="0"/>
              <a:t>- The setting of the SBF threshold to VERY_RELAXED was tested and used, and it was noted that with two nominal bunches, the RELAXED SBF threshold was not enough to give SBF true (as expected) </a:t>
            </a:r>
            <a:endParaRPr lang="en-US" dirty="0" smtClean="0"/>
          </a:p>
          <a:p>
            <a:r>
              <a:rPr lang="en-US" dirty="0" smtClean="0"/>
              <a:t>12:20 Start collimator setup at 1.5 m, separated beams</a:t>
            </a:r>
          </a:p>
          <a:p>
            <a:r>
              <a:rPr lang="en-US" dirty="0" smtClean="0"/>
              <a:t>14:24 Collimation setup at end of squeeze is </a:t>
            </a:r>
            <a:r>
              <a:rPr lang="en-US" dirty="0" smtClean="0"/>
              <a:t>done</a:t>
            </a:r>
          </a:p>
          <a:p>
            <a:pPr lvl="1"/>
            <a:r>
              <a:rPr lang="en-US" dirty="0" smtClean="0"/>
              <a:t>... </a:t>
            </a:r>
            <a:r>
              <a:rPr lang="en-US" dirty="0" smtClean="0"/>
              <a:t>now we try to find collisions </a:t>
            </a:r>
            <a:br>
              <a:rPr lang="en-US" dirty="0" smtClean="0"/>
            </a:br>
            <a:endParaRPr lang="en-GB" dirty="0"/>
          </a:p>
        </p:txBody>
      </p:sp>
      <p:sp>
        <p:nvSpPr>
          <p:cNvPr id="3" name="Title 2"/>
          <p:cNvSpPr>
            <a:spLocks noGrp="1"/>
          </p:cNvSpPr>
          <p:nvPr>
            <p:ph type="title"/>
          </p:nvPr>
        </p:nvSpPr>
        <p:spPr/>
        <p:txBody>
          <a:bodyPr/>
          <a:lstStyle/>
          <a:p>
            <a:r>
              <a:rPr lang="en-US" dirty="0" smtClean="0"/>
              <a:t>Friday 11</a:t>
            </a:r>
            <a:r>
              <a:rPr lang="en-US" baseline="30000" dirty="0" smtClean="0"/>
              <a:t>th</a:t>
            </a:r>
            <a:r>
              <a:rPr lang="en-US" dirty="0" smtClean="0"/>
              <a:t> morning</a:t>
            </a:r>
            <a:endParaRPr lang="en-GB" dirty="0"/>
          </a:p>
        </p:txBody>
      </p:sp>
      <p:sp>
        <p:nvSpPr>
          <p:cNvPr id="4" name="Footer Placeholder 3"/>
          <p:cNvSpPr>
            <a:spLocks noGrp="1"/>
          </p:cNvSpPr>
          <p:nvPr>
            <p:ph type="ftr" sz="quarter" idx="12"/>
          </p:nvPr>
        </p:nvSpPr>
        <p:spPr/>
        <p:txBody>
          <a:bodyPr/>
          <a:lstStyle/>
          <a:p>
            <a:pPr>
              <a:defRPr/>
            </a:pPr>
            <a:r>
              <a:rPr lang="en-US" smtClean="0"/>
              <a:t>LHC progress</a:t>
            </a:r>
            <a:endParaRPr lang="en-US" dirty="0"/>
          </a:p>
        </p:txBody>
      </p:sp>
      <p:sp>
        <p:nvSpPr>
          <p:cNvPr id="5" name="Date Placeholder 4"/>
          <p:cNvSpPr>
            <a:spLocks noGrp="1"/>
          </p:cNvSpPr>
          <p:nvPr>
            <p:ph type="dt" sz="half" idx="10"/>
          </p:nvPr>
        </p:nvSpPr>
        <p:spPr/>
        <p:txBody>
          <a:bodyPr/>
          <a:lstStyle/>
          <a:p>
            <a:pPr>
              <a:defRPr/>
            </a:pPr>
            <a:r>
              <a:rPr lang="en-US" smtClean="0"/>
              <a:t>12-3-2011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IP2 </a:t>
            </a:r>
            <a:r>
              <a:rPr lang="en-US" dirty="0" smtClean="0"/>
              <a:t>LUMI knob is </a:t>
            </a:r>
            <a:r>
              <a:rPr lang="en-US" dirty="0" err="1" smtClean="0"/>
              <a:t>transfered</a:t>
            </a:r>
            <a:r>
              <a:rPr lang="en-US" dirty="0" smtClean="0"/>
              <a:t> to the separation knob (in H</a:t>
            </a:r>
            <a:r>
              <a:rPr lang="en-US" dirty="0" smtClean="0"/>
              <a:t>).</a:t>
            </a:r>
            <a:endParaRPr lang="en-US" dirty="0" smtClean="0"/>
          </a:p>
          <a:p>
            <a:pPr lvl="1"/>
            <a:r>
              <a:rPr lang="en-US" dirty="0" smtClean="0"/>
              <a:t>Now </a:t>
            </a:r>
            <a:r>
              <a:rPr lang="en-US" dirty="0" smtClean="0"/>
              <a:t>offsetting by 4 </a:t>
            </a:r>
            <a:r>
              <a:rPr lang="en-US" dirty="0" err="1" smtClean="0"/>
              <a:t>sigmas</a:t>
            </a:r>
            <a:r>
              <a:rPr lang="en-US" dirty="0" smtClean="0"/>
              <a:t> the two beams : separation knob increase by 0.16 mm. </a:t>
            </a:r>
            <a:endParaRPr lang="en-US" dirty="0" smtClean="0"/>
          </a:p>
          <a:p>
            <a:r>
              <a:rPr lang="en-US" dirty="0" smtClean="0"/>
              <a:t>Find collisions at IP8. Offset 0.2mm V plane, 0.12mm H </a:t>
            </a:r>
            <a:r>
              <a:rPr lang="en-US" dirty="0" smtClean="0"/>
              <a:t>plane</a:t>
            </a:r>
          </a:p>
          <a:p>
            <a:r>
              <a:rPr lang="en-US" dirty="0" smtClean="0"/>
              <a:t>Found CMS after restoring the 2010 V offset observed in V from the BPMS. We had to move the beam separation by 800 um in V</a:t>
            </a:r>
            <a:r>
              <a:rPr lang="en-US" dirty="0" smtClean="0"/>
              <a:t>.</a:t>
            </a:r>
          </a:p>
          <a:p>
            <a:pPr lvl="1"/>
            <a:r>
              <a:rPr lang="en-US" dirty="0" smtClean="0"/>
              <a:t>We have </a:t>
            </a:r>
            <a:r>
              <a:rPr lang="en-US" dirty="0" err="1" smtClean="0"/>
              <a:t>transfered</a:t>
            </a:r>
            <a:r>
              <a:rPr lang="en-US" dirty="0" smtClean="0"/>
              <a:t> the LUMI knob of CMS in V to the separation knob - this makes smaller excursions (by ~ 1 mm) and allows us to keep the same length of collision BP. The collimation team will setup the TCTVs of CMS again. </a:t>
            </a:r>
            <a:endParaRPr lang="en-GB" dirty="0"/>
          </a:p>
        </p:txBody>
      </p:sp>
      <p:sp>
        <p:nvSpPr>
          <p:cNvPr id="3" name="Title 2"/>
          <p:cNvSpPr>
            <a:spLocks noGrp="1"/>
          </p:cNvSpPr>
          <p:nvPr>
            <p:ph type="title"/>
          </p:nvPr>
        </p:nvSpPr>
        <p:spPr/>
        <p:txBody>
          <a:bodyPr/>
          <a:lstStyle/>
          <a:p>
            <a:endParaRPr lang="en-GB"/>
          </a:p>
        </p:txBody>
      </p:sp>
      <p:sp>
        <p:nvSpPr>
          <p:cNvPr id="4" name="Footer Placeholder 3"/>
          <p:cNvSpPr>
            <a:spLocks noGrp="1"/>
          </p:cNvSpPr>
          <p:nvPr>
            <p:ph type="ftr" sz="quarter" idx="12"/>
          </p:nvPr>
        </p:nvSpPr>
        <p:spPr/>
        <p:txBody>
          <a:bodyPr/>
          <a:lstStyle/>
          <a:p>
            <a:pPr>
              <a:defRPr/>
            </a:pPr>
            <a:r>
              <a:rPr lang="en-US" smtClean="0"/>
              <a:t>LHC progress</a:t>
            </a:r>
            <a:endParaRPr lang="en-US" dirty="0"/>
          </a:p>
        </p:txBody>
      </p:sp>
      <p:sp>
        <p:nvSpPr>
          <p:cNvPr id="5" name="Date Placeholder 4"/>
          <p:cNvSpPr>
            <a:spLocks noGrp="1"/>
          </p:cNvSpPr>
          <p:nvPr>
            <p:ph type="dt" sz="half" idx="10"/>
          </p:nvPr>
        </p:nvSpPr>
        <p:spPr/>
        <p:txBody>
          <a:bodyPr/>
          <a:lstStyle/>
          <a:p>
            <a:pPr>
              <a:defRPr/>
            </a:pPr>
            <a:r>
              <a:rPr lang="en-US" smtClean="0"/>
              <a:t>12-3-2011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430" y="1412720"/>
            <a:ext cx="8229600" cy="5111750"/>
          </a:xfrm>
        </p:spPr>
        <p:txBody>
          <a:bodyPr/>
          <a:lstStyle/>
          <a:p>
            <a:r>
              <a:rPr lang="en-US" sz="2000" dirty="0" smtClean="0"/>
              <a:t>Set </a:t>
            </a:r>
            <a:r>
              <a:rPr lang="en-US" sz="2000" dirty="0" smtClean="0"/>
              <a:t>up the 16 TCT's for (1) 1.5m beta* and (2) for collision </a:t>
            </a:r>
            <a:endParaRPr lang="en-US" sz="2000" dirty="0" smtClean="0"/>
          </a:p>
          <a:p>
            <a:r>
              <a:rPr lang="en-US" sz="2000" dirty="0" smtClean="0"/>
              <a:t>Setup </a:t>
            </a:r>
            <a:r>
              <a:rPr lang="en-US" sz="2000" dirty="0" smtClean="0"/>
              <a:t>performed in ~1.5h for each of </a:t>
            </a:r>
            <a:r>
              <a:rPr lang="en-US" sz="2000" dirty="0" err="1" smtClean="0"/>
              <a:t>theses</a:t>
            </a:r>
            <a:r>
              <a:rPr lang="en-US" sz="2000" dirty="0" smtClean="0"/>
              <a:t> states, parallel for b1 and b2, parallel for several collimators in one beam (down from ~4h last </a:t>
            </a:r>
            <a:r>
              <a:rPr lang="en-US" sz="2000" dirty="0" smtClean="0"/>
              <a:t>year)</a:t>
            </a:r>
          </a:p>
          <a:p>
            <a:r>
              <a:rPr lang="en-US" sz="2000" dirty="0" smtClean="0"/>
              <a:t>Adjusted </a:t>
            </a:r>
            <a:r>
              <a:rPr lang="en-US" sz="2000" dirty="0" smtClean="0"/>
              <a:t>TCDQ to agreed setting </a:t>
            </a:r>
            <a:endParaRPr lang="en-US" sz="2000" dirty="0" smtClean="0"/>
          </a:p>
          <a:p>
            <a:r>
              <a:rPr lang="en-US" sz="2000" dirty="0" smtClean="0"/>
              <a:t>Performed </a:t>
            </a:r>
            <a:r>
              <a:rPr lang="en-US" sz="2000" dirty="0" smtClean="0"/>
              <a:t>loss maps (</a:t>
            </a:r>
            <a:r>
              <a:rPr lang="en-US" sz="2000" dirty="0" err="1" smtClean="0"/>
              <a:t>hor</a:t>
            </a:r>
            <a:r>
              <a:rPr lang="en-US" sz="2000" dirty="0" smtClean="0"/>
              <a:t>, </a:t>
            </a:r>
            <a:r>
              <a:rPr lang="en-US" sz="2000" dirty="0" err="1" smtClean="0"/>
              <a:t>vert</a:t>
            </a:r>
            <a:r>
              <a:rPr lang="en-US" sz="2000" dirty="0" smtClean="0"/>
              <a:t>, off-momentum negative energy </a:t>
            </a:r>
            <a:r>
              <a:rPr lang="en-US" sz="2000" dirty="0" smtClean="0"/>
              <a:t>error)</a:t>
            </a:r>
          </a:p>
          <a:p>
            <a:r>
              <a:rPr lang="en-US" sz="2000" dirty="0" smtClean="0"/>
              <a:t>Looks </a:t>
            </a:r>
            <a:r>
              <a:rPr lang="en-US" sz="2000" dirty="0" smtClean="0"/>
              <a:t>all OK. Higher leakage to IR's, as expected for 1.5m beta*. Around 0.05% to 0.5%. </a:t>
            </a:r>
            <a:endParaRPr lang="en-US" sz="2000" dirty="0" smtClean="0"/>
          </a:p>
          <a:p>
            <a:r>
              <a:rPr lang="en-US" sz="2000" dirty="0" smtClean="0"/>
              <a:t>Only </a:t>
            </a:r>
            <a:r>
              <a:rPr lang="en-US" sz="2000" dirty="0" smtClean="0"/>
              <a:t>direct loss in magnet: Q6.R8 for off-momentum (2.5e-5 leakage). </a:t>
            </a:r>
            <a:endParaRPr lang="en-US" sz="2000" dirty="0" smtClean="0"/>
          </a:p>
          <a:p>
            <a:r>
              <a:rPr lang="en-US" sz="2000" dirty="0" smtClean="0"/>
              <a:t>To </a:t>
            </a:r>
            <a:r>
              <a:rPr lang="en-US" sz="2000" dirty="0" smtClean="0"/>
              <a:t>be analyzed in detail. </a:t>
            </a:r>
            <a:endParaRPr lang="en-GB" sz="2000" dirty="0"/>
          </a:p>
        </p:txBody>
      </p:sp>
      <p:sp>
        <p:nvSpPr>
          <p:cNvPr id="3" name="Title 2"/>
          <p:cNvSpPr>
            <a:spLocks noGrp="1"/>
          </p:cNvSpPr>
          <p:nvPr>
            <p:ph type="title"/>
          </p:nvPr>
        </p:nvSpPr>
        <p:spPr/>
        <p:txBody>
          <a:bodyPr/>
          <a:lstStyle/>
          <a:p>
            <a:r>
              <a:rPr lang="en-US" dirty="0" smtClean="0"/>
              <a:t>Collimation set-up</a:t>
            </a:r>
            <a:endParaRPr lang="en-GB" dirty="0"/>
          </a:p>
        </p:txBody>
      </p:sp>
      <p:sp>
        <p:nvSpPr>
          <p:cNvPr id="4" name="Footer Placeholder 3"/>
          <p:cNvSpPr>
            <a:spLocks noGrp="1"/>
          </p:cNvSpPr>
          <p:nvPr>
            <p:ph type="ftr" sz="quarter" idx="12"/>
          </p:nvPr>
        </p:nvSpPr>
        <p:spPr/>
        <p:txBody>
          <a:bodyPr/>
          <a:lstStyle/>
          <a:p>
            <a:pPr>
              <a:defRPr/>
            </a:pPr>
            <a:r>
              <a:rPr lang="en-US" smtClean="0"/>
              <a:t>LHC progress</a:t>
            </a:r>
            <a:endParaRPr lang="en-US" dirty="0"/>
          </a:p>
        </p:txBody>
      </p:sp>
      <p:sp>
        <p:nvSpPr>
          <p:cNvPr id="5" name="TextBox 4"/>
          <p:cNvSpPr txBox="1"/>
          <p:nvPr/>
        </p:nvSpPr>
        <p:spPr>
          <a:xfrm>
            <a:off x="1691600" y="692620"/>
            <a:ext cx="5400750" cy="400110"/>
          </a:xfrm>
          <a:prstGeom prst="rect">
            <a:avLst/>
          </a:prstGeom>
          <a:noFill/>
        </p:spPr>
        <p:txBody>
          <a:bodyPr wrap="square" rtlCol="0">
            <a:spAutoFit/>
          </a:bodyPr>
          <a:lstStyle/>
          <a:p>
            <a:r>
              <a:rPr lang="en-US" dirty="0" smtClean="0"/>
              <a:t>Adriana, </a:t>
            </a:r>
            <a:r>
              <a:rPr lang="en-US" dirty="0" err="1" smtClean="0"/>
              <a:t>Gianluca</a:t>
            </a:r>
            <a:r>
              <a:rPr lang="en-US" dirty="0" smtClean="0"/>
              <a:t>, Daniel, </a:t>
            </a:r>
            <a:r>
              <a:rPr lang="en-US" dirty="0" err="1" smtClean="0"/>
              <a:t>Florian</a:t>
            </a:r>
            <a:r>
              <a:rPr lang="en-US" dirty="0" smtClean="0"/>
              <a:t>, Ralph</a:t>
            </a:r>
            <a:endParaRPr lang="en-GB" dirty="0"/>
          </a:p>
        </p:txBody>
      </p:sp>
      <p:sp>
        <p:nvSpPr>
          <p:cNvPr id="6" name="Date Placeholder 5"/>
          <p:cNvSpPr>
            <a:spLocks noGrp="1"/>
          </p:cNvSpPr>
          <p:nvPr>
            <p:ph type="dt" sz="half" idx="10"/>
          </p:nvPr>
        </p:nvSpPr>
        <p:spPr/>
        <p:txBody>
          <a:bodyPr/>
          <a:lstStyle/>
          <a:p>
            <a:pPr>
              <a:defRPr/>
            </a:pPr>
            <a:r>
              <a:rPr lang="en-US" smtClean="0"/>
              <a:t>12-3-2011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430" y="1484730"/>
            <a:ext cx="8229600" cy="5111750"/>
          </a:xfrm>
        </p:spPr>
        <p:txBody>
          <a:bodyPr/>
          <a:lstStyle/>
          <a:p>
            <a:r>
              <a:rPr lang="en-US" dirty="0" smtClean="0"/>
              <a:t>I</a:t>
            </a:r>
            <a:r>
              <a:rPr lang="en-US" dirty="0" smtClean="0"/>
              <a:t>mported </a:t>
            </a:r>
            <a:r>
              <a:rPr lang="en-US" dirty="0" smtClean="0"/>
              <a:t>new ramp functions for the TCDQ. New functions dry-tested. </a:t>
            </a:r>
            <a:endParaRPr lang="en-US" dirty="0" smtClean="0"/>
          </a:p>
          <a:p>
            <a:r>
              <a:rPr lang="en-US" dirty="0" smtClean="0"/>
              <a:t>Updated </a:t>
            </a:r>
            <a:r>
              <a:rPr lang="en-US" dirty="0" smtClean="0"/>
              <a:t>TCT settings at the end of the squeeze with the new BB </a:t>
            </a:r>
            <a:r>
              <a:rPr lang="en-US" dirty="0" err="1" smtClean="0"/>
              <a:t>centres</a:t>
            </a:r>
            <a:r>
              <a:rPr lang="en-US" dirty="0" smtClean="0"/>
              <a:t> </a:t>
            </a:r>
            <a:endParaRPr lang="en-US" dirty="0" smtClean="0"/>
          </a:p>
          <a:p>
            <a:r>
              <a:rPr lang="en-US" dirty="0" smtClean="0"/>
              <a:t>Updated </a:t>
            </a:r>
            <a:r>
              <a:rPr lang="en-US" dirty="0" smtClean="0"/>
              <a:t>PHYSICS beam process with the new BB </a:t>
            </a:r>
            <a:r>
              <a:rPr lang="en-US" dirty="0" err="1" smtClean="0"/>
              <a:t>centres</a:t>
            </a:r>
            <a:r>
              <a:rPr lang="en-US" dirty="0" smtClean="0"/>
              <a:t> for moving </a:t>
            </a:r>
            <a:r>
              <a:rPr lang="en-US" dirty="0" smtClean="0"/>
              <a:t>the </a:t>
            </a:r>
            <a:r>
              <a:rPr lang="en-US" dirty="0" smtClean="0"/>
              <a:t>TCTs while the separation bumps are collapse </a:t>
            </a:r>
            <a:endParaRPr lang="en-US" dirty="0" smtClean="0"/>
          </a:p>
          <a:p>
            <a:r>
              <a:rPr lang="en-US" dirty="0" smtClean="0"/>
              <a:t>Cleaned </a:t>
            </a:r>
            <a:r>
              <a:rPr lang="en-US" dirty="0" smtClean="0"/>
              <a:t>up the operational sequences and tested the full cycle without beam. </a:t>
            </a:r>
            <a:endParaRPr lang="en-US" dirty="0" smtClean="0"/>
          </a:p>
          <a:p>
            <a:r>
              <a:rPr lang="en-US" dirty="0" smtClean="0"/>
              <a:t>Collimation </a:t>
            </a:r>
            <a:r>
              <a:rPr lang="en-US" dirty="0" smtClean="0"/>
              <a:t>sequences are fine for all the cycle - parking to collisions. Ready for loss maps.</a:t>
            </a:r>
            <a:endParaRPr lang="en-GB" dirty="0"/>
          </a:p>
        </p:txBody>
      </p:sp>
      <p:sp>
        <p:nvSpPr>
          <p:cNvPr id="3" name="Title 2"/>
          <p:cNvSpPr>
            <a:spLocks noGrp="1"/>
          </p:cNvSpPr>
          <p:nvPr>
            <p:ph type="title"/>
          </p:nvPr>
        </p:nvSpPr>
        <p:spPr/>
        <p:txBody>
          <a:bodyPr/>
          <a:lstStyle/>
          <a:p>
            <a:r>
              <a:rPr lang="en-US" dirty="0" smtClean="0"/>
              <a:t>Summary </a:t>
            </a:r>
            <a:r>
              <a:rPr lang="en-US" dirty="0" smtClean="0"/>
              <a:t>of collimator settings preparation</a:t>
            </a:r>
            <a:endParaRPr lang="en-GB" dirty="0"/>
          </a:p>
        </p:txBody>
      </p:sp>
      <p:sp>
        <p:nvSpPr>
          <p:cNvPr id="4" name="Footer Placeholder 3"/>
          <p:cNvSpPr>
            <a:spLocks noGrp="1"/>
          </p:cNvSpPr>
          <p:nvPr>
            <p:ph type="ftr" sz="quarter" idx="12"/>
          </p:nvPr>
        </p:nvSpPr>
        <p:spPr/>
        <p:txBody>
          <a:bodyPr/>
          <a:lstStyle/>
          <a:p>
            <a:pPr>
              <a:defRPr/>
            </a:pPr>
            <a:r>
              <a:rPr lang="en-US" smtClean="0"/>
              <a:t>LHC progress</a:t>
            </a:r>
            <a:endParaRPr lang="en-US" dirty="0"/>
          </a:p>
        </p:txBody>
      </p:sp>
      <p:sp>
        <p:nvSpPr>
          <p:cNvPr id="5" name="TextBox 4"/>
          <p:cNvSpPr txBox="1"/>
          <p:nvPr/>
        </p:nvSpPr>
        <p:spPr>
          <a:xfrm>
            <a:off x="1475570" y="836640"/>
            <a:ext cx="6120850" cy="400110"/>
          </a:xfrm>
          <a:prstGeom prst="rect">
            <a:avLst/>
          </a:prstGeom>
          <a:noFill/>
        </p:spPr>
        <p:txBody>
          <a:bodyPr wrap="square" rtlCol="0">
            <a:spAutoFit/>
          </a:bodyPr>
          <a:lstStyle/>
          <a:p>
            <a:r>
              <a:rPr lang="en-US" dirty="0" smtClean="0"/>
              <a:t>Stefano Redaelli at 2 o’clock in the morning </a:t>
            </a:r>
            <a:endParaRPr lang="en-GB" dirty="0"/>
          </a:p>
        </p:txBody>
      </p:sp>
      <p:sp>
        <p:nvSpPr>
          <p:cNvPr id="6" name="Date Placeholder 5"/>
          <p:cNvSpPr>
            <a:spLocks noGrp="1"/>
          </p:cNvSpPr>
          <p:nvPr>
            <p:ph type="dt" sz="half" idx="10"/>
          </p:nvPr>
        </p:nvSpPr>
        <p:spPr/>
        <p:txBody>
          <a:bodyPr/>
          <a:lstStyle/>
          <a:p>
            <a:pPr>
              <a:defRPr/>
            </a:pPr>
            <a:r>
              <a:rPr lang="en-US" smtClean="0"/>
              <a:t>12-3-2011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False </a:t>
            </a:r>
            <a:r>
              <a:rPr lang="en-US" dirty="0" smtClean="0"/>
              <a:t>XPOC and IPOC B2. Nicolas Magnin confirmed the necessity of an access to replace a National Instrument ADC board. </a:t>
            </a:r>
            <a:endParaRPr lang="en-US" dirty="0" smtClean="0"/>
          </a:p>
          <a:p>
            <a:r>
              <a:rPr lang="en-US" dirty="0" smtClean="0"/>
              <a:t>We </a:t>
            </a:r>
            <a:r>
              <a:rPr lang="en-US" dirty="0" smtClean="0"/>
              <a:t>used the new procedure for access and tested immediately after that the arm and dump of LBDS was working fine (got a couple of problems related to local triggering by the experts). </a:t>
            </a:r>
            <a:endParaRPr lang="en-US" dirty="0" smtClean="0"/>
          </a:p>
          <a:p>
            <a:r>
              <a:rPr lang="en-US" dirty="0" smtClean="0"/>
              <a:t>We </a:t>
            </a:r>
            <a:r>
              <a:rPr lang="en-US" dirty="0" smtClean="0"/>
              <a:t>did a SMP test at injection by switching off the RMSD of both beams and checking the triggering by the FMCM</a:t>
            </a:r>
            <a:r>
              <a:rPr lang="en-US" dirty="0" smtClean="0"/>
              <a:t>.</a:t>
            </a:r>
          </a:p>
          <a:p>
            <a:r>
              <a:rPr lang="en-US" dirty="0" smtClean="0"/>
              <a:t>AGK tests…</a:t>
            </a:r>
            <a:endParaRPr lang="en-GB" dirty="0"/>
          </a:p>
        </p:txBody>
      </p:sp>
      <p:sp>
        <p:nvSpPr>
          <p:cNvPr id="3" name="Title 2"/>
          <p:cNvSpPr>
            <a:spLocks noGrp="1"/>
          </p:cNvSpPr>
          <p:nvPr>
            <p:ph type="title"/>
          </p:nvPr>
        </p:nvSpPr>
        <p:spPr/>
        <p:txBody>
          <a:bodyPr/>
          <a:lstStyle/>
          <a:p>
            <a:r>
              <a:rPr lang="en-US" dirty="0" smtClean="0"/>
              <a:t>Friday evening</a:t>
            </a:r>
            <a:endParaRPr lang="en-GB" dirty="0"/>
          </a:p>
        </p:txBody>
      </p:sp>
      <p:sp>
        <p:nvSpPr>
          <p:cNvPr id="4" name="Footer Placeholder 3"/>
          <p:cNvSpPr>
            <a:spLocks noGrp="1"/>
          </p:cNvSpPr>
          <p:nvPr>
            <p:ph type="ftr" sz="quarter" idx="12"/>
          </p:nvPr>
        </p:nvSpPr>
        <p:spPr/>
        <p:txBody>
          <a:bodyPr/>
          <a:lstStyle/>
          <a:p>
            <a:pPr>
              <a:defRPr/>
            </a:pPr>
            <a:r>
              <a:rPr lang="en-US" smtClean="0"/>
              <a:t>LHC progress</a:t>
            </a:r>
            <a:endParaRPr lang="en-US" dirty="0"/>
          </a:p>
        </p:txBody>
      </p:sp>
      <p:sp>
        <p:nvSpPr>
          <p:cNvPr id="5" name="Date Placeholder 4"/>
          <p:cNvSpPr>
            <a:spLocks noGrp="1"/>
          </p:cNvSpPr>
          <p:nvPr>
            <p:ph type="dt" sz="half" idx="10"/>
          </p:nvPr>
        </p:nvSpPr>
        <p:spPr/>
        <p:txBody>
          <a:bodyPr/>
          <a:lstStyle/>
          <a:p>
            <a:pPr>
              <a:defRPr/>
            </a:pPr>
            <a:r>
              <a:rPr lang="en-US" smtClean="0"/>
              <a:t>12-3-2011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F</a:t>
            </a:r>
            <a:r>
              <a:rPr lang="en-US" sz="1600" dirty="0" smtClean="0"/>
              <a:t>or </a:t>
            </a:r>
            <a:r>
              <a:rPr lang="en-US" sz="1600" dirty="0" smtClean="0"/>
              <a:t>both beams the last bucket at position 1 from the SPS which can be injected into the LHC is bucket 31181. Bucket 31191 is stopped by the AGK. According to calculations, bucket 31241 was expected as the last bucket, so 5 bunches </a:t>
            </a:r>
            <a:r>
              <a:rPr lang="en-US" sz="1600" dirty="0" smtClean="0"/>
              <a:t>less.</a:t>
            </a:r>
          </a:p>
          <a:p>
            <a:r>
              <a:rPr lang="en-US" sz="1600" dirty="0" smtClean="0"/>
              <a:t>Trying </a:t>
            </a:r>
            <a:r>
              <a:rPr lang="en-US" sz="1600" dirty="0" smtClean="0"/>
              <a:t>to inject the two extreme positions, bunches 31181 + ( 31181 + 3110) was difficult from the SPS as the MKE extraction kickers were not properly set up. </a:t>
            </a:r>
            <a:endParaRPr lang="en-US" sz="1600" dirty="0" smtClean="0"/>
          </a:p>
          <a:p>
            <a:r>
              <a:rPr lang="en-US" sz="1600" dirty="0" smtClean="0"/>
              <a:t>When </a:t>
            </a:r>
            <a:r>
              <a:rPr lang="en-US" sz="1600" dirty="0" smtClean="0"/>
              <a:t>injecting these two beams for B1, there were losses in the transfer line. The dump for these extreme beam positions was clean. </a:t>
            </a:r>
            <a:endParaRPr lang="en-US" sz="1600" dirty="0" smtClean="0"/>
          </a:p>
          <a:p>
            <a:r>
              <a:rPr lang="en-US" sz="1600" dirty="0" smtClean="0"/>
              <a:t>For </a:t>
            </a:r>
            <a:r>
              <a:rPr lang="en-US" sz="1600" dirty="0" smtClean="0"/>
              <a:t>B2 the MKE kicker was adjusted by 3 us after which both bunches were cleanly injected into the LHC and afterwards cleanly dumped. </a:t>
            </a:r>
            <a:endParaRPr lang="en-US" sz="1600" dirty="0" smtClean="0"/>
          </a:p>
          <a:p>
            <a:endParaRPr lang="en-US" sz="1600" dirty="0" smtClean="0"/>
          </a:p>
          <a:p>
            <a:r>
              <a:rPr lang="en-US" sz="1600" b="1" dirty="0" smtClean="0"/>
              <a:t>Conclusions</a:t>
            </a:r>
            <a:r>
              <a:rPr lang="en-US" sz="1600" dirty="0" smtClean="0"/>
              <a:t>: </a:t>
            </a:r>
            <a:br>
              <a:rPr lang="en-US" sz="1600" dirty="0" smtClean="0"/>
            </a:br>
            <a:r>
              <a:rPr lang="en-US" sz="1600" dirty="0" smtClean="0"/>
              <a:t>The AGK properly protects the LHC abort gap (setting of AGK for bucket 1 was checked and adjusted on 22/02) and beams are cleanly dumped for the extreme positions. However, extraction from the SPS is unsafe for multiple bunches as the MKE delays have not been </a:t>
            </a:r>
            <a:r>
              <a:rPr lang="en-US" sz="1600" dirty="0" smtClean="0"/>
              <a:t>optimized. </a:t>
            </a:r>
          </a:p>
          <a:p>
            <a:endParaRPr lang="en-US" sz="1600" dirty="0" smtClean="0"/>
          </a:p>
          <a:p>
            <a:r>
              <a:rPr lang="en-US" sz="1600" dirty="0" smtClean="0"/>
              <a:t>The </a:t>
            </a:r>
            <a:r>
              <a:rPr lang="en-US" sz="1600" dirty="0" smtClean="0"/>
              <a:t>AGK limit found prohibits 5 additional bunches from being injected into the LHC, compared to expectations. It has to be studied if it can be adjusted (locally), after which tests need to be repeated.</a:t>
            </a:r>
            <a:endParaRPr lang="en-GB" sz="1600" dirty="0"/>
          </a:p>
        </p:txBody>
      </p:sp>
      <p:sp>
        <p:nvSpPr>
          <p:cNvPr id="3" name="Title 2"/>
          <p:cNvSpPr>
            <a:spLocks noGrp="1"/>
          </p:cNvSpPr>
          <p:nvPr>
            <p:ph type="title"/>
          </p:nvPr>
        </p:nvSpPr>
        <p:spPr/>
        <p:txBody>
          <a:bodyPr/>
          <a:lstStyle/>
          <a:p>
            <a:r>
              <a:rPr lang="en-US" dirty="0" smtClean="0"/>
              <a:t>Conclusion on AGK tests</a:t>
            </a:r>
            <a:endParaRPr lang="en-GB" dirty="0"/>
          </a:p>
        </p:txBody>
      </p:sp>
      <p:sp>
        <p:nvSpPr>
          <p:cNvPr id="4" name="Footer Placeholder 3"/>
          <p:cNvSpPr>
            <a:spLocks noGrp="1"/>
          </p:cNvSpPr>
          <p:nvPr>
            <p:ph type="ftr" sz="quarter" idx="12"/>
          </p:nvPr>
        </p:nvSpPr>
        <p:spPr/>
        <p:txBody>
          <a:bodyPr/>
          <a:lstStyle/>
          <a:p>
            <a:pPr>
              <a:defRPr/>
            </a:pPr>
            <a:r>
              <a:rPr lang="en-US" smtClean="0"/>
              <a:t>LHC progress</a:t>
            </a:r>
            <a:endParaRPr lang="en-US" dirty="0"/>
          </a:p>
        </p:txBody>
      </p:sp>
      <p:sp>
        <p:nvSpPr>
          <p:cNvPr id="5" name="Date Placeholder 4"/>
          <p:cNvSpPr>
            <a:spLocks noGrp="1"/>
          </p:cNvSpPr>
          <p:nvPr>
            <p:ph type="dt" sz="half" idx="10"/>
          </p:nvPr>
        </p:nvSpPr>
        <p:spPr/>
        <p:txBody>
          <a:bodyPr/>
          <a:lstStyle/>
          <a:p>
            <a:pPr>
              <a:defRPr/>
            </a:pPr>
            <a:r>
              <a:rPr lang="en-US" smtClean="0"/>
              <a:t>12-3-2011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t>
            </a:r>
            <a:r>
              <a:rPr lang="en-US" dirty="0" smtClean="0"/>
              <a:t>oss </a:t>
            </a:r>
            <a:r>
              <a:rPr lang="en-US" dirty="0" smtClean="0"/>
              <a:t>maps and </a:t>
            </a:r>
            <a:r>
              <a:rPr lang="en-US" dirty="0" err="1" smtClean="0"/>
              <a:t>asynch</a:t>
            </a:r>
            <a:r>
              <a:rPr lang="en-US" dirty="0" smtClean="0"/>
              <a:t> dump test at 450 </a:t>
            </a:r>
            <a:r>
              <a:rPr lang="en-US" dirty="0" smtClean="0"/>
              <a:t>GeV</a:t>
            </a:r>
          </a:p>
          <a:p>
            <a:r>
              <a:rPr lang="en-US" dirty="0" smtClean="0"/>
              <a:t> </a:t>
            </a:r>
            <a:r>
              <a:rPr lang="en-US" dirty="0" err="1" smtClean="0"/>
              <a:t>Asynch</a:t>
            </a:r>
            <a:r>
              <a:rPr lang="en-US" dirty="0" smtClean="0"/>
              <a:t> </a:t>
            </a:r>
            <a:r>
              <a:rPr lang="en-US" dirty="0" smtClean="0"/>
              <a:t>dump test at flattop. </a:t>
            </a:r>
          </a:p>
          <a:p>
            <a:r>
              <a:rPr lang="en-US" dirty="0" smtClean="0"/>
              <a:t>When </a:t>
            </a:r>
            <a:r>
              <a:rPr lang="en-US" dirty="0" smtClean="0"/>
              <a:t>we were ready for the next injection and ramp, no more beam was </a:t>
            </a:r>
            <a:r>
              <a:rPr lang="en-US" dirty="0" smtClean="0"/>
              <a:t>available </a:t>
            </a:r>
            <a:r>
              <a:rPr lang="en-US" dirty="0" smtClean="0"/>
              <a:t>from the PS</a:t>
            </a:r>
            <a:r>
              <a:rPr lang="en-US" dirty="0" smtClean="0"/>
              <a:t>.</a:t>
            </a:r>
          </a:p>
          <a:p>
            <a:pPr lvl="1"/>
            <a:r>
              <a:rPr lang="en-US" dirty="0" smtClean="0"/>
              <a:t>PSB/PS synchronization…</a:t>
            </a:r>
          </a:p>
          <a:p>
            <a:pPr lvl="1"/>
            <a:r>
              <a:rPr lang="en-US" dirty="0" smtClean="0"/>
              <a:t>Beam limped back into LHC around 8:00</a:t>
            </a:r>
          </a:p>
          <a:p>
            <a:r>
              <a:rPr lang="en-US" dirty="0" smtClean="0"/>
              <a:t>Lost SD circuit sector 12</a:t>
            </a:r>
            <a:endParaRPr lang="en-GB" dirty="0"/>
          </a:p>
        </p:txBody>
      </p:sp>
      <p:sp>
        <p:nvSpPr>
          <p:cNvPr id="3" name="Title 2"/>
          <p:cNvSpPr>
            <a:spLocks noGrp="1"/>
          </p:cNvSpPr>
          <p:nvPr>
            <p:ph type="title"/>
          </p:nvPr>
        </p:nvSpPr>
        <p:spPr/>
        <p:txBody>
          <a:bodyPr/>
          <a:lstStyle/>
          <a:p>
            <a:r>
              <a:rPr lang="en-US" dirty="0" smtClean="0"/>
              <a:t>Overnight continued</a:t>
            </a:r>
            <a:endParaRPr lang="en-GB" dirty="0"/>
          </a:p>
        </p:txBody>
      </p:sp>
      <p:sp>
        <p:nvSpPr>
          <p:cNvPr id="4" name="Footer Placeholder 3"/>
          <p:cNvSpPr>
            <a:spLocks noGrp="1"/>
          </p:cNvSpPr>
          <p:nvPr>
            <p:ph type="ftr" sz="quarter" idx="12"/>
          </p:nvPr>
        </p:nvSpPr>
        <p:spPr/>
        <p:txBody>
          <a:bodyPr/>
          <a:lstStyle/>
          <a:p>
            <a:pPr>
              <a:defRPr/>
            </a:pPr>
            <a:r>
              <a:rPr lang="en-US" smtClean="0"/>
              <a:t>LHC progress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195670" y="4077090"/>
            <a:ext cx="4356376" cy="249287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12-3-2011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maps</a:t>
            </a:r>
            <a:endParaRPr lang="en-GB" dirty="0"/>
          </a:p>
        </p:txBody>
      </p:sp>
      <p:sp>
        <p:nvSpPr>
          <p:cNvPr id="3" name="Footer Placeholder 2"/>
          <p:cNvSpPr>
            <a:spLocks noGrp="1"/>
          </p:cNvSpPr>
          <p:nvPr>
            <p:ph type="ftr" sz="quarter" idx="10"/>
          </p:nvPr>
        </p:nvSpPr>
        <p:spPr/>
        <p:txBody>
          <a:bodyPr/>
          <a:lstStyle/>
          <a:p>
            <a:pPr>
              <a:defRPr/>
            </a:pPr>
            <a:r>
              <a:rPr lang="en-US" smtClean="0"/>
              <a:t>LHC progress</a:t>
            </a:r>
            <a:endParaRPr lang="en-US" dirty="0"/>
          </a:p>
        </p:txBody>
      </p:sp>
      <p:graphicFrame>
        <p:nvGraphicFramePr>
          <p:cNvPr id="4" name="Table 3"/>
          <p:cNvGraphicFramePr>
            <a:graphicFrameLocks noGrp="1"/>
          </p:cNvGraphicFramePr>
          <p:nvPr/>
        </p:nvGraphicFramePr>
        <p:xfrm>
          <a:off x="251400" y="1412720"/>
          <a:ext cx="8497180" cy="2896572"/>
        </p:xfrm>
        <a:graphic>
          <a:graphicData uri="http://schemas.openxmlformats.org/drawingml/2006/table">
            <a:tbl>
              <a:tblPr firstRow="1" bandRow="1">
                <a:tableStyleId>{5C22544A-7EE6-4342-B048-85BDC9FD1C3A}</a:tableStyleId>
              </a:tblPr>
              <a:tblGrid>
                <a:gridCol w="1699436"/>
                <a:gridCol w="1699436"/>
                <a:gridCol w="1699436"/>
                <a:gridCol w="1699436"/>
                <a:gridCol w="1699436"/>
              </a:tblGrid>
              <a:tr h="567994">
                <a:tc>
                  <a:txBody>
                    <a:bodyPr/>
                    <a:lstStyle/>
                    <a:p>
                      <a:endParaRPr lang="en-GB" dirty="0"/>
                    </a:p>
                  </a:txBody>
                  <a:tcPr/>
                </a:tc>
                <a:tc>
                  <a:txBody>
                    <a:bodyPr/>
                    <a:lstStyle/>
                    <a:p>
                      <a:r>
                        <a:rPr lang="en-US" dirty="0" smtClean="0"/>
                        <a:t>Betatron</a:t>
                      </a:r>
                    </a:p>
                    <a:p>
                      <a:r>
                        <a:rPr lang="en-US" dirty="0" smtClean="0"/>
                        <a:t>loss</a:t>
                      </a:r>
                      <a:r>
                        <a:rPr lang="en-US" baseline="0" dirty="0" smtClean="0"/>
                        <a:t> maps</a:t>
                      </a:r>
                      <a:endParaRPr lang="en-GB" dirty="0"/>
                    </a:p>
                  </a:txBody>
                  <a:tcPr/>
                </a:tc>
                <a:tc>
                  <a:txBody>
                    <a:bodyPr/>
                    <a:lstStyle/>
                    <a:p>
                      <a:r>
                        <a:rPr lang="en-US" dirty="0" smtClean="0"/>
                        <a:t>+ off momentum</a:t>
                      </a:r>
                      <a:endParaRPr lang="en-GB" dirty="0"/>
                    </a:p>
                  </a:txBody>
                  <a:tcPr/>
                </a:tc>
                <a:tc>
                  <a:txBody>
                    <a:bodyPr/>
                    <a:lstStyle/>
                    <a:p>
                      <a:r>
                        <a:rPr lang="en-US" dirty="0" smtClean="0"/>
                        <a:t>- off momentum</a:t>
                      </a:r>
                      <a:endParaRPr lang="en-GB" dirty="0"/>
                    </a:p>
                  </a:txBody>
                  <a:tcPr/>
                </a:tc>
                <a:tc>
                  <a:txBody>
                    <a:bodyPr/>
                    <a:lstStyle/>
                    <a:p>
                      <a:r>
                        <a:rPr lang="en-US" dirty="0" err="1" smtClean="0"/>
                        <a:t>async</a:t>
                      </a:r>
                      <a:r>
                        <a:rPr lang="en-US" dirty="0" smtClean="0"/>
                        <a:t> dump</a:t>
                      </a:r>
                      <a:endParaRPr lang="en-GB" dirty="0"/>
                    </a:p>
                  </a:txBody>
                  <a:tcPr/>
                </a:tc>
              </a:tr>
              <a:tr h="567994">
                <a:tc>
                  <a:txBody>
                    <a:bodyPr/>
                    <a:lstStyle/>
                    <a:p>
                      <a:r>
                        <a:rPr lang="en-US" dirty="0" smtClean="0"/>
                        <a:t>450 GeV</a:t>
                      </a:r>
                      <a:endParaRPr lang="en-GB" dirty="0"/>
                    </a:p>
                  </a:txBody>
                  <a:tcPr/>
                </a:tc>
                <a:tc>
                  <a:txBody>
                    <a:bodyPr/>
                    <a:lstStyle/>
                    <a:p>
                      <a:r>
                        <a:rPr lang="en-US" dirty="0" smtClean="0"/>
                        <a:t>Done</a:t>
                      </a:r>
                      <a:endParaRPr lang="en-GB" dirty="0"/>
                    </a:p>
                  </a:txBody>
                  <a:tcPr/>
                </a:tc>
                <a:tc>
                  <a:txBody>
                    <a:bodyPr/>
                    <a:lstStyle/>
                    <a:p>
                      <a:r>
                        <a:rPr lang="en-US" dirty="0" smtClean="0"/>
                        <a:t>Done</a:t>
                      </a:r>
                      <a:endParaRPr lang="en-GB" dirty="0"/>
                    </a:p>
                  </a:txBody>
                  <a:tcPr/>
                </a:tc>
                <a:tc>
                  <a:txBody>
                    <a:bodyPr/>
                    <a:lstStyle/>
                    <a:p>
                      <a:r>
                        <a:rPr lang="en-US" dirty="0" smtClean="0"/>
                        <a:t>Done</a:t>
                      </a:r>
                      <a:endParaRPr lang="en-GB" dirty="0"/>
                    </a:p>
                  </a:txBody>
                  <a:tcPr/>
                </a:tc>
                <a:tc>
                  <a:txBody>
                    <a:bodyPr/>
                    <a:lstStyle/>
                    <a:p>
                      <a:r>
                        <a:rPr lang="en-US" dirty="0" smtClean="0"/>
                        <a:t>Done</a:t>
                      </a:r>
                      <a:endParaRPr lang="en-GB" dirty="0"/>
                    </a:p>
                  </a:txBody>
                  <a:tcPr/>
                </a:tc>
              </a:tr>
              <a:tr h="448156">
                <a:tc>
                  <a:txBody>
                    <a:bodyPr/>
                    <a:lstStyle/>
                    <a:p>
                      <a:r>
                        <a:rPr lang="en-US" dirty="0" smtClean="0"/>
                        <a:t>Flat top</a:t>
                      </a:r>
                      <a:endParaRPr lang="en-GB" dirty="0"/>
                    </a:p>
                  </a:txBody>
                  <a:tcPr/>
                </a:tc>
                <a:tc>
                  <a:txBody>
                    <a:bodyPr/>
                    <a:lstStyle/>
                    <a:p>
                      <a:r>
                        <a:rPr lang="en-US" dirty="0" smtClean="0"/>
                        <a:t>Done</a:t>
                      </a:r>
                      <a:endParaRPr lang="en-GB" dirty="0"/>
                    </a:p>
                  </a:txBody>
                  <a:tcPr/>
                </a:tc>
                <a:tc>
                  <a:txBody>
                    <a:bodyPr/>
                    <a:lstStyle/>
                    <a:p>
                      <a:r>
                        <a:rPr lang="en-US" dirty="0" smtClean="0"/>
                        <a:t>Done</a:t>
                      </a:r>
                      <a:endParaRPr lang="en-GB" dirty="0"/>
                    </a:p>
                  </a:txBody>
                  <a:tcPr/>
                </a:tc>
                <a:tc>
                  <a:txBody>
                    <a:bodyPr/>
                    <a:lstStyle/>
                    <a:p>
                      <a:endParaRPr lang="en-GB"/>
                    </a:p>
                  </a:txBody>
                  <a:tcPr/>
                </a:tc>
                <a:tc>
                  <a:txBody>
                    <a:bodyPr/>
                    <a:lstStyle/>
                    <a:p>
                      <a:r>
                        <a:rPr lang="en-US" dirty="0" smtClean="0"/>
                        <a:t>Done</a:t>
                      </a:r>
                      <a:endParaRPr lang="en-GB" dirty="0"/>
                    </a:p>
                  </a:txBody>
                  <a:tcPr/>
                </a:tc>
              </a:tr>
              <a:tr h="672348">
                <a:tc>
                  <a:txBody>
                    <a:bodyPr/>
                    <a:lstStyle/>
                    <a:p>
                      <a:r>
                        <a:rPr lang="en-US" dirty="0" smtClean="0"/>
                        <a:t>1.5 m before</a:t>
                      </a:r>
                      <a:r>
                        <a:rPr lang="en-US" baseline="0" dirty="0" smtClean="0"/>
                        <a:t> collisions</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567994">
                <a:tc>
                  <a:txBody>
                    <a:bodyPr/>
                    <a:lstStyle/>
                    <a:p>
                      <a:r>
                        <a:rPr lang="en-US" dirty="0" smtClean="0"/>
                        <a:t>Collisions</a:t>
                      </a:r>
                      <a:endParaRPr lang="en-GB" dirty="0"/>
                    </a:p>
                  </a:txBody>
                  <a:tcPr/>
                </a:tc>
                <a:tc>
                  <a:txBody>
                    <a:bodyPr/>
                    <a:lstStyle/>
                    <a:p>
                      <a:r>
                        <a:rPr lang="en-US" dirty="0" smtClean="0"/>
                        <a:t>Done</a:t>
                      </a:r>
                      <a:endParaRPr lang="en-GB" dirty="0"/>
                    </a:p>
                  </a:txBody>
                  <a:tcPr/>
                </a:tc>
                <a:tc>
                  <a:txBody>
                    <a:bodyPr/>
                    <a:lstStyle/>
                    <a:p>
                      <a:r>
                        <a:rPr lang="en-US" dirty="0" smtClean="0"/>
                        <a:t>Done</a:t>
                      </a:r>
                      <a:endParaRPr lang="en-GB" dirty="0"/>
                    </a:p>
                  </a:txBody>
                  <a:tcPr/>
                </a:tc>
                <a:tc>
                  <a:txBody>
                    <a:bodyPr/>
                    <a:lstStyle/>
                    <a:p>
                      <a:endParaRPr lang="en-GB"/>
                    </a:p>
                  </a:txBody>
                  <a:tcPr/>
                </a:tc>
                <a:tc>
                  <a:txBody>
                    <a:bodyPr/>
                    <a:lstStyle/>
                    <a:p>
                      <a:endParaRPr lang="en-GB" dirty="0"/>
                    </a:p>
                  </a:txBody>
                  <a:tcPr/>
                </a:tc>
              </a:tr>
            </a:tbl>
          </a:graphicData>
        </a:graphic>
      </p:graphicFrame>
      <p:sp>
        <p:nvSpPr>
          <p:cNvPr id="5" name="Date Placeholder 4"/>
          <p:cNvSpPr>
            <a:spLocks noGrp="1"/>
          </p:cNvSpPr>
          <p:nvPr>
            <p:ph type="dt" sz="half" idx="12"/>
          </p:nvPr>
        </p:nvSpPr>
        <p:spPr/>
        <p:txBody>
          <a:bodyPr/>
          <a:lstStyle/>
          <a:p>
            <a:pPr>
              <a:defRPr/>
            </a:pPr>
            <a:r>
              <a:rPr lang="en-US" smtClean="0"/>
              <a:t>12-3-2011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Loss maps</a:t>
            </a:r>
          </a:p>
          <a:p>
            <a:pPr lvl="0"/>
            <a:r>
              <a:rPr lang="en-US" dirty="0" smtClean="0"/>
              <a:t>Aperture measurements of dump </a:t>
            </a:r>
            <a:r>
              <a:rPr lang="en-US" dirty="0" smtClean="0"/>
              <a:t>channel</a:t>
            </a:r>
          </a:p>
          <a:p>
            <a:pPr lvl="1"/>
            <a:r>
              <a:rPr lang="en-US" dirty="0" smtClean="0"/>
              <a:t>Wolfgang </a:t>
            </a:r>
            <a:r>
              <a:rPr lang="en-US" dirty="0" smtClean="0"/>
              <a:t>can come in during the day on Saturday. He will need about 3 hours</a:t>
            </a:r>
            <a:r>
              <a:rPr lang="en-US" dirty="0" smtClean="0"/>
              <a:t>.</a:t>
            </a:r>
          </a:p>
          <a:p>
            <a:r>
              <a:rPr lang="en-US" dirty="0" smtClean="0"/>
              <a:t>(Beta* revisited) Rogelio &amp; </a:t>
            </a:r>
            <a:r>
              <a:rPr lang="en-US" smtClean="0"/>
              <a:t>team ready</a:t>
            </a:r>
            <a:endParaRPr lang="en-US" dirty="0" smtClean="0"/>
          </a:p>
          <a:p>
            <a:r>
              <a:rPr lang="en-US" dirty="0" smtClean="0"/>
              <a:t> 1.38 TeV tests</a:t>
            </a:r>
            <a:endParaRPr lang="en-GB" dirty="0" smtClean="0"/>
          </a:p>
          <a:p>
            <a:endParaRPr lang="en-GB" dirty="0"/>
          </a:p>
        </p:txBody>
      </p:sp>
      <p:sp>
        <p:nvSpPr>
          <p:cNvPr id="2" name="Title 1"/>
          <p:cNvSpPr>
            <a:spLocks noGrp="1"/>
          </p:cNvSpPr>
          <p:nvPr>
            <p:ph type="title"/>
          </p:nvPr>
        </p:nvSpPr>
        <p:spPr/>
        <p:txBody>
          <a:bodyPr/>
          <a:lstStyle/>
          <a:p>
            <a:r>
              <a:rPr lang="en-US" dirty="0" smtClean="0"/>
              <a:t>Incoming</a:t>
            </a:r>
            <a:endParaRPr lang="en-GB" dirty="0"/>
          </a:p>
        </p:txBody>
      </p:sp>
      <p:sp>
        <p:nvSpPr>
          <p:cNvPr id="4" name="Date Placeholder 3"/>
          <p:cNvSpPr>
            <a:spLocks noGrp="1"/>
          </p:cNvSpPr>
          <p:nvPr>
            <p:ph type="dt" sz="half" idx="10"/>
          </p:nvPr>
        </p:nvSpPr>
        <p:spPr/>
        <p:txBody>
          <a:bodyPr/>
          <a:lstStyle/>
          <a:p>
            <a:pPr>
              <a:defRPr/>
            </a:pPr>
            <a:r>
              <a:rPr lang="en-US" smtClean="0"/>
              <a:t>12-3-2011</a:t>
            </a:r>
            <a:endParaRPr lang="en-US" dirty="0"/>
          </a:p>
        </p:txBody>
      </p:sp>
      <p:sp>
        <p:nvSpPr>
          <p:cNvPr id="3" name="Footer Placeholder 2"/>
          <p:cNvSpPr>
            <a:spLocks noGrp="1"/>
          </p:cNvSpPr>
          <p:nvPr>
            <p:ph type="ftr" sz="quarter" idx="12"/>
          </p:nvPr>
        </p:nvSpPr>
        <p:spPr/>
        <p:txBody>
          <a:bodyPr/>
          <a:lstStyle/>
          <a:p>
            <a:pPr>
              <a:defRPr/>
            </a:pPr>
            <a:r>
              <a:rPr lang="en-US" smtClean="0"/>
              <a:t>LHC progress</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44783</TotalTime>
  <Words>809</Words>
  <Application>Microsoft Office PowerPoint</Application>
  <PresentationFormat>On-screen Show (4:3)</PresentationFormat>
  <Paragraphs>93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Pixel</vt:lpstr>
      <vt:lpstr>Friday 11th morning</vt:lpstr>
      <vt:lpstr>Slide 2</vt:lpstr>
      <vt:lpstr>Collimation set-up</vt:lpstr>
      <vt:lpstr>Summary of collimator settings preparation</vt:lpstr>
      <vt:lpstr>Friday evening</vt:lpstr>
      <vt:lpstr>Conclusion on AGK tests</vt:lpstr>
      <vt:lpstr>Overnight continued</vt:lpstr>
      <vt:lpstr>Loss maps</vt:lpstr>
      <vt:lpstr>Incoming</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1709</cp:revision>
  <dcterms:created xsi:type="dcterms:W3CDTF">2010-10-13T07:44:28Z</dcterms:created>
  <dcterms:modified xsi:type="dcterms:W3CDTF">2011-03-12T07:56:34Z</dcterms:modified>
</cp:coreProperties>
</file>