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1"/>
  </p:notesMasterIdLst>
  <p:handoutMasterIdLst>
    <p:handoutMasterId r:id="rId12"/>
  </p:handoutMasterIdLst>
  <p:sldIdLst>
    <p:sldId id="812" r:id="rId2"/>
    <p:sldId id="813" r:id="rId3"/>
    <p:sldId id="814" r:id="rId4"/>
    <p:sldId id="815" r:id="rId5"/>
    <p:sldId id="816" r:id="rId6"/>
    <p:sldId id="817" r:id="rId7"/>
    <p:sldId id="818" r:id="rId8"/>
    <p:sldId id="819" r:id="rId9"/>
    <p:sldId id="820" r:id="rId10"/>
  </p:sldIdLst>
  <p:sldSz cx="9144000" cy="6858000" type="screen4x3"/>
  <p:notesSz cx="6718300" cy="9855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8000"/>
    <a:srgbClr val="FF0000"/>
    <a:srgbClr val="99FFCC"/>
    <a:srgbClr val="9FCAFF"/>
    <a:srgbClr val="DDDDDD"/>
    <a:srgbClr val="3399FF"/>
    <a:srgbClr val="FFCCCC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097" autoAdjust="0"/>
    <p:restoredTop sz="95238" autoAdjust="0"/>
  </p:normalViewPr>
  <p:slideViewPr>
    <p:cSldViewPr>
      <p:cViewPr varScale="1">
        <p:scale>
          <a:sx n="98" d="100"/>
          <a:sy n="98" d="100"/>
        </p:scale>
        <p:origin x="-108" y="-318"/>
      </p:cViewPr>
      <p:guideLst>
        <p:guide orient="horz" pos="2160"/>
        <p:guide pos="51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3272" y="-120"/>
      </p:cViewPr>
      <p:guideLst>
        <p:guide orient="horz" pos="3104"/>
        <p:guide pos="2116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0DC6C-BFF8-144A-B30B-BD4EDED5E972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5238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C2787-C011-484C-9C9F-47366145B8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3249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81538"/>
            <a:ext cx="5375275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CFAA86E-7117-48E8-AB4F-2D91C9F729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01940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14-07-2010</a:t>
            </a:r>
            <a:endParaRPr lang="en-US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26E3E824-1D33-4083-932F-B12D7D09EB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07FC7-9701-4F56-BA21-47F785F44A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14-07-2010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6FE21-7D5A-4944-9B4F-14EE2A8435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14-07-2010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43100-3704-4E7F-9742-368FE9AA16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14-07-2010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F8F70-BBF6-4832-98A0-56CA85B1B7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14-07-2010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96975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29050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A8A3B-17E3-4A11-B239-2716609288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14-07-2010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111750"/>
          </a:xfrm>
        </p:spPr>
        <p:txBody>
          <a:bodyPr/>
          <a:lstStyle>
            <a:lvl3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14-07-2010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C38A6-77F0-4FCF-B06D-A581D0D4EF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14-07-2010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31215-DB5D-475E-B8AB-8117DA16C7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14-07-2010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503C1-DF11-4A20-A24B-2DE152F8D0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14-07-2010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A8FA0-5CB1-47CC-8E14-97CA62F16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14-07-2010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AADED-51EB-4F42-B5F1-2ACE1DF1E1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14-07-2010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4457D-55E5-4A3A-B391-7D7C2479BC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14-07-2010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2502F-1A98-441D-8A55-88868DC7B2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14-07-2010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pPr>
              <a:defRPr/>
            </a:pPr>
            <a:fld id="{69CF8F24-2345-4359-A23A-40838D5E6D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22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14-07-2010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922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accent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10:02</a:t>
            </a:r>
            <a:r>
              <a:rPr lang="en-US" dirty="0" smtClean="0"/>
              <a:t> </a:t>
            </a:r>
            <a:r>
              <a:rPr lang="en-US" dirty="0" smtClean="0"/>
              <a:t> Fill1483 - beams </a:t>
            </a:r>
            <a:r>
              <a:rPr lang="en-US" dirty="0" smtClean="0"/>
              <a:t>dumped</a:t>
            </a:r>
          </a:p>
          <a:p>
            <a:r>
              <a:rPr lang="en-US" dirty="0" smtClean="0"/>
              <a:t>O</a:t>
            </a:r>
            <a:r>
              <a:rPr lang="en-US" dirty="0" smtClean="0"/>
              <a:t>ffset </a:t>
            </a:r>
            <a:r>
              <a:rPr lang="en-US" dirty="0"/>
              <a:t>on the BPMs readings around IR3. </a:t>
            </a:r>
            <a:endParaRPr lang="en-US" dirty="0" smtClean="0"/>
          </a:p>
          <a:p>
            <a:r>
              <a:rPr lang="en-US" dirty="0" smtClean="0"/>
              <a:t>H</a:t>
            </a:r>
            <a:r>
              <a:rPr lang="en-US" dirty="0" smtClean="0"/>
              <a:t>eating </a:t>
            </a:r>
            <a:r>
              <a:rPr lang="en-US" dirty="0"/>
              <a:t>problem in the building were the </a:t>
            </a:r>
            <a:r>
              <a:rPr lang="en-US" dirty="0" smtClean="0"/>
              <a:t>BPM </a:t>
            </a:r>
            <a:r>
              <a:rPr lang="en-US" dirty="0"/>
              <a:t>crates of IR3 are.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cooling system of SR3 was under maintenance and this inhibited the alarms going to TI (to prevent </a:t>
            </a:r>
            <a:r>
              <a:rPr lang="en-US" dirty="0" smtClean="0"/>
              <a:t>false </a:t>
            </a:r>
            <a:r>
              <a:rPr lang="en-US" dirty="0"/>
              <a:t>alarms)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the meantime a real alarm "</a:t>
            </a:r>
            <a:r>
              <a:rPr lang="en-US" dirty="0" err="1"/>
              <a:t>defaut</a:t>
            </a:r>
            <a:r>
              <a:rPr lang="en-US" dirty="0"/>
              <a:t> gel" appeared and cut the ventilation of the building.</a:t>
            </a:r>
          </a:p>
          <a:p>
            <a:r>
              <a:rPr lang="en-US" dirty="0"/>
              <a:t>The site manager switched on the system, the temperature went back to normal and the BPMs readings as well.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9</a:t>
            </a:r>
            <a:r>
              <a:rPr lang="en-US" baseline="30000" dirty="0" smtClean="0"/>
              <a:t>th</a:t>
            </a:r>
            <a:r>
              <a:rPr lang="en-US" dirty="0" smtClean="0"/>
              <a:t> November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9A8FA0-5CB1-47CC-8E14-97CA62F167C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1421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LHCION2 </a:t>
            </a:r>
            <a:r>
              <a:rPr lang="en-US" dirty="0"/>
              <a:t>was giving big longitudinal and transverse emittances, ~1.8-2 and 3-4 respectively. </a:t>
            </a:r>
            <a:endParaRPr lang="en-US" dirty="0" smtClean="0"/>
          </a:p>
          <a:p>
            <a:r>
              <a:rPr lang="en-US" dirty="0" smtClean="0"/>
              <a:t>Tuned by SPS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beam </a:t>
            </a:r>
            <a:r>
              <a:rPr lang="en-US" dirty="0"/>
              <a:t>presence flag </a:t>
            </a:r>
            <a:r>
              <a:rPr lang="en-US" dirty="0" smtClean="0"/>
              <a:t>threshold</a:t>
            </a:r>
            <a:r>
              <a:rPr lang="en-US" dirty="0" smtClean="0"/>
              <a:t> </a:t>
            </a:r>
            <a:r>
              <a:rPr lang="en-US" dirty="0" smtClean="0"/>
              <a:t>tested by reducing intensity of B1 pilot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32264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Injected 4 bunches of ions and checked TL trajectory and losses and injection </a:t>
            </a:r>
            <a:r>
              <a:rPr lang="en-US" dirty="0" smtClean="0"/>
              <a:t>oscillations</a:t>
            </a:r>
            <a:endParaRPr lang="en-US" dirty="0"/>
          </a:p>
          <a:p>
            <a:r>
              <a:rPr lang="en-US" dirty="0"/>
              <a:t>B1: Did steering in vertical plane with one corrector and saved new trajectory into the dataset catalog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B2: had first problems to get BPM acquisition in the ring, changed the reference and steered in the horizontal plane with one corrector, new trajectory saved in the catalog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Losses in the TL: max losses 1.6 </a:t>
            </a:r>
            <a:r>
              <a:rPr lang="en-US" dirty="0" err="1"/>
              <a:t>mGy</a:t>
            </a:r>
            <a:r>
              <a:rPr lang="en-US" dirty="0"/>
              <a:t> --&gt; OK, no TCDI adjustments </a:t>
            </a:r>
            <a:r>
              <a:rPr lang="en-US" dirty="0" smtClean="0"/>
              <a:t>needed</a:t>
            </a:r>
            <a:endParaRPr lang="en-US" dirty="0"/>
          </a:p>
          <a:p>
            <a:r>
              <a:rPr lang="en-US" dirty="0"/>
              <a:t>Losses in IP2 and IP8 look fine. No IQC latches seen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Copied settings from LHCION2 to LHCION1.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Injection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14510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17:30 Inject for test </a:t>
            </a:r>
            <a:r>
              <a:rPr lang="en-US" dirty="0" smtClean="0"/>
              <a:t>ramp</a:t>
            </a:r>
          </a:p>
          <a:p>
            <a:pPr lvl="1"/>
            <a:r>
              <a:rPr lang="en-US" dirty="0" smtClean="0"/>
              <a:t>4 x 500ns </a:t>
            </a:r>
          </a:p>
          <a:p>
            <a:endParaRPr lang="en-US" dirty="0"/>
          </a:p>
          <a:p>
            <a:r>
              <a:rPr lang="en-US" dirty="0" smtClean="0"/>
              <a:t>New collision beam process tested without problems</a:t>
            </a:r>
          </a:p>
          <a:p>
            <a:pPr lvl="1"/>
            <a:r>
              <a:rPr lang="en-US" dirty="0" smtClean="0"/>
              <a:t>Crossing angles, separation bumps, </a:t>
            </a:r>
            <a:r>
              <a:rPr lang="en-US" dirty="0" err="1" smtClean="0"/>
              <a:t>lumi</a:t>
            </a:r>
            <a:r>
              <a:rPr lang="en-US" dirty="0" smtClean="0"/>
              <a:t> scan knobs and orbit adjustments</a:t>
            </a:r>
          </a:p>
          <a:p>
            <a:pPr lvl="1"/>
            <a:r>
              <a:rPr lang="en-US" dirty="0" smtClean="0"/>
              <a:t>Alice’s crossing angle from +110 to -140 </a:t>
            </a:r>
            <a:r>
              <a:rPr lang="en-US" dirty="0" err="1" smtClean="0"/>
              <a:t>microrad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IP6 interlock thresholds crate </a:t>
            </a:r>
            <a:r>
              <a:rPr lang="en-US" dirty="0" smtClean="0"/>
              <a:t>B tested</a:t>
            </a:r>
            <a:endParaRPr lang="en-US" dirty="0" smtClean="0"/>
          </a:p>
          <a:p>
            <a:pPr lvl="1"/>
            <a:r>
              <a:rPr lang="en-US" dirty="0" smtClean="0"/>
              <a:t>will change BPMSB.B4L6.B2 horizontal, actual reading 1.2 mm</a:t>
            </a:r>
          </a:p>
          <a:p>
            <a:pPr lvl="1"/>
            <a:r>
              <a:rPr lang="en-US" dirty="0" smtClean="0"/>
              <a:t>B2 dumped when moving from 1.5 to 1 mm --&gt; </a:t>
            </a:r>
            <a:r>
              <a:rPr lang="en-US" dirty="0" smtClean="0"/>
              <a:t>OK</a:t>
            </a:r>
          </a:p>
          <a:p>
            <a:pPr lvl="1"/>
            <a:r>
              <a:rPr lang="en-US" dirty="0" smtClean="0"/>
              <a:t>will </a:t>
            </a:r>
            <a:r>
              <a:rPr lang="en-US" dirty="0" smtClean="0"/>
              <a:t>change BPMSB.B4R6.B1 horizontal, actual reading 2.2 mm</a:t>
            </a:r>
          </a:p>
          <a:p>
            <a:pPr lvl="1"/>
            <a:r>
              <a:rPr lang="en-US" dirty="0" smtClean="0"/>
              <a:t>B2 dumped when moving from 2.5 to 2 mm --&gt; </a:t>
            </a:r>
            <a:r>
              <a:rPr lang="en-US" dirty="0" smtClean="0"/>
              <a:t>OK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evening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32326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Bit of trouble injection (tunes, chromaticity)</a:t>
            </a:r>
          </a:p>
          <a:p>
            <a:r>
              <a:rPr lang="en-US" dirty="0" smtClean="0"/>
              <a:t>22:50 Stable beams, fill 1485</a:t>
            </a:r>
          </a:p>
          <a:p>
            <a:pPr lvl="1"/>
            <a:r>
              <a:rPr lang="en-US" dirty="0" smtClean="0"/>
              <a:t>500ns  17 bunches  16 colliding pairs/IP</a:t>
            </a:r>
          </a:p>
          <a:p>
            <a:pPr lvl="1"/>
            <a:r>
              <a:rPr lang="en-US" dirty="0" smtClean="0"/>
              <a:t>Initial luminosity around 3.5 x 10</a:t>
            </a:r>
            <a:r>
              <a:rPr lang="en-US" baseline="30000" dirty="0" smtClean="0"/>
              <a:t>24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endParaRPr lang="en-GB" baseline="30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</a:t>
            </a:r>
            <a:r>
              <a:rPr lang="en-US" dirty="0" err="1" smtClean="0"/>
              <a:t>eveing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926" y="3501010"/>
            <a:ext cx="8660840" cy="1944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BCT after 4 h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510" y="980660"/>
            <a:ext cx="7296855" cy="5047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Bunch length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9A8FA0-5CB1-47CC-8E14-97CA62F167C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430" y="1340710"/>
            <a:ext cx="8355483" cy="2808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sizes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9A8FA0-5CB1-47CC-8E14-97CA62F167C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470" y="692620"/>
            <a:ext cx="8189550" cy="545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MD in PS until 14:00</a:t>
            </a:r>
          </a:p>
          <a:p>
            <a:r>
              <a:rPr lang="en-US" dirty="0" smtClean="0"/>
              <a:t>Will keep this fill as long as reasonable</a:t>
            </a:r>
          </a:p>
          <a:p>
            <a:pPr lvl="1"/>
            <a:r>
              <a:rPr lang="en-US" dirty="0" smtClean="0"/>
              <a:t>PS RF cavity (80 MHz) will need retuning to go back to ions</a:t>
            </a:r>
          </a:p>
          <a:p>
            <a:endParaRPr lang="en-US" dirty="0" smtClean="0"/>
          </a:p>
          <a:p>
            <a:r>
              <a:rPr lang="en-US" dirty="0" smtClean="0"/>
              <a:t>Fill for </a:t>
            </a:r>
            <a:r>
              <a:rPr lang="en-GB" dirty="0" smtClean="0"/>
              <a:t>69 bunches/ring, 66 bunch encounters/revolution for ALICE and 65 for CMS and ATLAS.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9A8FA0-5CB1-47CC-8E14-97CA62F167C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42461</TotalTime>
  <Words>402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Pixel</vt:lpstr>
      <vt:lpstr>Tuesday 9th November</vt:lpstr>
      <vt:lpstr>Injection</vt:lpstr>
      <vt:lpstr>Injection </vt:lpstr>
      <vt:lpstr>Tuesday evening</vt:lpstr>
      <vt:lpstr>Tuesday eveing</vt:lpstr>
      <vt:lpstr>BCT after 4 h</vt:lpstr>
      <vt:lpstr>Bunch length</vt:lpstr>
      <vt:lpstr>Beam sizes</vt:lpstr>
      <vt:lpstr>Today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Lamont</cp:lastModifiedBy>
  <cp:revision>1655</cp:revision>
  <dcterms:created xsi:type="dcterms:W3CDTF">2010-10-13T07:44:28Z</dcterms:created>
  <dcterms:modified xsi:type="dcterms:W3CDTF">2010-11-10T07:22:43Z</dcterms:modified>
</cp:coreProperties>
</file>