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1021" r:id="rId2"/>
    <p:sldId id="1024" r:id="rId3"/>
    <p:sldId id="1031" r:id="rId4"/>
    <p:sldId id="1032" r:id="rId5"/>
    <p:sldId id="1033" r:id="rId6"/>
    <p:sldId id="1035" r:id="rId7"/>
    <p:sldId id="1037" r:id="rId8"/>
    <p:sldId id="1038" r:id="rId9"/>
    <p:sldId id="1034" r:id="rId10"/>
    <p:sldId id="1015" r:id="rId11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8000"/>
    <a:srgbClr val="99FF99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>
        <p:scale>
          <a:sx n="100" d="100"/>
          <a:sy n="100" d="100"/>
        </p:scale>
        <p:origin x="-702" y="13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05/11/2010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05/11/2010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05/11/2010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05/11/2010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 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05/11/2010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05/11/2010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 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smtClean="0"/>
              <a:t>05/11/2010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05/11/2010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05/11/2010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05/11/2010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05/11/2010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05/11/2010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05/11/2010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 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05/11/2010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 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05/11/2010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04/11 -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dirty="0" smtClean="0"/>
              <a:t>Access until ~13:00</a:t>
            </a:r>
          </a:p>
          <a:p>
            <a:pPr lvl="1"/>
            <a:r>
              <a:rPr lang="en-US" dirty="0" smtClean="0"/>
              <a:t>Mostly for BI for BPMs and ion changes</a:t>
            </a:r>
          </a:p>
          <a:p>
            <a:pPr lvl="1"/>
            <a:r>
              <a:rPr lang="en-US" dirty="0" smtClean="0"/>
              <a:t>ALICE, CMS</a:t>
            </a:r>
          </a:p>
          <a:p>
            <a:r>
              <a:rPr lang="en-US" dirty="0" smtClean="0"/>
              <a:t>Pre-cycle</a:t>
            </a:r>
          </a:p>
          <a:p>
            <a:r>
              <a:rPr lang="en-US" dirty="0" smtClean="0"/>
              <a:t>Proton checks:</a:t>
            </a:r>
          </a:p>
          <a:p>
            <a:pPr lvl="1"/>
            <a:r>
              <a:rPr lang="en-US" dirty="0" smtClean="0"/>
              <a:t>BCT calibration with ~15 probe bunches</a:t>
            </a:r>
          </a:p>
          <a:p>
            <a:pPr lvl="1"/>
            <a:r>
              <a:rPr lang="en-US" dirty="0" smtClean="0"/>
              <a:t>BPM orbit reference for high sensitivity setting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05/11/2010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05/11/2010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8596" y="1357298"/>
          <a:ext cx="7963366" cy="174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6954"/>
                <a:gridCol w="5286412"/>
              </a:tblGrid>
              <a:tr h="140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Friday 5/11 </a:t>
                      </a:r>
                      <a:r>
                        <a:rPr lang="en-US" baseline="0" dirty="0" smtClean="0"/>
                        <a:t>– AM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Collimation</a:t>
                      </a:r>
                      <a:r>
                        <a:rPr lang="en-GB" baseline="0" dirty="0" smtClean="0"/>
                        <a:t> 450 </a:t>
                      </a:r>
                      <a:r>
                        <a:rPr lang="en-GB" baseline="0" dirty="0" err="1" smtClean="0"/>
                        <a:t>GeV</a:t>
                      </a:r>
                      <a:r>
                        <a:rPr lang="en-GB" baseline="0" dirty="0" smtClean="0"/>
                        <a:t>, loss </a:t>
                      </a:r>
                      <a:r>
                        <a:rPr lang="en-GB" baseline="0" dirty="0" smtClean="0"/>
                        <a:t>maps</a:t>
                      </a:r>
                    </a:p>
                    <a:p>
                      <a:r>
                        <a:rPr lang="en-GB" baseline="0" smtClean="0"/>
                        <a:t>BI, RF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Friday </a:t>
                      </a:r>
                      <a:r>
                        <a:rPr lang="en-US" baseline="0" dirty="0" smtClean="0"/>
                        <a:t>5/11 – PM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First ramp, collimation checks, possibly squeeze.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Friday</a:t>
                      </a:r>
                      <a:r>
                        <a:rPr lang="en-GB" baseline="0" dirty="0" smtClean="0"/>
                        <a:t> night – Saturday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Collimation</a:t>
                      </a:r>
                      <a:r>
                        <a:rPr lang="en-GB" baseline="0" dirty="0" smtClean="0"/>
                        <a:t> on flat top, squeeze etc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PM – ions in the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1091590"/>
          </a:xfrm>
        </p:spPr>
        <p:txBody>
          <a:bodyPr/>
          <a:lstStyle/>
          <a:p>
            <a:r>
              <a:rPr lang="en-US" dirty="0" smtClean="0"/>
              <a:t>18:00 : Ions extracted to TI2/8 TEDs.</a:t>
            </a:r>
          </a:p>
          <a:p>
            <a:pPr lvl="1"/>
            <a:r>
              <a:rPr lang="en-US" dirty="0" smtClean="0"/>
              <a:t>A bit of steering of the trajectories. No problems.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05/11/2010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694316"/>
            <a:ext cx="7243638" cy="30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00034" y="2214554"/>
            <a:ext cx="5729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B1 in TI2 before correction (</a:t>
            </a:r>
            <a:r>
              <a:rPr lang="en-US" dirty="0" err="1" smtClean="0"/>
              <a:t>wrt</a:t>
            </a:r>
            <a:r>
              <a:rPr lang="en-US" dirty="0" smtClean="0"/>
              <a:t> proton reference)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PM – ions to the LHC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1234466"/>
          </a:xfrm>
        </p:spPr>
        <p:txBody>
          <a:bodyPr/>
          <a:lstStyle/>
          <a:p>
            <a:r>
              <a:rPr lang="en-US" dirty="0" smtClean="0"/>
              <a:t>Adjustment of the offsets LHC-SPS to place ions bunch on the MKI of B1.</a:t>
            </a:r>
          </a:p>
          <a:p>
            <a:r>
              <a:rPr lang="en-US" dirty="0" smtClean="0"/>
              <a:t>20:20 First 75+ trajectories in the LHC.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05/11/2010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496"/>
            <a:ext cx="8358214" cy="3343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00034" y="2428868"/>
            <a:ext cx="6245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B1 turn 1 compared to proton closed orbit – not bad !!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Circulating B1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111750"/>
          </a:xfrm>
        </p:spPr>
        <p:txBody>
          <a:bodyPr/>
          <a:lstStyle/>
          <a:p>
            <a:r>
              <a:rPr lang="en-US" dirty="0" smtClean="0"/>
              <a:t>20:30-22:00 RF : placing bunch into correct bucket.</a:t>
            </a:r>
          </a:p>
          <a:p>
            <a:pPr lvl="1"/>
            <a:r>
              <a:rPr lang="en-US" dirty="0" smtClean="0"/>
              <a:t>BLM thresholds on IR2 triplet magnets set back to 0.1 (were reduced to 0.03) to avoid unnecessary PMs from beam to TDI.</a:t>
            </a:r>
          </a:p>
          <a:p>
            <a:r>
              <a:rPr lang="en-US" dirty="0" smtClean="0"/>
              <a:t>22:00 B1 captured and circulating for many seconds.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05/11/2010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028960"/>
            <a:ext cx="8501090" cy="3400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00034" y="2671700"/>
            <a:ext cx="6034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B1 ion orbit compared to proton orbit – no steering 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B1 progress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05/11/2010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8358214" cy="7110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111750"/>
          </a:xfrm>
        </p:spPr>
        <p:txBody>
          <a:bodyPr/>
          <a:lstStyle/>
          <a:p>
            <a:r>
              <a:rPr lang="en-US" dirty="0" smtClean="0"/>
              <a:t>01:00: Beam2 injected OK.</a:t>
            </a:r>
          </a:p>
          <a:p>
            <a:r>
              <a:rPr lang="en-US" dirty="0" smtClean="0"/>
              <a:t>01:50: Both beams circulating.</a:t>
            </a:r>
          </a:p>
          <a:p>
            <a:pPr lvl="1"/>
            <a:r>
              <a:rPr lang="en-US" dirty="0" smtClean="0"/>
              <a:t>Lifetimes around 10-20 hours.</a:t>
            </a:r>
          </a:p>
          <a:p>
            <a:pPr lvl="1"/>
            <a:r>
              <a:rPr lang="en-US" dirty="0" smtClean="0"/>
              <a:t>Stepwise losses on B1.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05/11/2010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357430"/>
            <a:ext cx="6429420" cy="4198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Optics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1428760"/>
          </a:xfrm>
        </p:spPr>
        <p:txBody>
          <a:bodyPr/>
          <a:lstStyle/>
          <a:p>
            <a:r>
              <a:rPr lang="en-US" dirty="0" smtClean="0"/>
              <a:t>Initially some problems with AC dipole in H, solved by kicker expert – arming issue.</a:t>
            </a:r>
          </a:p>
          <a:p>
            <a:pPr lvl="1"/>
            <a:r>
              <a:rPr lang="en-US" dirty="0" smtClean="0"/>
              <a:t>Q-kicker used.</a:t>
            </a:r>
          </a:p>
          <a:p>
            <a:r>
              <a:rPr lang="en-US" dirty="0" smtClean="0"/>
              <a:t>Optics in good agreement with protons.</a:t>
            </a:r>
          </a:p>
          <a:p>
            <a:pPr lvl="1"/>
            <a:r>
              <a:rPr lang="en-US" dirty="0" smtClean="0"/>
              <a:t>Many BPMs do not trigger in capture mode.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05/11/2010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761908"/>
            <a:ext cx="5491172" cy="3881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Losses with kicks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05/11/2010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19215"/>
            <a:ext cx="8229600" cy="4067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11750"/>
          </a:xfrm>
        </p:spPr>
        <p:txBody>
          <a:bodyPr/>
          <a:lstStyle/>
          <a:p>
            <a:r>
              <a:rPr lang="en-US" dirty="0" smtClean="0"/>
              <a:t>Intensity:</a:t>
            </a:r>
          </a:p>
          <a:p>
            <a:pPr lvl="1"/>
            <a:r>
              <a:rPr lang="en-US" dirty="0" smtClean="0"/>
              <a:t>Around 1-1.2E10 – sometimes even too high to be a probe beam cannot inject into empty ring).</a:t>
            </a:r>
          </a:p>
          <a:p>
            <a:r>
              <a:rPr lang="en-US" dirty="0" err="1" smtClean="0"/>
              <a:t>Emittance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Both beams around 1.0-1.2 um just after injection (! with </a:t>
            </a:r>
            <a:r>
              <a:rPr lang="en-US" dirty="0" err="1" smtClean="0"/>
              <a:t>Pb</a:t>
            </a:r>
            <a:r>
              <a:rPr lang="en-US" dirty="0" smtClean="0"/>
              <a:t> gamma) – nominal. Proton equiv. </a:t>
            </a:r>
            <a:r>
              <a:rPr lang="en-US" dirty="0" err="1" smtClean="0"/>
              <a:t>emittance</a:t>
            </a:r>
            <a:r>
              <a:rPr lang="en-US" dirty="0" smtClean="0"/>
              <a:t> 2.5-3 um.</a:t>
            </a:r>
          </a:p>
          <a:p>
            <a:pPr lvl="1"/>
            <a:r>
              <a:rPr lang="en-US" dirty="0" smtClean="0"/>
              <a:t>Beam is blowing up quickly to 3-4 um.</a:t>
            </a:r>
          </a:p>
          <a:p>
            <a:r>
              <a:rPr lang="en-US" dirty="0" smtClean="0"/>
              <a:t>Energy calibration: from RF frequencies of protons and </a:t>
            </a:r>
            <a:r>
              <a:rPr lang="en-US" dirty="0" err="1" smtClean="0"/>
              <a:t>Pb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fRF</a:t>
            </a:r>
            <a:r>
              <a:rPr lang="en-US" dirty="0" smtClean="0"/>
              <a:t>[p] = 400.788876 MHz </a:t>
            </a:r>
          </a:p>
          <a:p>
            <a:pPr lvl="1"/>
            <a:r>
              <a:rPr lang="en-US" dirty="0" err="1" smtClean="0"/>
              <a:t>fRF</a:t>
            </a:r>
            <a:r>
              <a:rPr lang="en-US" dirty="0" smtClean="0"/>
              <a:t>[Pb208]=</a:t>
            </a:r>
            <a:r>
              <a:rPr lang="en-US" dirty="0" smtClean="0"/>
              <a:t>400.784230 </a:t>
            </a:r>
            <a:r>
              <a:rPr lang="en-US" dirty="0" smtClean="0"/>
              <a:t>MHz </a:t>
            </a:r>
          </a:p>
          <a:p>
            <a:pPr lvl="1">
              <a:buNone/>
            </a:pPr>
            <a:r>
              <a:rPr lang="en-US" dirty="0" smtClean="0"/>
              <a:t>&gt;&gt; Energy[p] = </a:t>
            </a:r>
            <a:r>
              <a:rPr lang="en-US" dirty="0" smtClean="0"/>
              <a:t>~450.0 </a:t>
            </a:r>
            <a:r>
              <a:rPr lang="en-US" dirty="0" err="1" smtClean="0"/>
              <a:t>GeV</a:t>
            </a:r>
            <a:r>
              <a:rPr lang="en-US" dirty="0" smtClean="0"/>
              <a:t> – </a:t>
            </a:r>
            <a:r>
              <a:rPr lang="en-US" dirty="0" err="1" smtClean="0"/>
              <a:t>prel</a:t>
            </a:r>
            <a:r>
              <a:rPr lang="en-US" dirty="0" smtClean="0"/>
              <a:t>. error </a:t>
            </a:r>
            <a:r>
              <a:rPr lang="en-US" dirty="0" smtClean="0"/>
              <a:t>around </a:t>
            </a:r>
            <a:r>
              <a:rPr lang="en-US" dirty="0" smtClean="0"/>
              <a:t>0.4 </a:t>
            </a:r>
            <a:r>
              <a:rPr lang="en-US" dirty="0" err="1" smtClean="0"/>
              <a:t>GeV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05/11/2010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41765</TotalTime>
  <Words>406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Thursday 04/11 - Morning</vt:lpstr>
      <vt:lpstr>Thursday PM – ions in the lines</vt:lpstr>
      <vt:lpstr>Thursday PM – ions to the LHC</vt:lpstr>
      <vt:lpstr>Circulating B1</vt:lpstr>
      <vt:lpstr>B1 progress</vt:lpstr>
      <vt:lpstr>Beam2</vt:lpstr>
      <vt:lpstr>Optics measurements</vt:lpstr>
      <vt:lpstr>Losses with kicks </vt:lpstr>
      <vt:lpstr>Beam parameters</vt:lpstr>
      <vt:lpstr>Plans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2192</cp:revision>
  <dcterms:created xsi:type="dcterms:W3CDTF">2010-07-26T05:43:59Z</dcterms:created>
  <dcterms:modified xsi:type="dcterms:W3CDTF">2010-11-05T07:19:15Z</dcterms:modified>
</cp:coreProperties>
</file>