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1031" r:id="rId2"/>
    <p:sldId id="1036" r:id="rId3"/>
    <p:sldId id="1034" r:id="rId4"/>
    <p:sldId id="1035" r:id="rId5"/>
    <p:sldId id="1039" r:id="rId6"/>
    <p:sldId id="1040" r:id="rId7"/>
    <p:sldId id="1038" r:id="rId8"/>
    <p:sldId id="1037" r:id="rId9"/>
    <p:sldId id="1041" r:id="rId10"/>
    <p:sldId id="1042" r:id="rId11"/>
    <p:sldId id="1043" r:id="rId12"/>
    <p:sldId id="1044" r:id="rId13"/>
    <p:sldId id="1032" r:id="rId14"/>
    <p:sldId id="1045" r:id="rId15"/>
    <p:sldId id="1046" r:id="rId16"/>
    <p:sldId id="1015" r:id="rId17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8000"/>
    <a:srgbClr val="99FF99"/>
    <a:srgbClr val="FFCCCC"/>
    <a:srgbClr val="9FCAFF"/>
    <a:srgbClr val="DDDDDD"/>
    <a:srgbClr val="99FFCC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>
        <p:scale>
          <a:sx n="100" d="100"/>
          <a:sy n="100" d="100"/>
        </p:scale>
        <p:origin x="-1956" y="-39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5235A8-3F30-CD4B-93C3-534293F9D99E}" type="datetime1">
              <a:rPr lang="en-US" smtClean="0"/>
              <a:pPr/>
              <a:t>11/6/2010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EB0835-724C-DB4C-B87E-E5087EDD3B4C}" type="datetime1">
              <a:rPr lang="en-US" smtClean="0"/>
              <a:pPr/>
              <a:t>11/6/2010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C8375E1-4E61-3444-AD31-027B9FCB23D9}" type="datetime1">
              <a:rPr lang="en-US" smtClean="0"/>
              <a:pPr/>
              <a:t>11/6/2010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A374CA7F-3769-7E42-8A21-FB86B1656F95}" type="datetime1">
              <a:rPr lang="en-US" smtClean="0"/>
              <a:pPr/>
              <a:t>11/6/2010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6FCAEBFB-D3B7-5C4D-9F05-2939C62AA7B9}" type="datetime1">
              <a:rPr lang="en-US" smtClean="0"/>
              <a:pPr/>
              <a:t>11/6/2010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3AB7DAF-1FA9-1144-9D4E-316596D676A8}" type="datetime1">
              <a:rPr lang="en-US" smtClean="0"/>
              <a:pPr>
                <a:defRPr/>
              </a:pPr>
              <a:t>11/6/2010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LHC 9:00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06/11/2010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99B340B-B6C7-C244-BBB6-929F08A9C8F7}" type="datetime1">
              <a:rPr lang="en-US" smtClean="0"/>
              <a:pPr/>
              <a:t>11/6/2010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918A62C-E5F6-204F-BE87-40A651DA39B6}" type="datetime1">
              <a:rPr lang="en-US" smtClean="0"/>
              <a:pPr/>
              <a:t>11/6/2010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DEACDEB-B86A-A245-A93D-B51381F6EE9B}" type="datetime1">
              <a:rPr lang="en-US" smtClean="0"/>
              <a:pPr/>
              <a:t>11/6/2010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5BB0F48-4862-994E-8CDE-8D34C81B5B35}" type="datetime1">
              <a:rPr lang="en-US" smtClean="0"/>
              <a:pPr/>
              <a:t>11/6/2010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048975A-2FA0-5C48-9028-A7DBE418C15D}" type="datetime1">
              <a:rPr lang="en-US" smtClean="0"/>
              <a:pPr/>
              <a:t>11/6/2010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3BDDA5-D933-FA44-A43D-BCC1CC882D52}" type="datetime1">
              <a:rPr lang="en-US" smtClean="0"/>
              <a:pPr/>
              <a:t>11/6/2010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9950CC-3B82-5E45-A678-5CFAC51B5E2A}" type="datetime1">
              <a:rPr lang="en-US" smtClean="0"/>
              <a:pPr/>
              <a:t>11/6/2010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174C0405-9B1B-A14E-B00B-BFBFE2BB4C58}" type="datetime1">
              <a:rPr lang="en-US" smtClean="0"/>
              <a:pPr/>
              <a:t>11/6/2010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Commissioning: Thursday &amp; Friday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06/11/2010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980660"/>
            <a:ext cx="8229600" cy="443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9184" y="573507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B1 Inj., Circ.</a:t>
            </a:r>
            <a:br>
              <a:rPr lang="en-US" sz="1800" dirty="0" smtClean="0"/>
            </a:br>
            <a:r>
              <a:rPr lang="en-US" sz="1800" dirty="0" smtClean="0"/>
              <a:t>&amp; Capture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834400" y="5733320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B2 Inj., Circ.</a:t>
            </a:r>
            <a:br>
              <a:rPr lang="en-US" sz="1800" dirty="0" smtClean="0"/>
            </a:br>
            <a:r>
              <a:rPr lang="en-US" sz="1800" dirty="0" smtClean="0"/>
              <a:t>&amp; Capture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347830" y="5589300"/>
            <a:ext cx="2520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Optics Checks</a:t>
            </a:r>
            <a:br>
              <a:rPr lang="en-US" dirty="0" smtClean="0"/>
            </a:br>
            <a:r>
              <a:rPr lang="en-US" dirty="0" smtClean="0"/>
              <a:t>BI Checks</a:t>
            </a:r>
            <a:br>
              <a:rPr lang="en-US" dirty="0" smtClean="0"/>
            </a:br>
            <a:r>
              <a:rPr lang="en-US" dirty="0" smtClean="0"/>
              <a:t>Collimation Checks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240" y="5589300"/>
            <a:ext cx="2376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Ramp</a:t>
            </a:r>
            <a:br>
              <a:rPr lang="en-US" dirty="0" smtClean="0"/>
            </a:br>
            <a:r>
              <a:rPr lang="en-US" dirty="0" smtClean="0"/>
              <a:t>Collimation Checks</a:t>
            </a:r>
            <a:br>
              <a:rPr lang="en-US" dirty="0" smtClean="0"/>
            </a:br>
            <a:r>
              <a:rPr lang="en-US" dirty="0" smtClean="0"/>
              <a:t>Squeeze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 bwMode="auto">
          <a:xfrm>
            <a:off x="4860040" y="980660"/>
            <a:ext cx="792110" cy="28804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loss-maps at 3.5 Z </a:t>
            </a:r>
            <a:r>
              <a:rPr lang="en-US" dirty="0" err="1" smtClean="0"/>
              <a:t>TeV</a:t>
            </a:r>
            <a:r>
              <a:rPr lang="en-US" dirty="0" smtClean="0"/>
              <a:t> – ok-</a:t>
            </a:r>
            <a:r>
              <a:rPr lang="en-US" dirty="0" err="1" smtClean="0"/>
              <a:t>ish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06/11/2010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59621"/>
            <a:ext cx="8229600" cy="458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410" y="908650"/>
            <a:ext cx="8569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 frequency trim of -1000Hz for negative off momentum loss map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40" y="0"/>
            <a:ext cx="8229600" cy="523875"/>
          </a:xfrm>
        </p:spPr>
        <p:txBody>
          <a:bodyPr/>
          <a:lstStyle/>
          <a:p>
            <a:r>
              <a:rPr lang="en-US" sz="2800" dirty="0" smtClean="0"/>
              <a:t>22:15: first squeeze finished: perfect trajectory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06/11/2010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913457"/>
            <a:ext cx="8229600" cy="330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60040" y="4303455"/>
            <a:ext cx="3168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Wirescans afer squeeze: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B1-H: 7.1 </a:t>
            </a:r>
            <a:br>
              <a:rPr lang="pt-BR" dirty="0" smtClean="0"/>
            </a:br>
            <a:r>
              <a:rPr lang="pt-BR" dirty="0" smtClean="0"/>
              <a:t>B1-V: 6.5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B2-H: 6.8 </a:t>
            </a:r>
            <a:br>
              <a:rPr lang="pt-BR" dirty="0" smtClean="0"/>
            </a:br>
            <a:r>
              <a:rPr lang="pt-BR" dirty="0" smtClean="0"/>
              <a:t>B2-V: 10.1 </a:t>
            </a:r>
            <a:br>
              <a:rPr lang="pt-BR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9540" y="4293120"/>
            <a:ext cx="3024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Wirescans @ injection: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B1-H: 4.5 </a:t>
            </a:r>
            <a:br>
              <a:rPr lang="pt-BR" dirty="0" smtClean="0"/>
            </a:br>
            <a:r>
              <a:rPr lang="pt-BR" dirty="0" smtClean="0"/>
              <a:t>B1-V: 3.1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B2-H: 5.1 </a:t>
            </a:r>
            <a:br>
              <a:rPr lang="pt-BR" dirty="0" smtClean="0"/>
            </a:br>
            <a:r>
              <a:rPr lang="pt-BR" dirty="0" smtClean="0"/>
              <a:t>B2-V: 4.5 </a:t>
            </a:r>
            <a:br>
              <a:rPr lang="pt-BR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programmed dump at 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647805"/>
          </a:xfrm>
        </p:spPr>
        <p:txBody>
          <a:bodyPr/>
          <a:lstStyle/>
          <a:p>
            <a:r>
              <a:rPr lang="fr-CH" dirty="0" smtClean="0"/>
              <a:t>No surprises for dump of a </a:t>
            </a:r>
            <a:r>
              <a:rPr lang="fr-CH" dirty="0" err="1" smtClean="0"/>
              <a:t>bunched</a:t>
            </a:r>
            <a:r>
              <a:rPr lang="fr-CH" dirty="0" smtClean="0"/>
              <a:t>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3.5 </a:t>
            </a:r>
            <a:r>
              <a:rPr lang="fr-CH" dirty="0" err="1" smtClean="0"/>
              <a:t>TeV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06/11/2010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2132820"/>
            <a:ext cx="464401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30" y="2132820"/>
            <a:ext cx="4237663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95670" y="1700760"/>
            <a:ext cx="1224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6220" y="1628750"/>
            <a:ext cx="1224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Beat Checks at 3.5 Z </a:t>
            </a:r>
            <a:r>
              <a:rPr lang="en-US" dirty="0" err="1" smtClean="0"/>
              <a:t>TeV</a:t>
            </a:r>
            <a:r>
              <a:rPr lang="en-US" dirty="0" smtClean="0"/>
              <a:t>, squeezed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935845"/>
          </a:xfrm>
        </p:spPr>
        <p:txBody>
          <a:bodyPr/>
          <a:lstStyle/>
          <a:p>
            <a:r>
              <a:rPr lang="en-US" dirty="0" smtClean="0"/>
              <a:t>AC-dipole fixed from last night: reboot controls</a:t>
            </a:r>
          </a:p>
          <a:p>
            <a:r>
              <a:rPr lang="en-US" dirty="0" smtClean="0"/>
              <a:t>Looks very similar to protons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06/11/2010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870" y="2420860"/>
            <a:ext cx="4436750" cy="324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" y="2492870"/>
            <a:ext cx="4411884" cy="31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36120" y="6021360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Rogelio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over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630"/>
            <a:ext cx="8229600" cy="1655945"/>
          </a:xfrm>
        </p:spPr>
        <p:txBody>
          <a:bodyPr/>
          <a:lstStyle/>
          <a:p>
            <a:r>
              <a:rPr lang="en-US" dirty="0" err="1" smtClean="0"/>
              <a:t>Asynch</a:t>
            </a:r>
            <a:r>
              <a:rPr lang="en-US" dirty="0" smtClean="0"/>
              <a:t> dump tests at flat top</a:t>
            </a:r>
          </a:p>
          <a:p>
            <a:pPr lvl="1"/>
            <a:r>
              <a:rPr lang="en-US" dirty="0" smtClean="0"/>
              <a:t>to be </a:t>
            </a:r>
            <a:r>
              <a:rPr lang="en-US" dirty="0" err="1" smtClean="0"/>
              <a:t>analysed</a:t>
            </a:r>
            <a:r>
              <a:rPr lang="en-US" dirty="0" smtClean="0"/>
              <a:t> in detail but looks ok</a:t>
            </a:r>
          </a:p>
          <a:p>
            <a:r>
              <a:rPr lang="en-US" dirty="0" smtClean="0"/>
              <a:t>Next ramp: loss maps after the squeeze</a:t>
            </a:r>
          </a:p>
          <a:p>
            <a:pPr lvl="1"/>
            <a:r>
              <a:rPr lang="en-US" dirty="0" smtClean="0"/>
              <a:t>To be </a:t>
            </a:r>
            <a:r>
              <a:rPr lang="en-US" dirty="0" err="1" smtClean="0"/>
              <a:t>analysed</a:t>
            </a:r>
            <a:r>
              <a:rPr lang="en-US" dirty="0" smtClean="0"/>
              <a:t> in detail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06/11/2010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2708900"/>
            <a:ext cx="6866009" cy="349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48080" y="2348850"/>
            <a:ext cx="324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B2: Q_H trimmed to 0.34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Chromaticity through </a:t>
            </a:r>
            <a:r>
              <a:rPr lang="en-US" smtClean="0"/>
              <a:t>the ramp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06/11/2010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25144"/>
            <a:ext cx="8229600" cy="365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04/11/2010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3410" y="1484730"/>
          <a:ext cx="853440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840480"/>
                <a:gridCol w="1950720"/>
              </a:tblGrid>
              <a:tr h="1406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Find collisions</a:t>
                      </a:r>
                      <a:r>
                        <a:rPr lang="en-GB" baseline="0" dirty="0" smtClean="0"/>
                        <a:t> 2 x 2 bunches</a:t>
                      </a:r>
                      <a:br>
                        <a:rPr lang="en-GB" baseline="0" dirty="0" smtClean="0"/>
                      </a:br>
                      <a:r>
                        <a:rPr lang="en-GB" baseline="0" dirty="0" smtClean="0"/>
                        <a:t>Collimation – loss maps</a:t>
                      </a:r>
                    </a:p>
                    <a:p>
                      <a:r>
                        <a:rPr lang="en-GB" baseline="0" dirty="0" smtClean="0"/>
                        <a:t>Asynchronous dump</a:t>
                      </a:r>
                    </a:p>
                    <a:p>
                      <a:r>
                        <a:rPr lang="en-GB" baseline="0" dirty="0" smtClean="0"/>
                        <a:t>Stable beams 2 x 2 bunches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Stable beams, increase #</a:t>
                      </a:r>
                      <a:r>
                        <a:rPr lang="en-GB" baseline="0" dirty="0" smtClean="0"/>
                        <a:t> bunches</a:t>
                      </a:r>
                    </a:p>
                    <a:p>
                      <a:r>
                        <a:rPr lang="en-GB" baseline="0" dirty="0" smtClean="0"/>
                        <a:t>2 x 17, 2 x 128 bunches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Debunching</a:t>
            </a:r>
            <a:r>
              <a:rPr lang="en-US" dirty="0" smtClean="0"/>
              <a:t> at injection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06/11/2010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082" y="1196975"/>
            <a:ext cx="805783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Friday Morning: Collimation checks at 450 Z </a:t>
            </a:r>
            <a:r>
              <a:rPr lang="en-US" sz="2800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5111750"/>
          </a:xfrm>
        </p:spPr>
        <p:txBody>
          <a:bodyPr/>
          <a:lstStyle/>
          <a:p>
            <a:r>
              <a:rPr lang="en-US" dirty="0" smtClean="0"/>
              <a:t>Check collimator alignment</a:t>
            </a:r>
          </a:p>
          <a:p>
            <a:pPr lvl="1"/>
            <a:r>
              <a:rPr lang="en-US" dirty="0" smtClean="0"/>
              <a:t>Gap centers checked for 11 collimators per beam. Reproducibility from proton to ion at 0.4mm level. OK for injection nominal settings and probably for intermediate settings as used at 3.5TeV. </a:t>
            </a:r>
          </a:p>
          <a:p>
            <a:r>
              <a:rPr lang="en-US" dirty="0" smtClean="0"/>
              <a:t>Loss maps: </a:t>
            </a:r>
            <a:r>
              <a:rPr lang="en-US" dirty="0" err="1" smtClean="0"/>
              <a:t>Betatron</a:t>
            </a:r>
            <a:r>
              <a:rPr lang="en-US" dirty="0" smtClean="0"/>
              <a:t> cleaning inefficiency: </a:t>
            </a:r>
          </a:p>
          <a:p>
            <a:pPr lvl="1"/>
            <a:r>
              <a:rPr lang="en-US" dirty="0" smtClean="0"/>
              <a:t> Leakage to dispersion suppressor: 0.5% - 2% </a:t>
            </a:r>
          </a:p>
          <a:p>
            <a:pPr lvl="1"/>
            <a:r>
              <a:rPr lang="en-US" dirty="0" smtClean="0"/>
              <a:t>Experimental IR's: clean</a:t>
            </a:r>
          </a:p>
          <a:p>
            <a:pPr lvl="1"/>
            <a:r>
              <a:rPr lang="en-US" dirty="0" smtClean="0"/>
              <a:t>Arcs: 0.1%</a:t>
            </a:r>
          </a:p>
          <a:p>
            <a:pPr lvl="1"/>
            <a:r>
              <a:rPr lang="en-US" dirty="0" smtClean="0"/>
              <a:t>RF: clean </a:t>
            </a:r>
          </a:p>
          <a:p>
            <a:r>
              <a:rPr lang="en-US" dirty="0" smtClean="0"/>
              <a:t>Loss maps: Momentum cleaning inefficiency: </a:t>
            </a:r>
          </a:p>
          <a:p>
            <a:pPr lvl="1"/>
            <a:r>
              <a:rPr lang="en-US" dirty="0" smtClean="0"/>
              <a:t>Leakage to dispersion suppressor: 0.5% - 4%</a:t>
            </a:r>
          </a:p>
          <a:p>
            <a:pPr lvl="1"/>
            <a:r>
              <a:rPr lang="en-US" dirty="0" smtClean="0"/>
              <a:t>Experimental IR's: 10% (TCTH in IR1, b2), 1% (TCTH in IR5, b1)</a:t>
            </a:r>
          </a:p>
          <a:p>
            <a:pPr lvl="1"/>
            <a:r>
              <a:rPr lang="en-US" dirty="0" smtClean="0"/>
              <a:t>Arcs: 0.3% </a:t>
            </a:r>
          </a:p>
          <a:p>
            <a:pPr lvl="1"/>
            <a:r>
              <a:rPr lang="en-US" dirty="0" smtClean="0"/>
              <a:t>RF insertion: 0.5%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06/11/2010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2800" dirty="0" smtClean="0"/>
              <a:t>Conclusions from Ralph A.: collimation @ 450 </a:t>
            </a:r>
            <a:r>
              <a:rPr lang="en-US" sz="2800" dirty="0" err="1" smtClean="0"/>
              <a:t>GeV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5111750"/>
          </a:xfrm>
        </p:spPr>
        <p:txBody>
          <a:bodyPr/>
          <a:lstStyle/>
          <a:p>
            <a:r>
              <a:rPr lang="en-US" sz="2000" dirty="0" smtClean="0"/>
              <a:t>Loose about factor 50-100 in cleaning efficiency for ions, compared to protons. This is expected (ion fragmentation and dissociation)</a:t>
            </a:r>
          </a:p>
          <a:p>
            <a:r>
              <a:rPr lang="en-US" sz="2000" dirty="0" smtClean="0"/>
              <a:t>Main losses in predicted locations, namely the dispersion suppressor magnets. Maybe losses occur somewhat earlier in space than expected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We see a large 10% leakage into IR1 from IR3 losses for beam 2. It is not clear what ion species escapes IR3 and travels to IR1. To be analyzed in detail</a:t>
            </a:r>
          </a:p>
          <a:p>
            <a:r>
              <a:rPr lang="en-US" sz="2000" dirty="0" smtClean="0"/>
              <a:t>OK for injection and ramp to 3.5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r>
              <a:rPr lang="en-US" sz="2000" dirty="0" smtClean="0"/>
              <a:t>As ion species form independent "beams" we worry about potential high energy losses into IR1. Therefore request of full set of loss maps at 3.5TeV before a squeeze is performed</a:t>
            </a:r>
          </a:p>
          <a:p>
            <a:pPr lvl="8"/>
            <a:r>
              <a:rPr lang="en-US" dirty="0" smtClean="0">
                <a:solidFill>
                  <a:srgbClr val="FF0000"/>
                </a:solidFill>
              </a:rPr>
              <a:t>DONE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06/11/2010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141 BLM screen dumps in 1.5 hours 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06/11/2010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1052669"/>
            <a:ext cx="8209140" cy="259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9640" y="692620"/>
            <a:ext cx="4392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Momentum losses B1 -1000Hz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30" y="4221110"/>
            <a:ext cx="8137130" cy="233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19590" y="3789050"/>
            <a:ext cx="5400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Momentum losses B2 -1000Hz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611450" y="5805330"/>
            <a:ext cx="432060" cy="86412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Beam Dumps at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647805"/>
          </a:xfrm>
        </p:spPr>
        <p:txBody>
          <a:bodyPr/>
          <a:lstStyle/>
          <a:p>
            <a:r>
              <a:rPr lang="en-US" dirty="0" smtClean="0"/>
              <a:t>Dump protection OK:</a:t>
            </a:r>
            <a:br>
              <a:rPr lang="en-US" dirty="0" smtClean="0"/>
            </a:br>
            <a:r>
              <a:rPr lang="en-US" dirty="0" smtClean="0"/>
              <a:t>There was essentially no leakage to the TCTs during the </a:t>
            </a:r>
            <a:r>
              <a:rPr lang="en-US" dirty="0" err="1" smtClean="0"/>
              <a:t>async</a:t>
            </a:r>
            <a:r>
              <a:rPr lang="en-US" dirty="0" smtClean="0"/>
              <a:t>. dump of both beams, so I think everything is fine! </a:t>
            </a:r>
            <a:br>
              <a:rPr lang="en-US" dirty="0" smtClean="0"/>
            </a:br>
            <a:r>
              <a:rPr lang="en-US" dirty="0" smtClean="0"/>
              <a:t>						Chiara Bracco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06/11/2010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2636890"/>
            <a:ext cx="8244510" cy="338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BGI: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06/11/2010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101" y="1196975"/>
            <a:ext cx="793179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590" y="272774"/>
            <a:ext cx="7056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uniform signal strength, in general better for vertical BGIs.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Schottky</a:t>
            </a:r>
            <a:r>
              <a:rPr lang="en-US" dirty="0" smtClean="0"/>
              <a:t> data – Ralph </a:t>
            </a:r>
            <a:r>
              <a:rPr lang="en-US" dirty="0" err="1" smtClean="0"/>
              <a:t>Steinhagen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06/11/2010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1295895"/>
          </a:xfrm>
        </p:spPr>
        <p:txBody>
          <a:bodyPr/>
          <a:lstStyle/>
          <a:p>
            <a:r>
              <a:rPr lang="en-US" dirty="0" smtClean="0"/>
              <a:t>Plus: Re-verified FB operation - FB's OK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1484730"/>
            <a:ext cx="7956470" cy="491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16:25 start first ramp – no beam losses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06/11/2010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908650"/>
            <a:ext cx="3117540" cy="244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23910" y="908650"/>
            <a:ext cx="410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light a bit above </a:t>
            </a:r>
            <a:r>
              <a:rPr lang="en-US" dirty="0" smtClean="0"/>
              <a:t>0.5 </a:t>
            </a:r>
            <a:r>
              <a:rPr lang="en-US" dirty="0" smtClean="0"/>
              <a:t>Z TeV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" y="3212970"/>
            <a:ext cx="8958753" cy="271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15520" y="6165380"/>
            <a:ext cx="698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Bunch length up at injection, down during the ramp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80140" y="1556740"/>
            <a:ext cx="288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Emittances</a:t>
            </a:r>
            <a:r>
              <a:rPr lang="en-US" dirty="0" smtClean="0"/>
              <a:t> on flat top:</a:t>
            </a:r>
            <a:br>
              <a:rPr lang="en-US" dirty="0" smtClean="0"/>
            </a:br>
            <a:r>
              <a:rPr lang="en-US" dirty="0" smtClean="0"/>
              <a:t>B1; H=5.5 , V=5.6 </a:t>
            </a:r>
            <a:br>
              <a:rPr lang="en-US" dirty="0" smtClean="0"/>
            </a:br>
            <a:r>
              <a:rPr lang="en-US" dirty="0" smtClean="0"/>
              <a:t>B2; H=5.8 , V=8.7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41883</TotalTime>
  <Words>565</Words>
  <Application>Microsoft Office PowerPoint</Application>
  <PresentationFormat>On-screen Show (4:3)</PresentationFormat>
  <Paragraphs>115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Pixel</vt:lpstr>
      <vt:lpstr>Ion Commissioning: Thursday &amp; Friday</vt:lpstr>
      <vt:lpstr>Debunching at injection</vt:lpstr>
      <vt:lpstr>Friday Morning: Collimation checks at 450 Z GeV</vt:lpstr>
      <vt:lpstr>Conclusions from Ralph A.: collimation @ 450 GeV</vt:lpstr>
      <vt:lpstr>141 BLM screen dumps in 1.5 hours !</vt:lpstr>
      <vt:lpstr>Asynchronous Beam Dumps at injection</vt:lpstr>
      <vt:lpstr>BGI:</vt:lpstr>
      <vt:lpstr>Schottky data – Ralph Steinhagen</vt:lpstr>
      <vt:lpstr>16:25 start first ramp – no beam losses</vt:lpstr>
      <vt:lpstr>More loss-maps at 3.5 Z TeV – ok-ish</vt:lpstr>
      <vt:lpstr>22:15: first squeeze finished: perfect trajectory</vt:lpstr>
      <vt:lpstr>First programmed dump at 3.5 TeV</vt:lpstr>
      <vt:lpstr>Beta Beat Checks at 3.5 Z TeV, squeezed</vt:lpstr>
      <vt:lpstr>Work over night</vt:lpstr>
      <vt:lpstr>Chromaticity through the ramp</vt:lpstr>
      <vt:lpstr>Plans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Jan Uythoven</cp:lastModifiedBy>
  <cp:revision>2209</cp:revision>
  <dcterms:created xsi:type="dcterms:W3CDTF">2010-07-26T05:43:59Z</dcterms:created>
  <dcterms:modified xsi:type="dcterms:W3CDTF">2010-11-06T09:24:27Z</dcterms:modified>
</cp:coreProperties>
</file>