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1050" r:id="rId2"/>
    <p:sldId id="1123" r:id="rId3"/>
    <p:sldId id="1122" r:id="rId4"/>
    <p:sldId id="1125" r:id="rId5"/>
    <p:sldId id="1132" r:id="rId6"/>
    <p:sldId id="1138" r:id="rId7"/>
    <p:sldId id="1126" r:id="rId8"/>
    <p:sldId id="1127" r:id="rId9"/>
    <p:sldId id="1129" r:id="rId10"/>
    <p:sldId id="1130" r:id="rId11"/>
    <p:sldId id="1139" r:id="rId12"/>
    <p:sldId id="1137" r:id="rId13"/>
    <p:sldId id="1124" r:id="rId14"/>
    <p:sldId id="1118" r:id="rId15"/>
    <p:sldId id="1128" r:id="rId16"/>
    <p:sldId id="1119" r:id="rId17"/>
    <p:sldId id="1120" r:id="rId18"/>
    <p:sldId id="1136" r:id="rId19"/>
    <p:sldId id="1121" r:id="rId20"/>
    <p:sldId id="1131" r:id="rId21"/>
    <p:sldId id="1135" r:id="rId22"/>
    <p:sldId id="1133" r:id="rId23"/>
    <p:sldId id="1134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0000FF"/>
    <a:srgbClr val="6C126C"/>
    <a:srgbClr val="008000"/>
    <a:srgbClr val="99FF99"/>
    <a:srgbClr val="FFCCCC"/>
    <a:srgbClr val="9FCA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8831" autoAdjust="0"/>
  </p:normalViewPr>
  <p:slideViewPr>
    <p:cSldViewPr>
      <p:cViewPr>
        <p:scale>
          <a:sx n="80" d="100"/>
          <a:sy n="80" d="100"/>
        </p:scale>
        <p:origin x="-442" y="-2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168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8DBDAD6D-BFA2-4CA3-B08F-89B1014DD15D}" type="datetimeFigureOut">
              <a:rPr lang="en-US"/>
              <a:pPr>
                <a:defRPr/>
              </a:pPr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EAE86350-A0BA-4870-A18B-1325EADBD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2B4A68-D5F9-45B2-B75D-4CECB5515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4A68-D5F9-45B2-B75D-4CECB55153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6B21-8D11-42A5-8C72-70B66016A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BB0F48-4862-994E-8CDE-8D34C81B5B35}" type="datetime1">
              <a:rPr lang="en-US" smtClean="0"/>
              <a:pPr/>
              <a:t>9/20/2010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999A656A-4C76-4B4B-96BD-A5ACDB10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32" name="Picture 1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85804" y="1071546"/>
            <a:ext cx="8229600" cy="3500462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800" dirty="0" smtClean="0"/>
              <a:t>Goal of the week: </a:t>
            </a:r>
          </a:p>
          <a:p>
            <a:pPr lvl="1" eaLnBrk="1" hangingPunct="1">
              <a:buNone/>
            </a:pPr>
            <a:r>
              <a:rPr lang="en-US" sz="2800" dirty="0" smtClean="0"/>
              <a:t>		</a:t>
            </a:r>
          </a:p>
          <a:p>
            <a:pPr lvl="1" eaLnBrk="1" hangingPunct="1">
              <a:buNone/>
            </a:pPr>
            <a:r>
              <a:rPr lang="en-US" sz="2800" dirty="0" smtClean="0"/>
              <a:t>		Stable beams with bunch trains</a:t>
            </a:r>
          </a:p>
          <a:p>
            <a:pPr lvl="1" eaLnBrk="1" hangingPunct="1"/>
            <a:endParaRPr lang="en-US" sz="2800" dirty="0" smtClean="0"/>
          </a:p>
          <a:p>
            <a:pPr lvl="1" eaLnBrk="1" hangingPunct="1">
              <a:buNone/>
            </a:pPr>
            <a:r>
              <a:rPr lang="en-US" sz="2800" dirty="0" smtClean="0"/>
              <a:t>… not quite achieved !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46B21-8D11-42A5-8C72-70B66016AA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 summary of week 37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46" y="4857760"/>
            <a:ext cx="3822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M. Lamont &amp; J. </a:t>
            </a:r>
            <a:r>
              <a:rPr lang="en-US" sz="2400" dirty="0" err="1" smtClean="0"/>
              <a:t>Wenninger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- status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3291010"/>
              </p:ext>
            </p:extLst>
          </p:nvPr>
        </p:nvGraphicFramePr>
        <p:xfrm>
          <a:off x="714348" y="928670"/>
          <a:ext cx="7849089" cy="432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7551"/>
                <a:gridCol w="4881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End ramp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Betatron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OK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Both off-momentum 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OK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1" baseline="0" dirty="0" err="1" smtClean="0">
                          <a:solidFill>
                            <a:srgbClr val="00B050"/>
                          </a:solidFill>
                        </a:rPr>
                        <a:t>Asynch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dump test OK</a:t>
                      </a:r>
                      <a:endParaRPr lang="en-US" sz="2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Reduced crossing angle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Betatron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OK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Both off-momentum 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OK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aseline="0" dirty="0" err="1" smtClean="0"/>
                        <a:t>Asynch</a:t>
                      </a:r>
                      <a:r>
                        <a:rPr lang="en-US" sz="2000" baseline="0" dirty="0" smtClean="0"/>
                        <a:t> dump test to do</a:t>
                      </a:r>
                      <a:endParaRPr lang="en-US" sz="2000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 m separation</a:t>
                      </a:r>
                      <a:r>
                        <a:rPr lang="en-US" sz="2400" baseline="0" dirty="0" smtClean="0"/>
                        <a:t> bump off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Betatron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OK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o</a:t>
                      </a:r>
                      <a:r>
                        <a:rPr lang="en-US" sz="2000" dirty="0" smtClean="0"/>
                        <a:t>ff-momentum to do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err="1" smtClean="0"/>
                        <a:t>Asynch</a:t>
                      </a:r>
                      <a:r>
                        <a:rPr lang="en-US" sz="2000" baseline="0" dirty="0" smtClean="0"/>
                        <a:t> dump test to do</a:t>
                      </a:r>
                      <a:endParaRPr lang="en-US" sz="2000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Collisions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</a:rPr>
                        <a:t>Betatron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OK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Negative off-momentum 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OK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Positive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o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ff-momentum not OK B2</a:t>
                      </a:r>
                      <a:endParaRPr lang="en-US" sz="2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 err="1" smtClean="0">
                          <a:solidFill>
                            <a:srgbClr val="00B050"/>
                          </a:solidFill>
                        </a:rPr>
                        <a:t>Asynch</a:t>
                      </a:r>
                      <a:r>
                        <a:rPr lang="en-US" sz="2000" b="1" baseline="0" dirty="0" smtClean="0">
                          <a:solidFill>
                            <a:srgbClr val="00B050"/>
                          </a:solidFill>
                        </a:rPr>
                        <a:t> dump test OK</a:t>
                      </a:r>
                      <a:endParaRPr lang="en-US" sz="2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407" y="5559695"/>
            <a:ext cx="625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! Some loss maps must still be analyzed 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6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B2 hierarchy in collisions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9898" y="980660"/>
          <a:ext cx="7965315" cy="4824670"/>
        </p:xfrm>
        <a:graphic>
          <a:graphicData uri="http://schemas.openxmlformats.org/presentationml/2006/ole">
            <p:oleObj spid="_x0000_s1026" name="Acrobat Document" r:id="rId4" imgW="4114514" imgH="249164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Asynch</a:t>
            </a:r>
            <a:r>
              <a:rPr lang="en-US" dirty="0" smtClean="0"/>
              <a:t>. dump tests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5265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1000108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Tests are performed with a 1.7 sigma/1.2 mm offset corresponding to the limit of the position interlock (SIS)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418" y="785794"/>
            <a:ext cx="8603862" cy="583900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a mistake during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settings copy, the SPS LHC3 cycle used for the 150 ns beam had a momentum slope on the flat top.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Resulted in a 0.1 </a:t>
            </a:r>
            <a:r>
              <a:rPr lang="en-US" kern="0" dirty="0" err="1" smtClean="0">
                <a:solidFill>
                  <a:srgbClr val="0000FF"/>
                </a:solidFill>
              </a:rPr>
              <a:t>permill</a:t>
            </a:r>
            <a:r>
              <a:rPr lang="en-US" kern="0" dirty="0" smtClean="0">
                <a:solidFill>
                  <a:srgbClr val="0000FF"/>
                </a:solidFill>
              </a:rPr>
              <a:t> energy difference with respect to the nominal setting (and to the other cycles). The error was corrected, TI2 and TI8 had to be re-steered. Loss levels could be restored.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SPS H scrapper broken on Sunday.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Access. Problem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with a cable – fixed.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Injection protection was qualified by launching trajectory oscillations down TI2 and TI8 towards the LHC.</a:t>
            </a:r>
          </a:p>
          <a:p>
            <a:pPr lvl="1"/>
            <a:r>
              <a:rPr lang="en-US" dirty="0" smtClean="0"/>
              <a:t>Validate protection settings of the TCDI (TL), TDI and TCLI (LHC ring) collimators/absorbers.  </a:t>
            </a:r>
          </a:p>
          <a:p>
            <a:pPr lvl="1"/>
            <a:r>
              <a:rPr lang="en-US" dirty="0" smtClean="0"/>
              <a:t>Both ALICE and </a:t>
            </a:r>
            <a:r>
              <a:rPr lang="en-US" dirty="0" err="1" smtClean="0"/>
              <a:t>LHCb</a:t>
            </a:r>
            <a:r>
              <a:rPr lang="en-US" dirty="0" smtClean="0"/>
              <a:t> BCMs triggered during those exercises.</a:t>
            </a:r>
          </a:p>
          <a:p>
            <a:r>
              <a:rPr lang="en-US" dirty="0" smtClean="0"/>
              <a:t>During the protection qualification exercises QPS crates lost communication on TI2 (MB.A9L2) and TI8 side (MB.A8R8 – happened twice), correlated with ‘larger’ losses on TL collimators.</a:t>
            </a:r>
          </a:p>
          <a:p>
            <a:pPr lvl="1"/>
            <a:r>
              <a:rPr lang="en-US" dirty="0" smtClean="0"/>
              <a:t>Hard reset in tunnel required.</a:t>
            </a:r>
          </a:p>
          <a:p>
            <a:pPr lvl="1"/>
            <a:r>
              <a:rPr lang="en-US" dirty="0" smtClean="0"/>
              <a:t>New firmware prepared, but not deployed (tests during access on Thursday not successful).</a:t>
            </a:r>
          </a:p>
          <a:p>
            <a:pPr lvl="1"/>
            <a:r>
              <a:rPr lang="en-US" dirty="0" smtClean="0"/>
              <a:t>Cables have been re-routed (coupling with BLMs) – assuming the issue is EMC.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protection qualification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Protection validation - example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28" y="1112703"/>
            <a:ext cx="8258611" cy="34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4896731"/>
            <a:ext cx="6476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a 4 sigma amplitude oscillation through TI8.</a:t>
            </a:r>
          </a:p>
          <a:p>
            <a:r>
              <a:rPr lang="en-US" dirty="0" smtClean="0"/>
              <a:t>Must scan all phases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protection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321" y="3677711"/>
            <a:ext cx="4308893" cy="296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99" y="870351"/>
            <a:ext cx="4271315" cy="291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9587" y="3706153"/>
            <a:ext cx="4167121" cy="288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1728" y="870351"/>
            <a:ext cx="4264980" cy="292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A quench test at injection was performed late night on Saturday. Aim was to observe the onset of the quench with </a:t>
            </a:r>
            <a:r>
              <a:rPr lang="en-US" dirty="0" err="1" smtClean="0"/>
              <a:t>nQPS</a:t>
            </a:r>
            <a:r>
              <a:rPr lang="en-US" dirty="0" smtClean="0"/>
              <a:t> (without triggering the QPS).</a:t>
            </a:r>
          </a:p>
          <a:p>
            <a:pPr lvl="1"/>
            <a:r>
              <a:rPr lang="en-US" dirty="0" smtClean="0"/>
              <a:t>Beam was bumped (inwards as B1 on inside) at </a:t>
            </a:r>
            <a:r>
              <a:rPr lang="en-US" dirty="0" err="1" smtClean="0"/>
              <a:t>quadrupole</a:t>
            </a:r>
            <a:r>
              <a:rPr lang="en-US" dirty="0" smtClean="0"/>
              <a:t> 14R2.B1, up to approx. -24 mm.</a:t>
            </a:r>
          </a:p>
          <a:p>
            <a:pPr lvl="1"/>
            <a:r>
              <a:rPr lang="en-US" dirty="0" smtClean="0"/>
              <a:t>Beam was in inject and dump mode.</a:t>
            </a:r>
          </a:p>
          <a:p>
            <a:pPr lvl="1"/>
            <a:r>
              <a:rPr lang="en-US" dirty="0" smtClean="0"/>
              <a:t>No quench was induced, even with ~8E9 p/bunch.</a:t>
            </a:r>
          </a:p>
          <a:p>
            <a:pPr lvl="1"/>
            <a:r>
              <a:rPr lang="en-US" dirty="0" smtClean="0"/>
              <a:t>The test had to be stopped when the QPS </a:t>
            </a:r>
            <a:r>
              <a:rPr lang="en-US" smtClean="0"/>
              <a:t>controller (DQAMC.C14R2 controller) in </a:t>
            </a:r>
            <a:r>
              <a:rPr lang="en-US" dirty="0" smtClean="0"/>
              <a:t>the area lost communication. An access had to be given to reset the crate.</a:t>
            </a:r>
          </a:p>
          <a:p>
            <a:pPr lvl="1"/>
            <a:r>
              <a:rPr lang="en-US" dirty="0" smtClean="0"/>
              <a:t>A contact dose of 20 </a:t>
            </a:r>
            <a:r>
              <a:rPr lang="en-US" dirty="0" err="1" smtClean="0"/>
              <a:t>uSv</a:t>
            </a:r>
            <a:r>
              <a:rPr lang="en-US" dirty="0" smtClean="0"/>
              <a:t>/h was measured at MB.C14.R2. SEU?</a:t>
            </a:r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test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-18 mm @ 14R2.B1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10418000" cy="41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86800" cy="2152389"/>
          </a:xfrm>
        </p:spPr>
        <p:txBody>
          <a:bodyPr/>
          <a:lstStyle/>
          <a:p>
            <a:pPr marL="342900" lvl="1" indent="-342900">
              <a:buClr>
                <a:srgbClr val="000099"/>
              </a:buClr>
              <a:buFont typeface="Arial Unicode MS" charset="0"/>
              <a:buChar char="●"/>
            </a:pPr>
            <a:r>
              <a:rPr lang="en-US" dirty="0" smtClean="0"/>
              <a:t>The plots show one of the highest registered losses (transient losses). The values on the first and the second monitor on MQ is up to factor 3 above calculated quench level.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97" y="2643182"/>
            <a:ext cx="4341317" cy="31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392" y="2685681"/>
            <a:ext cx="4724400" cy="317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configuration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928670"/>
            <a:ext cx="9103896" cy="49119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 configuration for operation with bunch trains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Crossing angles of 170 </a:t>
            </a:r>
            <a:r>
              <a:rPr lang="en-US" kern="0" dirty="0" err="1" smtClean="0">
                <a:solidFill>
                  <a:srgbClr val="0000FF"/>
                </a:solidFill>
              </a:rPr>
              <a:t>microrad</a:t>
            </a:r>
            <a:r>
              <a:rPr lang="en-US" kern="0" dirty="0" smtClean="0">
                <a:solidFill>
                  <a:srgbClr val="0000FF"/>
                </a:solidFill>
              </a:rPr>
              <a:t> in all IRs at injection, constant through the ramp.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The crossing angles are reduced to 100 </a:t>
            </a:r>
            <a:r>
              <a:rPr lang="en-US" kern="0" dirty="0" err="1" smtClean="0">
                <a:solidFill>
                  <a:srgbClr val="0000FF"/>
                </a:solidFill>
              </a:rPr>
              <a:t>microrad</a:t>
            </a:r>
            <a:r>
              <a:rPr lang="en-US" kern="0" dirty="0" smtClean="0">
                <a:solidFill>
                  <a:srgbClr val="0000FF"/>
                </a:solidFill>
              </a:rPr>
              <a:t> (IR1,5,8) and 110 </a:t>
            </a:r>
            <a:r>
              <a:rPr lang="en-US" kern="0" dirty="0" err="1" smtClean="0">
                <a:solidFill>
                  <a:srgbClr val="0000FF"/>
                </a:solidFill>
              </a:rPr>
              <a:t>microrad</a:t>
            </a:r>
            <a:r>
              <a:rPr lang="en-US" kern="0" dirty="0" smtClean="0">
                <a:solidFill>
                  <a:srgbClr val="0000FF"/>
                </a:solidFill>
              </a:rPr>
              <a:t> (IR2) in the first 110 seconds of the squeeze – almost no </a:t>
            </a:r>
            <a:r>
              <a:rPr lang="en-US" kern="0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kern="0" dirty="0" smtClean="0">
                <a:solidFill>
                  <a:srgbClr val="0000FF"/>
                </a:solidFill>
              </a:rPr>
              <a:t>* change (IR2 at 9.8 m).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The ramp has been extended by ~5 minutes to be able to feed-forward decay of Q and Q’ (not done yet).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chromaticity changes in the ramp and squeeze have not been fed-forward.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One attempt of FF on the ramp (Q’) failed on Friday – rolled 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On Monday a beam was lost due to a redundancy problem on the ‘OP buttons’ input to the BIS</a:t>
            </a:r>
          </a:p>
          <a:p>
            <a:pPr lvl="1"/>
            <a:r>
              <a:rPr lang="en-US" dirty="0" smtClean="0"/>
              <a:t>Redundant signals were inconsistent.</a:t>
            </a:r>
          </a:p>
          <a:p>
            <a:pPr lvl="1"/>
            <a:r>
              <a:rPr lang="en-US" dirty="0" smtClean="0"/>
              <a:t>Preventive replacement of a power supply by BIS team.</a:t>
            </a:r>
          </a:p>
          <a:p>
            <a:r>
              <a:rPr lang="en-US" dirty="0" smtClean="0"/>
              <a:t>Thursday afternoon a problem was observed on the PIC in sector 81.</a:t>
            </a:r>
          </a:p>
          <a:p>
            <a:pPr lvl="1"/>
            <a:r>
              <a:rPr lang="en-US" dirty="0" smtClean="0"/>
              <a:t>Finally a ANYBUS module had to be exchanged.</a:t>
            </a:r>
          </a:p>
          <a:p>
            <a:pPr lvl="1"/>
            <a:r>
              <a:rPr lang="en-US" dirty="0" smtClean="0"/>
              <a:t>A requalification of the PIC tests was performed successfully on Friday afternoon.</a:t>
            </a:r>
          </a:p>
          <a:p>
            <a:pPr lvl="2"/>
            <a:r>
              <a:rPr lang="en-US" dirty="0" smtClean="0"/>
              <a:t>Global Protection Mechanism.</a:t>
            </a:r>
          </a:p>
          <a:p>
            <a:pPr lvl="2"/>
            <a:r>
              <a:rPr lang="en-US" dirty="0" smtClean="0"/>
              <a:t>PIC2_QPS_OK on all circuits.</a:t>
            </a:r>
          </a:p>
          <a:p>
            <a:pPr lvl="2"/>
            <a:r>
              <a:rPr lang="en-US" smtClean="0"/>
              <a:t>PIC2_POWERING_FAILURE test on all main circuits.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 systems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796023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and QPS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785794"/>
            <a:ext cx="9144000" cy="1928826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03095"/>
            <a:ext cx="8961052" cy="2125839"/>
          </a:xfrm>
          <a:solidFill>
            <a:schemeClr val="bg1">
              <a:alpha val="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In past 3 days we were struck again twice by QPS false quench triggers due to discontinuities in converter functions:</a:t>
            </a:r>
          </a:p>
          <a:p>
            <a:pPr lvl="1"/>
            <a:r>
              <a:rPr lang="en-US" dirty="0" smtClean="0"/>
              <a:t>RCBX corrector – fixed (issue with incorporation and trim).</a:t>
            </a:r>
          </a:p>
          <a:p>
            <a:pPr lvl="1"/>
            <a:r>
              <a:rPr lang="en-US" dirty="0" smtClean="0"/>
              <a:t>RQTF : spikes introduced by feed-forward correction, most likely combined with QFB action. Spikes removed by hand for RQTF/D.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for today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803095"/>
            <a:ext cx="9103896" cy="562630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Beam-based alignment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TOTEM 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en-US" sz="1800" kern="0" dirty="0" smtClean="0">
                <a:latin typeface="+mn-lt"/>
              </a:rPr>
              <a:t>TOTEM BLM thresholds increased factor 10 for alignment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Final </a:t>
            </a:r>
            <a:r>
              <a:rPr lang="en-US" sz="2400" kern="0" noProof="0" dirty="0" err="1" smtClean="0">
                <a:latin typeface="+mn-lt"/>
              </a:rPr>
              <a:t>asynch</a:t>
            </a:r>
            <a:r>
              <a:rPr lang="en-US" sz="2400" kern="0" noProof="0" dirty="0" smtClean="0">
                <a:latin typeface="+mn-lt"/>
              </a:rPr>
              <a:t>. d</a:t>
            </a:r>
            <a:r>
              <a:rPr lang="en-US" sz="2400" kern="0" dirty="0" smtClean="0">
                <a:latin typeface="+mn-lt"/>
              </a:rPr>
              <a:t>ump tests.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lang="en-US" sz="2400" kern="0" dirty="0" smtClean="0">
                <a:latin typeface="+mn-lt"/>
              </a:rPr>
              <a:t>Next day(s):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7D"/>
                </a:solidFill>
                <a:latin typeface="Arial"/>
              </a:rPr>
              <a:t>Stable beams with 24 bunches, followed by an increase to 48 bunches if everything is smooth.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7D"/>
                </a:solidFill>
                <a:latin typeface="Arial"/>
              </a:rPr>
              <a:t>Consolidation of train operation.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7D"/>
                </a:solidFill>
                <a:latin typeface="Arial"/>
              </a:rPr>
              <a:t>Abort gap cleaning tests (MP external review follow up).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increase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803095"/>
            <a:ext cx="9103896" cy="562630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2400" kern="0" dirty="0" smtClean="0">
                <a:solidFill>
                  <a:srgbClr val="00007D"/>
                </a:solidFill>
                <a:latin typeface="Arial"/>
              </a:rPr>
              <a:t>From the moment we reach 48 bunches: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7D"/>
                </a:solidFill>
                <a:latin typeface="Arial"/>
              </a:rPr>
              <a:t>Intensity steps ~ 48 bunches.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7D"/>
                </a:solidFill>
                <a:latin typeface="Arial"/>
              </a:rPr>
              <a:t>At a given intensity step at least 3 fills and around 20 hours (or more) of Stable beams are required.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rgbClr val="00007D"/>
                </a:solidFill>
                <a:latin typeface="Arial"/>
              </a:rPr>
              <a:t>Intensity increase possible if no problems are encountered on the MP side (checklist).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Beta-beat at 3.5 </a:t>
            </a:r>
            <a:r>
              <a:rPr lang="en-GB" dirty="0" err="1" smtClean="0"/>
              <a:t>TeV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540" y="836640"/>
            <a:ext cx="6818004" cy="47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440" y="5877340"/>
            <a:ext cx="748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Beta-beat 10% in collision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803095"/>
            <a:ext cx="9103896" cy="583900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Reference orbit established (after many iterations)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One orbit at injection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, kept until crossing angle reduction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baseline="0" dirty="0" smtClean="0">
                <a:solidFill>
                  <a:srgbClr val="0000FF"/>
                </a:solidFill>
                <a:latin typeface="+mn-lt"/>
              </a:rPr>
              <a:t>One orbit after crossing angle reduction,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 beams separated.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One orbit for collisions (with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lumi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scan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settings).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baseline="0" dirty="0" smtClean="0">
                <a:solidFill>
                  <a:srgbClr val="0000FF"/>
                </a:solidFill>
                <a:latin typeface="+mn-lt"/>
              </a:rPr>
              <a:t>The 3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 orbits differ in IR1/2/5/8. Everywhere else the difference is kept as small as possible (better than 100 microns </a:t>
            </a:r>
            <a:r>
              <a:rPr lang="en-US" kern="0" dirty="0" err="1" smtClean="0">
                <a:solidFill>
                  <a:srgbClr val="0000FF"/>
                </a:solidFill>
                <a:latin typeface="+mn-lt"/>
              </a:rPr>
              <a:t>rms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).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 feedback on from start ramp to end of the squeeze.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Operates with injection orbit reference up to flat top.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Before start of squeeze:</a:t>
            </a:r>
          </a:p>
          <a:p>
            <a:pPr marL="1371600" lvl="2" indent="-457200" eaLnBrk="0" hangingPunct="0">
              <a:spcBef>
                <a:spcPct val="20000"/>
              </a:spcBef>
              <a:buClr>
                <a:srgbClr val="9999CC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Arial"/>
              </a:rPr>
              <a:t>Disable BPMs in crossing bump.</a:t>
            </a:r>
          </a:p>
          <a:p>
            <a:pPr marL="1371600" lvl="2" indent="-457200" eaLnBrk="0" hangingPunct="0">
              <a:spcBef>
                <a:spcPct val="20000"/>
              </a:spcBef>
              <a:buClr>
                <a:srgbClr val="9999CC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Arial"/>
              </a:rPr>
              <a:t>Set new reference with reduced crossing angles.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After 110 seconds in squeeze, re-enable BPMs in crossing bump.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Feed-forward of real-time trims was done systematically – corrections are very small.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"/>
              </a:rPr>
              <a:t>The last few cycles have been nicely reproducible.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in the squeeze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1"/>
            <a:ext cx="6786578" cy="27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886226"/>
            <a:ext cx="7358114" cy="297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814312"/>
            <a:ext cx="6527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 change 3.5 m versus point at 110 s (Xing reduced)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16" y="1357298"/>
            <a:ext cx="22859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~50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m </a:t>
            </a:r>
            <a:r>
              <a:rPr lang="en-US" b="1" dirty="0" err="1" smtClean="0"/>
              <a:t>rms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Some ‘structures’ in IR2, 5 and 8</a:t>
            </a:r>
          </a:p>
          <a:p>
            <a:pPr algn="ctr"/>
            <a:endParaRPr lang="en-US" dirty="0" smtClean="0"/>
          </a:p>
          <a:p>
            <a:pPr algn="ctr"/>
            <a:r>
              <a:rPr lang="en-US" sz="1800" dirty="0" smtClean="0"/>
              <a:t>(cannot be improved without common correctors – MCBX)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transients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476510"/>
            <a:ext cx="9167835" cy="366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857232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the ramping down of the Xing, the OFB introduces small structures in the IRs where the BPMs are masked out (pink) due to missing constraints.</a:t>
            </a:r>
          </a:p>
          <a:p>
            <a:r>
              <a:rPr lang="en-US" dirty="0" smtClean="0"/>
              <a:t>They disappear as soon as the BPMs are re-enabled.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positions at TCTV 7 m </a:t>
            </a:r>
            <a:r>
              <a:rPr lang="en-US" dirty="0" smtClean="0">
                <a:sym typeface="Wingdings" pitchFamily="2" charset="2"/>
              </a:rPr>
              <a:t> 3.5 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350" y="6667500"/>
            <a:ext cx="3629025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7269323" cy="51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814312"/>
            <a:ext cx="6616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position at TCTs stable to 0.1 mm during squeeze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– a lot of work !!!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04" y="928694"/>
            <a:ext cx="9103896" cy="57150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TCTs were aligned at 3.5 </a:t>
            </a:r>
            <a:r>
              <a:rPr lang="en-US" sz="2400" kern="0" dirty="0" err="1" smtClean="0">
                <a:latin typeface="+mn-lt"/>
              </a:rPr>
              <a:t>TeV</a:t>
            </a:r>
            <a:r>
              <a:rPr lang="en-US" sz="2400" kern="0" dirty="0" smtClean="0"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Crossing angle 170 </a:t>
            </a:r>
            <a:r>
              <a:rPr lang="en-US" kern="0" dirty="0" err="1" smtClean="0">
                <a:solidFill>
                  <a:srgbClr val="0000FF"/>
                </a:solidFill>
                <a:latin typeface="+mn-lt"/>
              </a:rPr>
              <a:t>microrad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Crossing angle 100/110 </a:t>
            </a:r>
            <a:r>
              <a:rPr lang="en-US" kern="0" dirty="0" err="1" smtClean="0">
                <a:solidFill>
                  <a:srgbClr val="0000FF"/>
                </a:solidFill>
                <a:latin typeface="+mn-lt"/>
              </a:rPr>
              <a:t>microrad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 (point 110 sec).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Collisions.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/>
              <a:t>Off-momentum (IR3) collimators for B2 were re-aligned.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/>
              <a:t>TCSGs in IR6 were checked.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B1 TCSG centre was corrected by 0.4 mm.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Collimator ramp and squeeze settings and functions have been updated/re-generated.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/>
              <a:t>Collimation loss maps – very lengthy: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3.5 </a:t>
            </a:r>
            <a:r>
              <a:rPr lang="en-US" kern="0" dirty="0" err="1" smtClean="0">
                <a:solidFill>
                  <a:srgbClr val="0000FF"/>
                </a:solidFill>
              </a:rPr>
              <a:t>TeV</a:t>
            </a:r>
            <a:r>
              <a:rPr lang="en-US" kern="0" dirty="0" smtClean="0">
                <a:solidFill>
                  <a:srgbClr val="0000FF"/>
                </a:solidFill>
              </a:rPr>
              <a:t> Crossing angle 170 </a:t>
            </a:r>
            <a:r>
              <a:rPr lang="en-US" kern="0" dirty="0" err="1" smtClean="0">
                <a:solidFill>
                  <a:srgbClr val="0000FF"/>
                </a:solidFill>
              </a:rPr>
              <a:t>microrad</a:t>
            </a:r>
            <a:r>
              <a:rPr lang="en-US" kern="0" dirty="0" smtClean="0">
                <a:solidFill>
                  <a:srgbClr val="0000FF"/>
                </a:solidFill>
              </a:rPr>
              <a:t>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3.5 </a:t>
            </a:r>
            <a:r>
              <a:rPr lang="en-US" kern="0" dirty="0" err="1" smtClean="0">
                <a:solidFill>
                  <a:srgbClr val="0000FF"/>
                </a:solidFill>
              </a:rPr>
              <a:t>TeV</a:t>
            </a:r>
            <a:r>
              <a:rPr lang="en-US" kern="0" dirty="0" smtClean="0">
                <a:solidFill>
                  <a:srgbClr val="0000FF"/>
                </a:solidFill>
              </a:rPr>
              <a:t> Crossing angle 100/110 </a:t>
            </a:r>
            <a:r>
              <a:rPr lang="en-US" kern="0" dirty="0" err="1" smtClean="0">
                <a:solidFill>
                  <a:srgbClr val="0000FF"/>
                </a:solidFill>
              </a:rPr>
              <a:t>microrad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kern="0" dirty="0" smtClean="0">
                <a:solidFill>
                  <a:srgbClr val="0000FF"/>
                </a:solidFill>
              </a:rPr>
              <a:t>* 11/10 m.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3.5 </a:t>
            </a:r>
            <a:r>
              <a:rPr lang="en-US" kern="0" dirty="0" err="1" smtClean="0">
                <a:solidFill>
                  <a:srgbClr val="0000FF"/>
                </a:solidFill>
              </a:rPr>
              <a:t>TeV</a:t>
            </a:r>
            <a:r>
              <a:rPr lang="en-US" kern="0" dirty="0" smtClean="0">
                <a:solidFill>
                  <a:srgbClr val="0000FF"/>
                </a:solidFill>
              </a:rPr>
              <a:t> Crossing angle 100/110 </a:t>
            </a:r>
            <a:r>
              <a:rPr lang="en-US" kern="0" dirty="0" err="1" smtClean="0">
                <a:solidFill>
                  <a:srgbClr val="0000FF"/>
                </a:solidFill>
              </a:rPr>
              <a:t>microrad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kern="0" dirty="0" smtClean="0">
                <a:solidFill>
                  <a:srgbClr val="0000FF"/>
                </a:solidFill>
              </a:rPr>
              <a:t>* 3.5 m.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Collisions.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lang="en-US" kern="0" dirty="0" smtClean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functions (TCTs) in squeeze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510" y="1142984"/>
            <a:ext cx="6957514" cy="541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39445</TotalTime>
  <Words>1270</Words>
  <Application>Microsoft Office PowerPoint</Application>
  <PresentationFormat>On-screen Show (4:3)</PresentationFormat>
  <Paragraphs>169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Pixel</vt:lpstr>
      <vt:lpstr>Acrobat Document</vt:lpstr>
      <vt:lpstr>OP summary of week 37</vt:lpstr>
      <vt:lpstr>Cycle configuration</vt:lpstr>
      <vt:lpstr>Beta-beat at 3.5 TeV</vt:lpstr>
      <vt:lpstr>Orbit</vt:lpstr>
      <vt:lpstr>Orbit in the squeeze</vt:lpstr>
      <vt:lpstr>Some transients</vt:lpstr>
      <vt:lpstr>Beam positions at TCTV 7 m  3.5 m </vt:lpstr>
      <vt:lpstr>Collimation – a lot of work !!!</vt:lpstr>
      <vt:lpstr>Collimator functions (TCTs) in squeeze</vt:lpstr>
      <vt:lpstr>Qualification - status</vt:lpstr>
      <vt:lpstr>Incorrect B2 hierarchy in collisions</vt:lpstr>
      <vt:lpstr>Asynch. dump tests</vt:lpstr>
      <vt:lpstr>Injection</vt:lpstr>
      <vt:lpstr>Injection protection qualification</vt:lpstr>
      <vt:lpstr>Protection validation - example</vt:lpstr>
      <vt:lpstr>Injection protection results</vt:lpstr>
      <vt:lpstr>Quench test</vt:lpstr>
      <vt:lpstr>Trajectory -18 mm @ 14R2.B1 </vt:lpstr>
      <vt:lpstr>Quench test</vt:lpstr>
      <vt:lpstr>Interlock systems</vt:lpstr>
      <vt:lpstr>Settings and QPS</vt:lpstr>
      <vt:lpstr>Program for today</vt:lpstr>
      <vt:lpstr>Intensity increase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2589</cp:revision>
  <dcterms:created xsi:type="dcterms:W3CDTF">2010-07-05T06:11:43Z</dcterms:created>
  <dcterms:modified xsi:type="dcterms:W3CDTF">2010-09-20T07:46:10Z</dcterms:modified>
</cp:coreProperties>
</file>