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1"/>
  </p:sldMasterIdLst>
  <p:notesMasterIdLst>
    <p:notesMasterId r:id="rId13"/>
  </p:notesMasterIdLst>
  <p:handoutMasterIdLst>
    <p:handoutMasterId r:id="rId14"/>
  </p:handoutMasterIdLst>
  <p:sldIdLst>
    <p:sldId id="995" r:id="rId2"/>
    <p:sldId id="996" r:id="rId3"/>
    <p:sldId id="997" r:id="rId4"/>
    <p:sldId id="998" r:id="rId5"/>
    <p:sldId id="1003" r:id="rId6"/>
    <p:sldId id="999" r:id="rId7"/>
    <p:sldId id="1000" r:id="rId8"/>
    <p:sldId id="1001" r:id="rId9"/>
    <p:sldId id="1002" r:id="rId10"/>
    <p:sldId id="994" r:id="rId11"/>
    <p:sldId id="993" r:id="rId12"/>
  </p:sldIdLst>
  <p:sldSz cx="9144000" cy="6858000" type="screen4x3"/>
  <p:notesSz cx="7010400" cy="92964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99FF99"/>
    <a:srgbClr val="0000FF"/>
    <a:srgbClr val="FFCCCC"/>
    <a:srgbClr val="9FCAFF"/>
    <a:srgbClr val="DDDDDD"/>
    <a:srgbClr val="99FFCC"/>
    <a:srgbClr val="33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971" autoAdjust="0"/>
    <p:restoredTop sz="95262" autoAdjust="0"/>
  </p:normalViewPr>
  <p:slideViewPr>
    <p:cSldViewPr>
      <p:cViewPr varScale="1">
        <p:scale>
          <a:sx n="109" d="100"/>
          <a:sy n="109" d="100"/>
        </p:scale>
        <p:origin x="-624" y="-90"/>
      </p:cViewPr>
      <p:guideLst>
        <p:guide orient="horz" pos="2160"/>
        <p:guide pos="5103"/>
      </p:guideLst>
    </p:cSldViewPr>
  </p:slideViewPr>
  <p:notesTextViewPr>
    <p:cViewPr>
      <p:scale>
        <a:sx n="100" d="100"/>
        <a:sy n="100" d="100"/>
      </p:scale>
      <p:origin x="0" y="0"/>
    </p:cViewPr>
  </p:notesTextViewPr>
  <p:sorterViewPr>
    <p:cViewPr>
      <p:scale>
        <a:sx n="66" d="100"/>
        <a:sy n="66" d="100"/>
      </p:scale>
      <p:origin x="0" y="0"/>
    </p:cViewPr>
  </p:sorter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271544C-6647-7A44-A30B-40518DF4CE46}" type="datetimeFigureOut">
              <a:rPr lang="en-US" smtClean="0"/>
              <a:pPr/>
              <a:t>9/15/2010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11DEE20-7222-3F4B-902C-214D1A5332D5}"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47"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spcBef>
                <a:spcPct val="0"/>
              </a:spcBef>
              <a:defRPr sz="1200">
                <a:solidFill>
                  <a:schemeClr val="tx1"/>
                </a:solidFill>
              </a:defRPr>
            </a:lvl1pPr>
          </a:lstStyle>
          <a:p>
            <a:endParaRPr lang="en-US"/>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31749"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750"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1" hangingPunct="1">
              <a:spcBef>
                <a:spcPct val="0"/>
              </a:spcBef>
              <a:defRPr sz="1200">
                <a:solidFill>
                  <a:schemeClr val="tx1"/>
                </a:solidFill>
              </a:defRPr>
            </a:lvl1pPr>
          </a:lstStyle>
          <a:p>
            <a:endParaRPr lang="en-US"/>
          </a:p>
        </p:txBody>
      </p:sp>
      <p:sp>
        <p:nvSpPr>
          <p:cNvPr id="31751"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spcBef>
                <a:spcPct val="0"/>
              </a:spcBef>
              <a:defRPr sz="1200">
                <a:solidFill>
                  <a:schemeClr val="tx1"/>
                </a:solidFill>
              </a:defRPr>
            </a:lvl1pPr>
          </a:lstStyle>
          <a:p>
            <a:fld id="{1EE94C69-A77A-4829-890D-081FF2A6740B}"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858000"/>
            <a:chOff x="0" y="0"/>
            <a:chExt cx="5760" cy="4320"/>
          </a:xfrm>
        </p:grpSpPr>
        <p:sp>
          <p:nvSpPr>
            <p:cNvPr id="25603"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pPr>
              <a:endParaRPr lang="en-US" sz="2400">
                <a:solidFill>
                  <a:schemeClr val="tx1"/>
                </a:solidFill>
                <a:latin typeface="Times New Roman" pitchFamily="18" charset="0"/>
              </a:endParaRPr>
            </a:p>
          </p:txBody>
        </p:sp>
        <p:sp>
          <p:nvSpPr>
            <p:cNvPr id="25604"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nvGrpSpPr>
            <p:cNvPr id="25605" name="Group 5"/>
            <p:cNvGrpSpPr>
              <a:grpSpLocks/>
            </p:cNvGrpSpPr>
            <p:nvPr/>
          </p:nvGrpSpPr>
          <p:grpSpPr bwMode="auto">
            <a:xfrm>
              <a:off x="0" y="672"/>
              <a:ext cx="1806" cy="1989"/>
              <a:chOff x="0" y="672"/>
              <a:chExt cx="1806" cy="1989"/>
            </a:xfrm>
          </p:grpSpPr>
          <p:sp>
            <p:nvSpPr>
              <p:cNvPr id="25606"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7"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8"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09"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0"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1"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2"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3"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4"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sp>
            <p:nvSpPr>
              <p:cNvPr id="25615"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pPr>
                <a:endParaRPr lang="en-US" sz="2400">
                  <a:solidFill>
                    <a:schemeClr val="tx1"/>
                  </a:solidFill>
                  <a:latin typeface="Times New Roman" pitchFamily="18" charset="0"/>
                </a:endParaRPr>
              </a:p>
            </p:txBody>
          </p:sp>
        </p:grpSp>
      </p:grpSp>
      <p:sp>
        <p:nvSpPr>
          <p:cNvPr id="25616" name="Rectangle 16"/>
          <p:cNvSpPr>
            <a:spLocks noGrp="1" noChangeArrowheads="1"/>
          </p:cNvSpPr>
          <p:nvPr>
            <p:ph type="dt" sz="half" idx="2"/>
          </p:nvPr>
        </p:nvSpPr>
        <p:spPr>
          <a:xfrm>
            <a:off x="457200" y="6248400"/>
            <a:ext cx="2133600" cy="457200"/>
          </a:xfrm>
        </p:spPr>
        <p:txBody>
          <a:bodyPr/>
          <a:lstStyle>
            <a:lvl1pPr>
              <a:defRPr>
                <a:solidFill>
                  <a:schemeClr val="tx1"/>
                </a:solidFill>
              </a:defRPr>
            </a:lvl1pPr>
          </a:lstStyle>
          <a:p>
            <a:fld id="{675235A8-3F30-CD4B-93C3-534293F9D99E}" type="datetime1">
              <a:rPr lang="en-US" smtClean="0"/>
              <a:pPr/>
              <a:t>9/15/2010</a:t>
            </a:fld>
            <a:endParaRPr lang="en-US"/>
          </a:p>
        </p:txBody>
      </p:sp>
      <p:sp>
        <p:nvSpPr>
          <p:cNvPr id="25617" name="Rectangle 17"/>
          <p:cNvSpPr>
            <a:spLocks noGrp="1" noChangeArrowheads="1"/>
          </p:cNvSpPr>
          <p:nvPr>
            <p:ph type="ftr" sz="quarter" idx="3"/>
          </p:nvPr>
        </p:nvSpPr>
        <p:spPr>
          <a:xfrm>
            <a:off x="3124200" y="6248400"/>
            <a:ext cx="2895600" cy="457200"/>
          </a:xfrm>
        </p:spPr>
        <p:txBody>
          <a:bodyPr/>
          <a:lstStyle>
            <a:lvl1pPr>
              <a:defRPr>
                <a:solidFill>
                  <a:schemeClr val="tx1"/>
                </a:solidFill>
              </a:defRPr>
            </a:lvl1pPr>
          </a:lstStyle>
          <a:p>
            <a:r>
              <a:rPr lang="en-US" smtClean="0"/>
              <a:t>LHC status</a:t>
            </a:r>
            <a:endParaRPr lang="en-US"/>
          </a:p>
        </p:txBody>
      </p:sp>
      <p:sp>
        <p:nvSpPr>
          <p:cNvPr id="25618" name="Rectangle 18"/>
          <p:cNvSpPr>
            <a:spLocks noGrp="1" noChangeArrowheads="1"/>
          </p:cNvSpPr>
          <p:nvPr>
            <p:ph type="sldNum" sz="quarter" idx="4"/>
          </p:nvPr>
        </p:nvSpPr>
        <p:spPr>
          <a:xfrm>
            <a:off x="6553200" y="6248400"/>
            <a:ext cx="2133600" cy="457200"/>
          </a:xfrm>
        </p:spPr>
        <p:txBody>
          <a:bodyPr/>
          <a:lstStyle>
            <a:lvl1pPr>
              <a:defRPr sz="1200">
                <a:solidFill>
                  <a:schemeClr val="tx1"/>
                </a:solidFill>
                <a:latin typeface="Arial Black" pitchFamily="34" charset="0"/>
              </a:defRPr>
            </a:lvl1pPr>
          </a:lstStyle>
          <a:p>
            <a:fld id="{42080964-D815-4D51-9BE1-AC88875DFBA6}" type="slidenum">
              <a:rPr lang="en-US"/>
              <a:pPr/>
              <a:t>‹#›</a:t>
            </a:fld>
            <a:endParaRPr lang="en-US"/>
          </a:p>
        </p:txBody>
      </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89DD70A9-BAE9-49B5-BB4A-4022358022C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B5EB0835-724C-DB4C-B87E-E5087EDD3B4C}" type="datetime1">
              <a:rPr lang="en-US" smtClean="0"/>
              <a:pPr/>
              <a:t>9/15/2010</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EE8FBF62-69F5-429E-9AEA-628EF2B2989F}"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C8375E1-4E61-3444-AD31-027B9FCB23D9}" type="datetime1">
              <a:rPr lang="en-US" smtClean="0"/>
              <a:pPr/>
              <a:t>9/15/2010</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a:xfrm>
            <a:off x="6902450" y="6632575"/>
            <a:ext cx="2133600" cy="252413"/>
          </a:xfrm>
        </p:spPr>
        <p:txBody>
          <a:bodyPr/>
          <a:lstStyle>
            <a:lvl1pPr>
              <a:defRPr/>
            </a:lvl1pPr>
          </a:lstStyle>
          <a:p>
            <a:fld id="{C49955D0-AFF1-4FD6-B1E6-F241286C4CD1}" type="slidenum">
              <a:rPr lang="en-US"/>
              <a:pPr/>
              <a:t>‹#›</a:t>
            </a:fld>
            <a:endParaRPr lang="en-US"/>
          </a:p>
        </p:txBody>
      </p:sp>
      <p:sp>
        <p:nvSpPr>
          <p:cNvPr id="7" name="Date Placeholder 6"/>
          <p:cNvSpPr>
            <a:spLocks noGrp="1"/>
          </p:cNvSpPr>
          <p:nvPr>
            <p:ph type="dt" sz="half" idx="12"/>
          </p:nvPr>
        </p:nvSpPr>
        <p:spPr>
          <a:xfrm>
            <a:off x="34925" y="6616700"/>
            <a:ext cx="2133600" cy="268288"/>
          </a:xfrm>
        </p:spPr>
        <p:txBody>
          <a:bodyPr/>
          <a:lstStyle>
            <a:lvl1pPr>
              <a:defRPr/>
            </a:lvl1pPr>
          </a:lstStyle>
          <a:p>
            <a:fld id="{A374CA7F-3769-7E42-8A21-FB86B1656F95}" type="datetime1">
              <a:rPr lang="en-US" smtClean="0"/>
              <a:pPr/>
              <a:t>9/15/2010</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endParaRPr lang="en-US"/>
          </a:p>
        </p:txBody>
      </p:sp>
      <p:sp>
        <p:nvSpPr>
          <p:cNvPr id="4" name="Footer Placeholder 3"/>
          <p:cNvSpPr>
            <a:spLocks noGrp="1"/>
          </p:cNvSpPr>
          <p:nvPr>
            <p:ph type="ftr" sz="quarter" idx="10"/>
          </p:nvPr>
        </p:nvSpPr>
        <p:spPr>
          <a:xfrm>
            <a:off x="3124200" y="6632575"/>
            <a:ext cx="2895600" cy="252413"/>
          </a:xfrm>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a:xfrm>
            <a:off x="6902450" y="6632575"/>
            <a:ext cx="2133600" cy="252413"/>
          </a:xfrm>
        </p:spPr>
        <p:txBody>
          <a:bodyPr/>
          <a:lstStyle>
            <a:lvl1pPr>
              <a:defRPr/>
            </a:lvl1pPr>
          </a:lstStyle>
          <a:p>
            <a:fld id="{4F3283CE-86ED-4A5A-9952-48D6A180EE0C}" type="slidenum">
              <a:rPr lang="en-US"/>
              <a:pPr/>
              <a:t>‹#›</a:t>
            </a:fld>
            <a:endParaRPr lang="en-US"/>
          </a:p>
        </p:txBody>
      </p:sp>
      <p:sp>
        <p:nvSpPr>
          <p:cNvPr id="6" name="Date Placeholder 5"/>
          <p:cNvSpPr>
            <a:spLocks noGrp="1"/>
          </p:cNvSpPr>
          <p:nvPr>
            <p:ph type="dt" sz="half" idx="12"/>
          </p:nvPr>
        </p:nvSpPr>
        <p:spPr>
          <a:xfrm>
            <a:off x="34925" y="6616700"/>
            <a:ext cx="2133600" cy="268288"/>
          </a:xfrm>
        </p:spPr>
        <p:txBody>
          <a:bodyPr/>
          <a:lstStyle>
            <a:lvl1pPr>
              <a:defRPr/>
            </a:lvl1pPr>
          </a:lstStyle>
          <a:p>
            <a:fld id="{6FCAEBFB-D3B7-5C4D-9F05-2939C62AA7B9}" type="datetime1">
              <a:rPr lang="en-US" smtClean="0"/>
              <a:pPr/>
              <a:t>9/15/2010</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pic>
        <p:nvPicPr>
          <p:cNvPr id="4" name="Picture 3" descr="newlhc logo1.gif"/>
          <p:cNvPicPr>
            <a:picLocks noChangeAspect="1"/>
          </p:cNvPicPr>
          <p:nvPr userDrawn="1"/>
        </p:nvPicPr>
        <p:blipFill>
          <a:blip r:embed="rId2"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1" name="Text Placeholder 10"/>
          <p:cNvSpPr>
            <a:spLocks noGrp="1"/>
          </p:cNvSpPr>
          <p:nvPr>
            <p:ph type="body" sz="quarter" idx="10"/>
          </p:nvPr>
        </p:nvSpPr>
        <p:spPr>
          <a:xfrm>
            <a:off x="685800" y="1295400"/>
            <a:ext cx="8128000" cy="4597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a:lstStyle>
            <a:lvl1pPr>
              <a:defRPr sz="3600"/>
            </a:lvl1pPr>
          </a:lstStyle>
          <a:p>
            <a:pPr lvl="0"/>
            <a:r>
              <a:rPr lang="en-US" dirty="0" smtClean="0"/>
              <a:t>Click to edit Master title style</a:t>
            </a:r>
          </a:p>
        </p:txBody>
      </p:sp>
      <p:sp>
        <p:nvSpPr>
          <p:cNvPr id="5" name="Date Placeholder 3"/>
          <p:cNvSpPr>
            <a:spLocks noGrp="1"/>
          </p:cNvSpPr>
          <p:nvPr>
            <p:ph type="dt" sz="half" idx="11"/>
          </p:nvPr>
        </p:nvSpPr>
        <p:spPr>
          <a:xfrm>
            <a:off x="204788" y="6553200"/>
            <a:ext cx="1199009" cy="198438"/>
          </a:xfrm>
        </p:spPr>
        <p:txBody>
          <a:bodyPr/>
          <a:lstStyle>
            <a:lvl1pPr algn="l" fontAlgn="auto">
              <a:spcBef>
                <a:spcPts val="0"/>
              </a:spcBef>
              <a:spcAft>
                <a:spcPts val="0"/>
              </a:spcAft>
              <a:defRPr sz="1200" smtClean="0">
                <a:solidFill>
                  <a:schemeClr val="tx1">
                    <a:tint val="75000"/>
                  </a:schemeClr>
                </a:solidFill>
                <a:latin typeface="+mj-lt"/>
              </a:defRPr>
            </a:lvl1pPr>
          </a:lstStyle>
          <a:p>
            <a:pPr>
              <a:defRPr/>
            </a:pPr>
            <a:fld id="{23AB7DAF-1FA9-1144-9D4E-316596D676A8}" type="datetime1">
              <a:rPr lang="en-US" smtClean="0"/>
              <a:pPr>
                <a:defRPr/>
              </a:pPr>
              <a:t>9/15/2010</a:t>
            </a:fld>
            <a:endParaRPr lang="en-US" dirty="0"/>
          </a:p>
        </p:txBody>
      </p:sp>
      <p:sp>
        <p:nvSpPr>
          <p:cNvPr id="6" name="Footer Placeholder 4"/>
          <p:cNvSpPr>
            <a:spLocks noGrp="1"/>
          </p:cNvSpPr>
          <p:nvPr>
            <p:ph type="ftr" sz="quarter" idx="12"/>
          </p:nvPr>
        </p:nvSpPr>
        <p:spPr>
          <a:xfrm>
            <a:off x="1764402" y="6553200"/>
            <a:ext cx="5615189" cy="198438"/>
          </a:xfrm>
        </p:spPr>
        <p:txBody>
          <a:bodyPr/>
          <a:lstStyle>
            <a:lvl1pPr algn="ctr" fontAlgn="auto">
              <a:spcBef>
                <a:spcPts val="0"/>
              </a:spcBef>
              <a:spcAft>
                <a:spcPts val="0"/>
              </a:spcAft>
              <a:defRPr sz="1200" dirty="0" smtClean="0">
                <a:solidFill>
                  <a:schemeClr val="tx1">
                    <a:tint val="75000"/>
                  </a:schemeClr>
                </a:solidFill>
                <a:latin typeface="+mj-lt"/>
              </a:defRPr>
            </a:lvl1pPr>
          </a:lstStyle>
          <a:p>
            <a:pPr>
              <a:defRPr/>
            </a:pPr>
            <a:r>
              <a:rPr lang="en-US" smtClean="0"/>
              <a:t>LHC status</a:t>
            </a:r>
            <a:endParaRPr lang="en-US"/>
          </a:p>
        </p:txBody>
      </p:sp>
      <p:sp>
        <p:nvSpPr>
          <p:cNvPr id="7" name="Slide Number Placeholder 5"/>
          <p:cNvSpPr>
            <a:spLocks noGrp="1"/>
          </p:cNvSpPr>
          <p:nvPr>
            <p:ph type="sldNum" sz="quarter" idx="13"/>
          </p:nvPr>
        </p:nvSpPr>
        <p:spPr>
          <a:xfrm>
            <a:off x="8433851" y="6553200"/>
            <a:ext cx="495837" cy="198438"/>
          </a:xfrm>
        </p:spPr>
        <p:txBody>
          <a:bodyPr/>
          <a:lstStyle>
            <a:lvl1pPr algn="r" fontAlgn="auto">
              <a:spcBef>
                <a:spcPts val="0"/>
              </a:spcBef>
              <a:spcAft>
                <a:spcPts val="0"/>
              </a:spcAft>
              <a:defRPr sz="1200" smtClean="0">
                <a:solidFill>
                  <a:schemeClr val="tx1">
                    <a:tint val="75000"/>
                  </a:schemeClr>
                </a:solidFill>
                <a:latin typeface="+mj-lt"/>
              </a:defRPr>
            </a:lvl1pPr>
          </a:lstStyle>
          <a:p>
            <a:pPr>
              <a:defRPr/>
            </a:pPr>
            <a:fld id="{F5548BC7-4E35-4494-AD1E-CD52997EA5ED}" type="slidenum">
              <a:rPr lang="en-US"/>
              <a:pPr>
                <a:defRPr/>
              </a:pPr>
              <a:t>‹#›</a:t>
            </a:fld>
            <a:endParaRPr lang="en-US" dirty="0"/>
          </a:p>
        </p:txBody>
      </p:sp>
    </p:spTree>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dirty="0"/>
          </a:p>
        </p:txBody>
      </p:sp>
      <p:sp>
        <p:nvSpPr>
          <p:cNvPr id="5" name="Slide Number Placeholder 4"/>
          <p:cNvSpPr>
            <a:spLocks noGrp="1"/>
          </p:cNvSpPr>
          <p:nvPr>
            <p:ph type="sldNum" sz="quarter" idx="11"/>
          </p:nvPr>
        </p:nvSpPr>
        <p:spPr/>
        <p:txBody>
          <a:bodyPr/>
          <a:lstStyle>
            <a:lvl1pPr>
              <a:defRPr/>
            </a:lvl1pPr>
          </a:lstStyle>
          <a:p>
            <a:fld id="{57C3E7D3-E8A8-4E1B-881E-DBC7929F1526}"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4C83DC62-E000-8648-9895-ECAE66F57B54}" type="datetime1">
              <a:rPr lang="en-US" smtClean="0"/>
              <a:pPr/>
              <a:t>9/15/2010</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LHC status</a:t>
            </a:r>
            <a:endParaRPr lang="en-US"/>
          </a:p>
        </p:txBody>
      </p:sp>
      <p:sp>
        <p:nvSpPr>
          <p:cNvPr id="5" name="Slide Number Placeholder 4"/>
          <p:cNvSpPr>
            <a:spLocks noGrp="1"/>
          </p:cNvSpPr>
          <p:nvPr>
            <p:ph type="sldNum" sz="quarter" idx="11"/>
          </p:nvPr>
        </p:nvSpPr>
        <p:spPr/>
        <p:txBody>
          <a:bodyPr/>
          <a:lstStyle>
            <a:lvl1pPr>
              <a:defRPr/>
            </a:lvl1pPr>
          </a:lstStyle>
          <a:p>
            <a:fld id="{16E0ED20-7A76-4972-AE92-35B37E632041}"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399B340B-B6C7-C244-BBB6-929F08A9C8F7}" type="datetime1">
              <a:rPr lang="en-US" smtClean="0"/>
              <a:pPr/>
              <a:t>9/15/2010</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E8C3C834-58DF-41D7-88B7-80F9B44404A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918A62C-E5F6-204F-BE87-40A651DA39B6}" type="datetime1">
              <a:rPr lang="en-US" smtClean="0"/>
              <a:pPr/>
              <a:t>9/15/2010</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LHC status</a:t>
            </a:r>
            <a:endParaRPr lang="en-US"/>
          </a:p>
        </p:txBody>
      </p:sp>
      <p:sp>
        <p:nvSpPr>
          <p:cNvPr id="8" name="Slide Number Placeholder 7"/>
          <p:cNvSpPr>
            <a:spLocks noGrp="1"/>
          </p:cNvSpPr>
          <p:nvPr>
            <p:ph type="sldNum" sz="quarter" idx="11"/>
          </p:nvPr>
        </p:nvSpPr>
        <p:spPr/>
        <p:txBody>
          <a:bodyPr/>
          <a:lstStyle>
            <a:lvl1pPr>
              <a:defRPr/>
            </a:lvl1pPr>
          </a:lstStyle>
          <a:p>
            <a:fld id="{B5E1D296-40C6-4194-BE1B-ED8CF69751C5}"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5DEACDEB-B86A-A245-A93D-B51381F6EE9B}" type="datetime1">
              <a:rPr lang="en-US" smtClean="0"/>
              <a:pPr/>
              <a:t>9/15/2010</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smtClean="0"/>
              <a:t>LHC status</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B5BB0F48-4862-994E-8CDE-8D34C81B5B35}" type="datetime1">
              <a:rPr lang="en-US" smtClean="0"/>
              <a:pPr/>
              <a:t>9/15/2010</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LHC status</a:t>
            </a:r>
            <a:endParaRPr lang="en-US"/>
          </a:p>
        </p:txBody>
      </p:sp>
      <p:sp>
        <p:nvSpPr>
          <p:cNvPr id="3" name="Slide Number Placeholder 2"/>
          <p:cNvSpPr>
            <a:spLocks noGrp="1"/>
          </p:cNvSpPr>
          <p:nvPr>
            <p:ph type="sldNum" sz="quarter" idx="11"/>
          </p:nvPr>
        </p:nvSpPr>
        <p:spPr/>
        <p:txBody>
          <a:bodyPr/>
          <a:lstStyle>
            <a:lvl1pPr>
              <a:defRPr/>
            </a:lvl1pPr>
          </a:lstStyle>
          <a:p>
            <a:fld id="{35627ED7-E218-4887-B885-6131837B1356}"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6048975A-2FA0-5C48-9028-A7DBE418C15D}" type="datetime1">
              <a:rPr lang="en-US" smtClean="0"/>
              <a:pPr/>
              <a:t>9/15/2010</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255E8A60-F04D-4DB5-AB5E-D47017D00F30}"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973BDDA5-D933-FA44-A43D-BCC1CC882D52}" type="datetime1">
              <a:rPr lang="en-US" smtClean="0"/>
              <a:pPr/>
              <a:t>9/15/2010</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LHC status</a:t>
            </a:r>
            <a:endParaRPr lang="en-US"/>
          </a:p>
        </p:txBody>
      </p:sp>
      <p:sp>
        <p:nvSpPr>
          <p:cNvPr id="6" name="Slide Number Placeholder 5"/>
          <p:cNvSpPr>
            <a:spLocks noGrp="1"/>
          </p:cNvSpPr>
          <p:nvPr>
            <p:ph type="sldNum" sz="quarter" idx="11"/>
          </p:nvPr>
        </p:nvSpPr>
        <p:spPr/>
        <p:txBody>
          <a:bodyPr/>
          <a:lstStyle>
            <a:lvl1pPr>
              <a:defRPr/>
            </a:lvl1pPr>
          </a:lstStyle>
          <a:p>
            <a:fld id="{776E6735-74B0-4165-999F-8C826942DD75}"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509950CC-3B82-5E45-A678-5CFAC51B5E2A}" type="datetime1">
              <a:rPr lang="en-US" smtClean="0"/>
              <a:pPr/>
              <a:t>9/15/2010</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a:lvl1pPr>
          </a:lstStyle>
          <a:p>
            <a:r>
              <a:rPr lang="en-US" smtClean="0"/>
              <a:t>LHC status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fld id="{212BBE4B-11BF-433F-B4D5-C48334632EB9}" type="slidenum">
              <a:rPr lang="en-US"/>
              <a:pPr/>
              <a:t>‹#›</a:t>
            </a:fld>
            <a:endParaRPr lang="en-US"/>
          </a:p>
        </p:txBody>
      </p:sp>
      <p:sp>
        <p:nvSpPr>
          <p:cNvPr id="2459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9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a:lvl1pPr>
          </a:lstStyle>
          <a:p>
            <a:fld id="{174C0405-9B1B-A14E-B00B-BFBFE2BB4C58}" type="datetime1">
              <a:rPr lang="en-US" smtClean="0"/>
              <a:pPr/>
              <a:t>9/15/2010</a:t>
            </a:fld>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endParaRPr lang="en-US"/>
          </a:p>
        </p:txBody>
      </p:sp>
      <p:pic>
        <p:nvPicPr>
          <p:cNvPr id="2459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a:effectLst/>
        </p:spPr>
      </p:pic>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Lst>
  <p:hf sldNum="0" hdr="0"/>
  <p:txStyles>
    <p:titleStyle>
      <a:lvl1pPr algn="l" rtl="0" fontAlgn="base">
        <a:spcBef>
          <a:spcPct val="0"/>
        </a:spcBef>
        <a:spcAft>
          <a:spcPct val="0"/>
        </a:spcAft>
        <a:defRPr sz="3200">
          <a:solidFill>
            <a:schemeClr val="bg2"/>
          </a:solidFill>
          <a:latin typeface="+mj-lt"/>
          <a:ea typeface="+mj-ea"/>
          <a:cs typeface="+mj-cs"/>
        </a:defRPr>
      </a:lvl1pPr>
      <a:lvl2pPr algn="l" rtl="0" fontAlgn="base">
        <a:spcBef>
          <a:spcPct val="0"/>
        </a:spcBef>
        <a:spcAft>
          <a:spcPct val="0"/>
        </a:spcAft>
        <a:defRPr sz="3200">
          <a:solidFill>
            <a:schemeClr val="bg2"/>
          </a:solidFill>
          <a:latin typeface="Arial" charset="0"/>
        </a:defRPr>
      </a:lvl2pPr>
      <a:lvl3pPr algn="l" rtl="0" fontAlgn="base">
        <a:spcBef>
          <a:spcPct val="0"/>
        </a:spcBef>
        <a:spcAft>
          <a:spcPct val="0"/>
        </a:spcAft>
        <a:defRPr sz="3200">
          <a:solidFill>
            <a:schemeClr val="bg2"/>
          </a:solidFill>
          <a:latin typeface="Arial" charset="0"/>
        </a:defRPr>
      </a:lvl3pPr>
      <a:lvl4pPr algn="l" rtl="0" fontAlgn="base">
        <a:spcBef>
          <a:spcPct val="0"/>
        </a:spcBef>
        <a:spcAft>
          <a:spcPct val="0"/>
        </a:spcAft>
        <a:defRPr sz="3200">
          <a:solidFill>
            <a:schemeClr val="bg2"/>
          </a:solidFill>
          <a:latin typeface="Arial" charset="0"/>
        </a:defRPr>
      </a:lvl4pPr>
      <a:lvl5pPr algn="l" rtl="0" fontAlgn="base">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Yesterday</a:t>
            </a:r>
            <a:endParaRPr lang="en-GB" dirty="0"/>
          </a:p>
        </p:txBody>
      </p:sp>
      <p:sp>
        <p:nvSpPr>
          <p:cNvPr id="5" name="Content Placeholder 4"/>
          <p:cNvSpPr>
            <a:spLocks noGrp="1"/>
          </p:cNvSpPr>
          <p:nvPr>
            <p:ph idx="1"/>
          </p:nvPr>
        </p:nvSpPr>
        <p:spPr/>
        <p:txBody>
          <a:bodyPr/>
          <a:lstStyle/>
          <a:p>
            <a:r>
              <a:rPr lang="en-US" dirty="0" smtClean="0"/>
              <a:t>08:33 lost sector 12, 23 and 34. Lost patrol box YZBPC01=PM25 in sector 1 of PM25 at 8:32. </a:t>
            </a:r>
          </a:p>
          <a:p>
            <a:pPr lvl="1"/>
            <a:r>
              <a:rPr lang="en-US" dirty="0" smtClean="0"/>
              <a:t>Access prepared at PM25</a:t>
            </a:r>
          </a:p>
          <a:p>
            <a:pPr lvl="1"/>
            <a:r>
              <a:rPr lang="en-US" dirty="0" smtClean="0"/>
              <a:t>site manager of P1 will perform the security patrol </a:t>
            </a:r>
          </a:p>
          <a:p>
            <a:pPr lvl="1"/>
            <a:r>
              <a:rPr lang="en-US" dirty="0" smtClean="0"/>
              <a:t> S. </a:t>
            </a:r>
            <a:r>
              <a:rPr lang="en-US" dirty="0" err="1" smtClean="0"/>
              <a:t>di</a:t>
            </a:r>
            <a:r>
              <a:rPr lang="en-US" dirty="0" smtClean="0"/>
              <a:t> Luca to PM25 </a:t>
            </a:r>
          </a:p>
          <a:p>
            <a:pPr lvl="1"/>
            <a:r>
              <a:rPr lang="en-US" dirty="0" smtClean="0"/>
              <a:t>10:24 machine closed</a:t>
            </a:r>
          </a:p>
          <a:p>
            <a:pPr lvl="1"/>
            <a:r>
              <a:rPr lang="en-US" dirty="0" smtClean="0"/>
              <a:t>11:45 beam back</a:t>
            </a:r>
          </a:p>
          <a:p>
            <a:r>
              <a:rPr lang="en-US" dirty="0" smtClean="0"/>
              <a:t>finished off the resetting up of the TCDIs with LHC3, injection each time 4 150ns bunches.</a:t>
            </a:r>
          </a:p>
          <a:p>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B5BB0F48-4862-994E-8CDE-8D34C81B5B35}" type="datetime1">
              <a:rPr lang="en-US" smtClean="0"/>
              <a:pPr/>
              <a:t>9/15/2010</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do</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graphicFrame>
        <p:nvGraphicFramePr>
          <p:cNvPr id="6" name="Table 5"/>
          <p:cNvGraphicFramePr>
            <a:graphicFrameLocks noGrp="1"/>
          </p:cNvGraphicFramePr>
          <p:nvPr/>
        </p:nvGraphicFramePr>
        <p:xfrm>
          <a:off x="395420" y="1052670"/>
          <a:ext cx="8641201" cy="4548289"/>
        </p:xfrm>
        <a:graphic>
          <a:graphicData uri="http://schemas.openxmlformats.org/drawingml/2006/table">
            <a:tbl>
              <a:tblPr bandRow="1">
                <a:tableStyleId>{5C22544A-7EE6-4342-B048-85BDC9FD1C3A}</a:tableStyleId>
              </a:tblPr>
              <a:tblGrid>
                <a:gridCol w="2880400"/>
                <a:gridCol w="1368190"/>
                <a:gridCol w="2808390"/>
                <a:gridCol w="1584221"/>
              </a:tblGrid>
              <a:tr h="357103">
                <a:tc>
                  <a:txBody>
                    <a:bodyPr/>
                    <a:lstStyle/>
                    <a:p>
                      <a:r>
                        <a:rPr lang="en-US" dirty="0" smtClean="0"/>
                        <a:t>Injection protection</a:t>
                      </a:r>
                      <a:endParaRPr lang="en-GB" dirty="0"/>
                    </a:p>
                  </a:txBody>
                  <a:tcPr/>
                </a:tc>
                <a:tc>
                  <a:txBody>
                    <a:bodyPr/>
                    <a:lstStyle/>
                    <a:p>
                      <a:endParaRPr lang="en-GB"/>
                    </a:p>
                  </a:txBody>
                  <a:tcPr/>
                </a:tc>
                <a:tc>
                  <a:txBody>
                    <a:bodyPr/>
                    <a:lstStyle/>
                    <a:p>
                      <a:r>
                        <a:rPr lang="en-US" dirty="0" smtClean="0"/>
                        <a:t>Ongoing</a:t>
                      </a:r>
                      <a:endParaRPr lang="en-GB" dirty="0"/>
                    </a:p>
                  </a:txBody>
                  <a:tcPr/>
                </a:tc>
                <a:tc>
                  <a:txBody>
                    <a:bodyPr/>
                    <a:lstStyle/>
                    <a:p>
                      <a:endParaRPr lang="en-GB"/>
                    </a:p>
                  </a:txBody>
                  <a:tcPr/>
                </a:tc>
              </a:tr>
              <a:tr h="357103">
                <a:tc>
                  <a:txBody>
                    <a:bodyPr/>
                    <a:lstStyle/>
                    <a:p>
                      <a:r>
                        <a:rPr lang="en-US" dirty="0" smtClean="0"/>
                        <a:t>Collimator setup (TCT)</a:t>
                      </a:r>
                      <a:endParaRPr lang="en-GB" dirty="0"/>
                    </a:p>
                  </a:txBody>
                  <a:tcPr/>
                </a:tc>
                <a:tc>
                  <a:txBody>
                    <a:bodyPr/>
                    <a:lstStyle/>
                    <a:p>
                      <a:r>
                        <a:rPr lang="en-US" dirty="0" smtClean="0"/>
                        <a:t>beam 1</a:t>
                      </a:r>
                      <a:r>
                        <a:rPr lang="en-US" baseline="0" dirty="0" smtClean="0"/>
                        <a:t> &amp; 2</a:t>
                      </a:r>
                      <a:endParaRPr lang="en-GB" dirty="0"/>
                    </a:p>
                  </a:txBody>
                  <a:tcPr/>
                </a:tc>
                <a:tc>
                  <a:txBody>
                    <a:bodyPr/>
                    <a:lstStyle/>
                    <a:p>
                      <a:r>
                        <a:rPr lang="en-US" dirty="0" smtClean="0"/>
                        <a:t>Flat top</a:t>
                      </a:r>
                      <a:endParaRPr lang="en-GB" dirty="0"/>
                    </a:p>
                  </a:txBody>
                  <a:tcPr/>
                </a:tc>
                <a:tc>
                  <a:txBody>
                    <a:bodyPr/>
                    <a:lstStyle/>
                    <a:p>
                      <a:r>
                        <a:rPr lang="en-US" dirty="0" smtClean="0"/>
                        <a:t>done</a:t>
                      </a:r>
                      <a:endParaRPr lang="en-GB" dirty="0"/>
                    </a:p>
                  </a:txBody>
                  <a:tcPr/>
                </a:tc>
              </a:tr>
              <a:tr h="357103">
                <a:tc>
                  <a:txBody>
                    <a:bodyPr/>
                    <a:lstStyle/>
                    <a:p>
                      <a:r>
                        <a:rPr lang="en-US" dirty="0" smtClean="0"/>
                        <a:t>Collimator setup (TCT)</a:t>
                      </a:r>
                      <a:endParaRPr lang="en-GB" dirty="0"/>
                    </a:p>
                  </a:txBody>
                  <a:tcPr/>
                </a:tc>
                <a:tc>
                  <a:txBody>
                    <a:bodyPr/>
                    <a:lstStyle/>
                    <a:p>
                      <a:r>
                        <a:rPr lang="en-US" dirty="0" smtClean="0"/>
                        <a:t>beam 1</a:t>
                      </a:r>
                      <a:r>
                        <a:rPr lang="en-US" baseline="0" dirty="0" smtClean="0"/>
                        <a:t> &amp; 2</a:t>
                      </a:r>
                      <a:endParaRPr lang="en-GB" dirty="0"/>
                    </a:p>
                  </a:txBody>
                  <a:tcPr/>
                </a:tc>
                <a:tc>
                  <a:txBody>
                    <a:bodyPr/>
                    <a:lstStyle/>
                    <a:p>
                      <a:r>
                        <a:rPr lang="en-US" dirty="0" smtClean="0"/>
                        <a:t>reduced</a:t>
                      </a:r>
                      <a:r>
                        <a:rPr lang="en-US" baseline="0" dirty="0" smtClean="0"/>
                        <a:t> crossing angles</a:t>
                      </a:r>
                      <a:endParaRPr lang="en-GB" dirty="0"/>
                    </a:p>
                  </a:txBody>
                  <a:tcPr/>
                </a:tc>
                <a:tc>
                  <a:txBody>
                    <a:bodyPr/>
                    <a:lstStyle/>
                    <a:p>
                      <a:r>
                        <a:rPr lang="en-US" dirty="0" smtClean="0"/>
                        <a:t>done</a:t>
                      </a:r>
                      <a:endParaRPr lang="en-GB" dirty="0"/>
                    </a:p>
                  </a:txBody>
                  <a:tcPr/>
                </a:tc>
              </a:tr>
              <a:tr h="357103">
                <a:tc>
                  <a:txBody>
                    <a:bodyPr/>
                    <a:lstStyle/>
                    <a:p>
                      <a:r>
                        <a:rPr lang="en-US" dirty="0" smtClean="0"/>
                        <a:t>Collimator setup (TCT)</a:t>
                      </a:r>
                      <a:endParaRPr lang="en-GB" dirty="0"/>
                    </a:p>
                  </a:txBody>
                  <a:tcPr/>
                </a:tc>
                <a:tc>
                  <a:txBody>
                    <a:bodyPr/>
                    <a:lstStyle/>
                    <a:p>
                      <a:r>
                        <a:rPr lang="en-US" dirty="0" smtClean="0"/>
                        <a:t>beam 1</a:t>
                      </a:r>
                      <a:r>
                        <a:rPr lang="en-US" baseline="0" dirty="0" smtClean="0"/>
                        <a:t> &amp; 2</a:t>
                      </a:r>
                      <a:endParaRPr lang="en-GB" dirty="0"/>
                    </a:p>
                  </a:txBody>
                  <a:tcPr/>
                </a:tc>
                <a:tc>
                  <a:txBody>
                    <a:bodyPr/>
                    <a:lstStyle/>
                    <a:p>
                      <a:r>
                        <a:rPr lang="en-US" dirty="0" smtClean="0"/>
                        <a:t>reduced</a:t>
                      </a:r>
                      <a:r>
                        <a:rPr lang="en-US" baseline="0" dirty="0" smtClean="0"/>
                        <a:t> crossing </a:t>
                      </a:r>
                      <a:r>
                        <a:rPr lang="en-US" baseline="0" dirty="0" smtClean="0"/>
                        <a:t>angles</a:t>
                      </a:r>
                    </a:p>
                    <a:p>
                      <a:r>
                        <a:rPr lang="en-US" baseline="0" dirty="0" smtClean="0"/>
                        <a:t>3.5 m</a:t>
                      </a:r>
                      <a:endParaRPr lang="en-GB" dirty="0"/>
                    </a:p>
                  </a:txBody>
                  <a:tcPr/>
                </a:tc>
                <a:tc>
                  <a:txBody>
                    <a:bodyPr/>
                    <a:lstStyle/>
                    <a:p>
                      <a:endParaRPr lang="en-GB" dirty="0"/>
                    </a:p>
                  </a:txBody>
                  <a:tcPr/>
                </a:tc>
              </a:tr>
              <a:tr h="357103">
                <a:tc>
                  <a:txBody>
                    <a:bodyPr/>
                    <a:lstStyle/>
                    <a:p>
                      <a:r>
                        <a:rPr lang="en-US" dirty="0" smtClean="0"/>
                        <a:t>Collimator setup (TCT)</a:t>
                      </a:r>
                      <a:endParaRPr lang="en-GB" dirty="0"/>
                    </a:p>
                  </a:txBody>
                  <a:tcPr/>
                </a:tc>
                <a:tc>
                  <a:txBody>
                    <a:bodyPr/>
                    <a:lstStyle/>
                    <a:p>
                      <a:r>
                        <a:rPr lang="en-US" dirty="0" smtClean="0"/>
                        <a:t>beam 1</a:t>
                      </a:r>
                      <a:r>
                        <a:rPr lang="en-US" baseline="0" dirty="0" smtClean="0"/>
                        <a:t> &amp; 2</a:t>
                      </a:r>
                      <a:endParaRPr lang="en-GB" dirty="0"/>
                    </a:p>
                  </a:txBody>
                  <a:tcPr/>
                </a:tc>
                <a:tc>
                  <a:txBody>
                    <a:bodyPr/>
                    <a:lstStyle/>
                    <a:p>
                      <a:r>
                        <a:rPr lang="en-US" dirty="0" smtClean="0"/>
                        <a:t>separation</a:t>
                      </a:r>
                      <a:r>
                        <a:rPr lang="en-US" baseline="0" dirty="0" smtClean="0"/>
                        <a:t> bumps off</a:t>
                      </a:r>
                      <a:endParaRPr lang="en-GB" dirty="0"/>
                    </a:p>
                  </a:txBody>
                  <a:tcPr/>
                </a:tc>
                <a:tc>
                  <a:txBody>
                    <a:bodyPr/>
                    <a:lstStyle/>
                    <a:p>
                      <a:r>
                        <a:rPr lang="en-US" dirty="0" smtClean="0"/>
                        <a:t>tomorrow</a:t>
                      </a:r>
                      <a:endParaRPr lang="en-GB" dirty="0"/>
                    </a:p>
                  </a:txBody>
                  <a:tcPr/>
                </a:tc>
              </a:tr>
              <a:tr h="357103">
                <a:tc>
                  <a:txBody>
                    <a:bodyPr/>
                    <a:lstStyle/>
                    <a:p>
                      <a:r>
                        <a:rPr lang="en-GB" sz="1800" kern="1200" dirty="0" smtClean="0">
                          <a:solidFill>
                            <a:schemeClr val="dk1"/>
                          </a:solidFill>
                          <a:latin typeface="+mn-lt"/>
                          <a:ea typeface="+mn-ea"/>
                          <a:cs typeface="+mn-cs"/>
                        </a:rPr>
                        <a:t>TCSG/TCDQ setup in IR6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beam 1</a:t>
                      </a:r>
                      <a:r>
                        <a:rPr lang="en-US" baseline="0" dirty="0" smtClean="0"/>
                        <a:t> &amp; 2</a:t>
                      </a:r>
                      <a:endParaRPr lang="en-GB" dirty="0" smtClean="0"/>
                    </a:p>
                  </a:txBody>
                  <a:tcPr/>
                </a:tc>
                <a:tc>
                  <a:txBody>
                    <a:bodyPr/>
                    <a:lstStyle/>
                    <a:p>
                      <a:r>
                        <a:rPr lang="en-US" dirty="0" smtClean="0"/>
                        <a:t>flat top [valid</a:t>
                      </a:r>
                      <a:r>
                        <a:rPr lang="en-US" baseline="0" dirty="0" smtClean="0"/>
                        <a:t> elsewhere]</a:t>
                      </a:r>
                      <a:endParaRPr lang="en-GB" dirty="0"/>
                    </a:p>
                  </a:txBody>
                  <a:tcPr/>
                </a:tc>
                <a:tc>
                  <a:txBody>
                    <a:bodyPr/>
                    <a:lstStyle/>
                    <a:p>
                      <a:r>
                        <a:rPr lang="en-US" dirty="0" smtClean="0"/>
                        <a:t>check</a:t>
                      </a:r>
                      <a:endParaRPr lang="en-GB" dirty="0"/>
                    </a:p>
                  </a:txBody>
                  <a:tcPr/>
                </a:tc>
              </a:tr>
              <a:tr h="357103">
                <a:tc>
                  <a:txBody>
                    <a:bodyPr/>
                    <a:lstStyle/>
                    <a:p>
                      <a:r>
                        <a:rPr lang="en-US" dirty="0" smtClean="0"/>
                        <a:t>Loss maps</a:t>
                      </a:r>
                      <a:endParaRPr lang="en-GB" dirty="0"/>
                    </a:p>
                  </a:txBody>
                  <a:tcPr/>
                </a:tc>
                <a:tc>
                  <a:txBody>
                    <a:bodyPr/>
                    <a:lstStyle/>
                    <a:p>
                      <a:r>
                        <a:rPr lang="en-US" dirty="0" smtClean="0"/>
                        <a:t>beam</a:t>
                      </a:r>
                      <a:r>
                        <a:rPr lang="en-US" baseline="0" dirty="0" smtClean="0"/>
                        <a:t> 1 &amp; 2</a:t>
                      </a:r>
                      <a:endParaRPr lang="en-GB" dirty="0"/>
                    </a:p>
                  </a:txBody>
                  <a:tcPr/>
                </a:tc>
                <a:tc>
                  <a:txBody>
                    <a:bodyPr/>
                    <a:lstStyle/>
                    <a:p>
                      <a:r>
                        <a:rPr lang="en-US" dirty="0" smtClean="0"/>
                        <a:t>Flat top</a:t>
                      </a:r>
                      <a:endParaRPr lang="en-GB" dirty="0"/>
                    </a:p>
                  </a:txBody>
                  <a:tcPr/>
                </a:tc>
                <a:tc>
                  <a:txBody>
                    <a:bodyPr/>
                    <a:lstStyle/>
                    <a:p>
                      <a:r>
                        <a:rPr lang="en-US" dirty="0" smtClean="0"/>
                        <a:t>mom.</a:t>
                      </a:r>
                      <a:r>
                        <a:rPr lang="en-US" baseline="0" dirty="0" smtClean="0"/>
                        <a:t> to do</a:t>
                      </a:r>
                      <a:endParaRPr lang="en-GB" dirty="0"/>
                    </a:p>
                  </a:txBody>
                  <a:tcPr/>
                </a:tc>
              </a:tr>
              <a:tr h="357103">
                <a:tc>
                  <a:txBody>
                    <a:bodyPr/>
                    <a:lstStyle/>
                    <a:p>
                      <a:r>
                        <a:rPr lang="en-US" dirty="0" smtClean="0"/>
                        <a:t>Loss maps</a:t>
                      </a:r>
                      <a:endParaRPr lang="en-GB" dirty="0"/>
                    </a:p>
                  </a:txBody>
                  <a:tcPr/>
                </a:tc>
                <a:tc>
                  <a:txBody>
                    <a:bodyPr/>
                    <a:lstStyle/>
                    <a:p>
                      <a:r>
                        <a:rPr lang="en-US" dirty="0" smtClean="0"/>
                        <a:t>beam 1 &amp; 2</a:t>
                      </a:r>
                      <a:endParaRPr lang="en-GB" dirty="0"/>
                    </a:p>
                  </a:txBody>
                  <a:tcPr/>
                </a:tc>
                <a:tc>
                  <a:txBody>
                    <a:bodyPr/>
                    <a:lstStyle/>
                    <a:p>
                      <a:r>
                        <a:rPr lang="en-US" dirty="0" smtClean="0"/>
                        <a:t>reduced</a:t>
                      </a:r>
                      <a:r>
                        <a:rPr lang="en-US" baseline="0" dirty="0" smtClean="0"/>
                        <a:t> crossing angle</a:t>
                      </a:r>
                      <a:endParaRPr lang="en-GB" dirty="0"/>
                    </a:p>
                  </a:txBody>
                  <a:tcPr/>
                </a:tc>
                <a:tc>
                  <a:txBody>
                    <a:bodyPr/>
                    <a:lstStyle/>
                    <a:p>
                      <a:r>
                        <a:rPr lang="en-US" dirty="0" smtClean="0"/>
                        <a:t>started</a:t>
                      </a:r>
                      <a:endParaRPr lang="en-GB" dirty="0"/>
                    </a:p>
                  </a:txBody>
                  <a:tcPr/>
                </a:tc>
              </a:tr>
              <a:tr h="357103">
                <a:tc>
                  <a:txBody>
                    <a:bodyPr/>
                    <a:lstStyle/>
                    <a:p>
                      <a:r>
                        <a:rPr lang="en-US" dirty="0" smtClean="0"/>
                        <a:t>Loss maps</a:t>
                      </a:r>
                      <a:endParaRPr lang="en-GB" dirty="0"/>
                    </a:p>
                  </a:txBody>
                  <a:tcPr/>
                </a:tc>
                <a:tc>
                  <a:txBody>
                    <a:bodyPr/>
                    <a:lstStyle/>
                    <a:p>
                      <a:r>
                        <a:rPr lang="en-US" dirty="0" smtClean="0"/>
                        <a:t>beam 1 &amp; 2</a:t>
                      </a:r>
                      <a:endParaRPr lang="en-GB" dirty="0"/>
                    </a:p>
                  </a:txBody>
                  <a:tcPr/>
                </a:tc>
                <a:tc>
                  <a:txBody>
                    <a:bodyPr/>
                    <a:lstStyle/>
                    <a:p>
                      <a:r>
                        <a:rPr lang="en-US" dirty="0" smtClean="0"/>
                        <a:t>Colliding beams</a:t>
                      </a:r>
                      <a:endParaRPr lang="en-GB" dirty="0"/>
                    </a:p>
                  </a:txBody>
                  <a:tcPr/>
                </a:tc>
                <a:tc>
                  <a:txBody>
                    <a:bodyPr/>
                    <a:lstStyle/>
                    <a:p>
                      <a:endParaRPr lang="en-GB"/>
                    </a:p>
                  </a:txBody>
                  <a:tcPr/>
                </a:tc>
              </a:tr>
              <a:tr h="357103">
                <a:tc>
                  <a:txBody>
                    <a:bodyPr/>
                    <a:lstStyle/>
                    <a:p>
                      <a:r>
                        <a:rPr lang="en-US" dirty="0" err="1" smtClean="0"/>
                        <a:t>Async</a:t>
                      </a:r>
                      <a:r>
                        <a:rPr lang="en-US" dirty="0" smtClean="0"/>
                        <a:t>.</a:t>
                      </a:r>
                      <a:r>
                        <a:rPr lang="en-US" baseline="0" dirty="0" smtClean="0"/>
                        <a:t> dump</a:t>
                      </a:r>
                      <a:endParaRPr lang="en-GB" dirty="0"/>
                    </a:p>
                  </a:txBody>
                  <a:tcPr/>
                </a:tc>
                <a:tc>
                  <a:txBody>
                    <a:bodyPr/>
                    <a:lstStyle/>
                    <a:p>
                      <a:r>
                        <a:rPr lang="en-US" dirty="0" smtClean="0"/>
                        <a:t>beam</a:t>
                      </a:r>
                      <a:r>
                        <a:rPr lang="en-US" baseline="0" dirty="0" smtClean="0"/>
                        <a:t> 1 &amp; 2</a:t>
                      </a:r>
                      <a:endParaRPr lang="en-GB" dirty="0"/>
                    </a:p>
                  </a:txBody>
                  <a:tcPr/>
                </a:tc>
                <a:tc>
                  <a:txBody>
                    <a:bodyPr/>
                    <a:lstStyle/>
                    <a:p>
                      <a:r>
                        <a:rPr lang="en-US" dirty="0" smtClean="0"/>
                        <a:t>everywhere</a:t>
                      </a:r>
                      <a:endParaRPr lang="en-GB" dirty="0"/>
                    </a:p>
                  </a:txBody>
                  <a:tcPr/>
                </a:tc>
                <a:tc>
                  <a:txBody>
                    <a:bodyPr/>
                    <a:lstStyle/>
                    <a:p>
                      <a:endParaRPr lang="en-GB" dirty="0"/>
                    </a:p>
                  </a:txBody>
                  <a:tcPr/>
                </a:tc>
              </a:tr>
              <a:tr h="616369">
                <a:tc>
                  <a:txBody>
                    <a:bodyPr/>
                    <a:lstStyle/>
                    <a:p>
                      <a:r>
                        <a:rPr lang="en-US" dirty="0" smtClean="0"/>
                        <a:t>Ramp, squeeze</a:t>
                      </a:r>
                      <a:r>
                        <a:rPr lang="en-US" baseline="0" dirty="0" smtClean="0"/>
                        <a:t> &amp; collide</a:t>
                      </a:r>
                      <a:endParaRPr lang="en-GB" dirty="0"/>
                    </a:p>
                  </a:txBody>
                  <a:tcPr/>
                </a:tc>
                <a:tc>
                  <a:txBody>
                    <a:bodyPr/>
                    <a:lstStyle/>
                    <a:p>
                      <a:r>
                        <a:rPr lang="en-US" dirty="0" smtClean="0"/>
                        <a:t>beam</a:t>
                      </a:r>
                      <a:r>
                        <a:rPr lang="en-US" baseline="0" dirty="0" smtClean="0"/>
                        <a:t> 1 &amp; 2</a:t>
                      </a:r>
                      <a:endParaRPr lang="en-GB" dirty="0"/>
                    </a:p>
                  </a:txBody>
                  <a:tcPr/>
                </a:tc>
                <a:tc>
                  <a:txBody>
                    <a:bodyPr/>
                    <a:lstStyle/>
                    <a:p>
                      <a:r>
                        <a:rPr lang="en-US" dirty="0" smtClean="0"/>
                        <a:t>everywhere</a:t>
                      </a:r>
                      <a:endParaRPr lang="en-GB" dirty="0"/>
                    </a:p>
                  </a:txBody>
                  <a:tcPr/>
                </a:tc>
                <a:tc>
                  <a:txBody>
                    <a:bodyPr/>
                    <a:lstStyle/>
                    <a:p>
                      <a:endParaRPr lang="en-GB"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96735"/>
            <a:ext cx="8229600" cy="523875"/>
          </a:xfrm>
        </p:spPr>
        <p:txBody>
          <a:bodyPr/>
          <a:lstStyle/>
          <a:p>
            <a:r>
              <a:rPr lang="en-US" dirty="0" smtClean="0"/>
              <a:t>Outlook</a:t>
            </a:r>
            <a:endParaRPr lang="en-US" dirty="0"/>
          </a:p>
        </p:txBody>
      </p:sp>
      <p:graphicFrame>
        <p:nvGraphicFramePr>
          <p:cNvPr id="6" name="Content Placeholder 5"/>
          <p:cNvGraphicFramePr>
            <a:graphicFrameLocks noGrp="1"/>
          </p:cNvGraphicFramePr>
          <p:nvPr>
            <p:ph idx="1"/>
          </p:nvPr>
        </p:nvGraphicFramePr>
        <p:xfrm>
          <a:off x="179390" y="836640"/>
          <a:ext cx="8857231" cy="5125096"/>
        </p:xfrm>
        <a:graphic>
          <a:graphicData uri="http://schemas.openxmlformats.org/drawingml/2006/table">
            <a:tbl>
              <a:tblPr/>
              <a:tblGrid>
                <a:gridCol w="674607"/>
                <a:gridCol w="626421"/>
                <a:gridCol w="569200"/>
                <a:gridCol w="6987003"/>
              </a:tblGrid>
              <a:tr h="292167">
                <a:tc>
                  <a:txBody>
                    <a:bodyPr/>
                    <a:lstStyle/>
                    <a:p>
                      <a:pPr algn="ctr" fontAlgn="b"/>
                      <a:r>
                        <a:rPr lang="en-US" sz="1400" b="1" i="0" u="none" strike="noStrike" dirty="0">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(IR3 and TCTs)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Sun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ramp)</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Injection  protection qualification for injection of unsafe beam part 1</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Loss maps at 3.5TeV (end of ramp)</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Mon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3.5TeV  (TCTs at end of ramp and with reduced Xing)</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latin typeface="Arial"/>
                        </a:rPr>
                        <a:t>Access</a:t>
                      </a:r>
                      <a:r>
                        <a:rPr lang="en-US" sz="1400" b="1" i="0" u="none" strike="noStrike" baseline="0" dirty="0" smtClean="0">
                          <a:latin typeface="Arial"/>
                        </a:rPr>
                        <a:t> system problem - recovery</a:t>
                      </a:r>
                      <a:endParaRPr lang="en-US" sz="1400" b="1" i="0" u="none" strike="noStrike" dirty="0">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latin typeface="Arial"/>
                        </a:rPr>
                        <a:t>Injection</a:t>
                      </a:r>
                      <a:r>
                        <a:rPr lang="en-US" sz="1400" b="1" i="0" u="none" strike="noStrike" baseline="0" dirty="0" smtClean="0">
                          <a:latin typeface="Arial"/>
                        </a:rPr>
                        <a:t> protection</a:t>
                      </a:r>
                      <a:endParaRPr lang="en-US" sz="1400" b="1" i="0" u="none" strike="noStrike" dirty="0">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5385">
                <a:tc>
                  <a:txBody>
                    <a:bodyPr/>
                    <a:lstStyle/>
                    <a:p>
                      <a:pPr algn="ctr" fontAlgn="b"/>
                      <a:r>
                        <a:rPr lang="en-US" sz="1400" b="1" i="0" u="none" strike="noStrike">
                          <a:latin typeface="Arial"/>
                        </a:rPr>
                        <a:t>Tue</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latin typeface="Arial"/>
                        </a:rPr>
                        <a:t>Collimation set up at </a:t>
                      </a:r>
                      <a:r>
                        <a:rPr lang="en-US" sz="1400" b="1" i="0" u="none" strike="noStrike" dirty="0" smtClean="0">
                          <a:latin typeface="Arial"/>
                        </a:rPr>
                        <a:t>3.5TeV</a:t>
                      </a:r>
                      <a:endParaRPr lang="en-US" sz="1400" b="1" i="0" u="none" strike="noStrike" dirty="0">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dirty="0">
                          <a:solidFill>
                            <a:srgbClr val="008000"/>
                          </a:solidFill>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8000"/>
                          </a:solidFill>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8000"/>
                          </a:solidFill>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solidFill>
                            <a:srgbClr val="008000"/>
                          </a:solidFill>
                          <a:latin typeface="Arial"/>
                        </a:rPr>
                        <a:t>Squeeze</a:t>
                      </a:r>
                      <a:r>
                        <a:rPr lang="en-US" sz="1400" b="1" i="0" u="none" strike="noStrike" baseline="0" dirty="0" smtClean="0">
                          <a:solidFill>
                            <a:srgbClr val="008000"/>
                          </a:solidFill>
                          <a:latin typeface="Arial"/>
                        </a:rPr>
                        <a:t> and collision – sequence test</a:t>
                      </a:r>
                      <a:endParaRPr lang="en-US" sz="1400" b="1" i="0" u="none" strike="noStrike" dirty="0">
                        <a:solidFill>
                          <a:srgbClr val="008000"/>
                        </a:solidFill>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dirty="0">
                          <a:solidFill>
                            <a:srgbClr val="008000"/>
                          </a:solidFill>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8000"/>
                          </a:solidFill>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8000"/>
                          </a:solidFill>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solidFill>
                            <a:srgbClr val="008000"/>
                          </a:solidFill>
                          <a:latin typeface="Arial"/>
                        </a:rPr>
                        <a:t>Injection</a:t>
                      </a:r>
                      <a:r>
                        <a:rPr lang="en-US" sz="1400" b="1" i="0" u="none" strike="noStrike" baseline="0" dirty="0" smtClean="0">
                          <a:solidFill>
                            <a:srgbClr val="008000"/>
                          </a:solidFill>
                          <a:latin typeface="Arial"/>
                        </a:rPr>
                        <a:t> qualification </a:t>
                      </a:r>
                      <a:endParaRPr lang="en-US" sz="1400" b="1" i="0" u="none" strike="noStrike" dirty="0">
                        <a:solidFill>
                          <a:srgbClr val="008000"/>
                        </a:solidFill>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solidFill>
                            <a:srgbClr val="008000"/>
                          </a:solidFill>
                          <a:latin typeface="Arial"/>
                        </a:rPr>
                        <a:t>Wed</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8000"/>
                          </a:solidFill>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solidFill>
                            <a:srgbClr val="008000"/>
                          </a:solidFill>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a:solidFill>
                            <a:srgbClr val="008000"/>
                          </a:solidFill>
                          <a:latin typeface="Arial"/>
                        </a:rPr>
                        <a:t>Loss maps at 3.5TeV (collision)</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M</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latin typeface="Arial"/>
                        </a:rPr>
                        <a:t>Collimator set-up</a:t>
                      </a:r>
                      <a:r>
                        <a:rPr lang="en-US" sz="1400" b="1" i="0" u="none" strike="noStrike" baseline="0" dirty="0" smtClean="0">
                          <a:latin typeface="Arial"/>
                        </a:rPr>
                        <a:t> at 3.5 TeV – separation off</a:t>
                      </a:r>
                      <a:endParaRPr lang="en-US" sz="1400" b="1" i="0" u="none" strike="noStrike" dirty="0">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A</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latin typeface="Arial"/>
                        </a:rPr>
                        <a:t>Loss-maps</a:t>
                      </a:r>
                      <a:endParaRPr lang="en-US" sz="1400" b="1" i="0" u="none" strike="noStrike" dirty="0">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a:latin typeface="Arial"/>
                        </a:rPr>
                        <a:t>Thu</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N</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a:latin typeface="Arial"/>
                        </a:rPr>
                        <a:t>8</a:t>
                      </a: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smtClean="0">
                          <a:latin typeface="+mn-lt"/>
                        </a:rPr>
                        <a:t>Loss-maps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r>
                        <a:rPr lang="en-US" sz="1400" b="1" i="0" u="none" strike="noStrike" dirty="0" smtClean="0">
                          <a:latin typeface="Arial"/>
                        </a:rPr>
                        <a:t>Fri </a:t>
                      </a:r>
                      <a:endParaRPr lang="en-US" sz="1400" b="1" i="0" u="none" strike="noStrike" dirty="0">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latin typeface="Arial"/>
                        </a:rPr>
                        <a:t>A</a:t>
                      </a:r>
                      <a:endParaRPr lang="en-US" sz="1400" b="1" i="0" u="none" strike="noStrike" dirty="0">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smtClean="0">
                          <a:latin typeface="Arial"/>
                        </a:rPr>
                        <a:t>8</a:t>
                      </a:r>
                      <a:endParaRPr lang="en-US" sz="1400" b="1" i="0" u="none" strike="noStrike" dirty="0">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400" b="1" i="0" u="none" strike="noStrike" dirty="0" smtClean="0">
                          <a:latin typeface="Arial"/>
                        </a:rPr>
                        <a:t>….</a:t>
                      </a:r>
                      <a:endParaRPr lang="en-US" sz="1400" b="1" i="0" u="none" strike="noStrike" dirty="0">
                        <a:latin typeface="Arial"/>
                      </a:endParaRP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smtClean="0">
                          <a:latin typeface="+mn-lt"/>
                        </a:rPr>
                        <a:t>Collimation integration into sequencer and tests</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smtClean="0">
                          <a:latin typeface="+mn-lt"/>
                        </a:rPr>
                        <a:t>Ramp and squeeze bunch trains - collisions with 3 trains of 8</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2167">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US" sz="1400" b="1" i="0" u="none" strike="noStrike">
                        <a:latin typeface="Arial"/>
                      </a:endParaRPr>
                    </a:p>
                  </a:txBody>
                  <a:tcPr marL="8398" marR="8398" marT="839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400" b="1" i="0" u="none" strike="noStrike" dirty="0" smtClean="0">
                          <a:latin typeface="+mn-lt"/>
                        </a:rPr>
                        <a:t>Quench test at 450 GeV</a:t>
                      </a:r>
                    </a:p>
                  </a:txBody>
                  <a:tcPr marR="8398" marT="839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Injection setup - summary</a:t>
            </a:r>
            <a:endParaRPr lang="en-GB" dirty="0"/>
          </a:p>
        </p:txBody>
      </p:sp>
      <p:sp>
        <p:nvSpPr>
          <p:cNvPr id="3" name="Content Placeholder 2"/>
          <p:cNvSpPr>
            <a:spLocks noGrp="1"/>
          </p:cNvSpPr>
          <p:nvPr>
            <p:ph idx="1"/>
          </p:nvPr>
        </p:nvSpPr>
        <p:spPr/>
        <p:txBody>
          <a:bodyPr/>
          <a:lstStyle/>
          <a:p>
            <a:r>
              <a:rPr lang="en-US" dirty="0" smtClean="0"/>
              <a:t>Checked alignment of one TCDIV in each of TI2 and TI8 - again look consistent with the settings from before the corrections yesterday. -&gt; Left all the TCDI </a:t>
            </a:r>
            <a:r>
              <a:rPr lang="en-US" dirty="0" err="1" smtClean="0"/>
              <a:t>centres</a:t>
            </a:r>
            <a:r>
              <a:rPr lang="en-US" dirty="0" smtClean="0"/>
              <a:t> unchanged.</a:t>
            </a:r>
          </a:p>
          <a:p>
            <a:r>
              <a:rPr lang="en-US" dirty="0" smtClean="0"/>
              <a:t>- Opened all TCDIs to +/-5 sigma for injection protection tests, and put the TCPs closed in both P3 and P7 for measurement.</a:t>
            </a:r>
          </a:p>
          <a:p>
            <a:r>
              <a:rPr lang="en-US" dirty="0" smtClean="0"/>
              <a:t>- Started measurement of transmission with 7.5 sigma trajectory from TI 8 with 7e9 p+</a:t>
            </a:r>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QPS &amp; injection losses</a:t>
            </a:r>
            <a:endParaRPr lang="en-GB" dirty="0"/>
          </a:p>
        </p:txBody>
      </p:sp>
      <p:sp>
        <p:nvSpPr>
          <p:cNvPr id="3" name="Content Placeholder 2"/>
          <p:cNvSpPr>
            <a:spLocks noGrp="1"/>
          </p:cNvSpPr>
          <p:nvPr>
            <p:ph idx="1"/>
          </p:nvPr>
        </p:nvSpPr>
        <p:spPr/>
        <p:txBody>
          <a:bodyPr/>
          <a:lstStyle/>
          <a:p>
            <a:r>
              <a:rPr lang="en-US" dirty="0" smtClean="0"/>
              <a:t>Beam lost on TCDIs as planned - however, this caused a loss of QPS OK exactly correlated with the injection, and again the crate has lost communication and needs an access to reset or fix, as happened already a couple of weeks ago (SEU or EMC??).</a:t>
            </a:r>
          </a:p>
          <a:p>
            <a:endParaRPr lang="en-US" dirty="0" smtClean="0"/>
          </a:p>
          <a:p>
            <a:r>
              <a:rPr lang="en-US" dirty="0" smtClean="0"/>
              <a:t>Unable to continue the validation tests with this method until this issue with QPS and beam losses is resolved!</a:t>
            </a:r>
          </a:p>
          <a:p>
            <a:endParaRPr lang="en-US" dirty="0" smtClean="0"/>
          </a:p>
          <a:p>
            <a:endParaRPr lang="en-US" dirty="0" smtClean="0"/>
          </a:p>
          <a:p>
            <a:r>
              <a:rPr lang="en-US" dirty="0" smtClean="0"/>
              <a:t>Access required</a:t>
            </a:r>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MP3:</a:t>
            </a:r>
            <a:endParaRPr lang="en-GB" dirty="0"/>
          </a:p>
        </p:txBody>
      </p:sp>
      <p:sp>
        <p:nvSpPr>
          <p:cNvPr id="3" name="Content Placeholder 2"/>
          <p:cNvSpPr>
            <a:spLocks noGrp="1"/>
          </p:cNvSpPr>
          <p:nvPr>
            <p:ph idx="1"/>
          </p:nvPr>
        </p:nvSpPr>
        <p:spPr>
          <a:xfrm>
            <a:off x="467430" y="908650"/>
            <a:ext cx="8229600" cy="5111750"/>
          </a:xfrm>
        </p:spPr>
        <p:txBody>
          <a:bodyPr/>
          <a:lstStyle/>
          <a:p>
            <a:r>
              <a:rPr lang="en-US" dirty="0" smtClean="0"/>
              <a:t>The data acquisition of the QPS system, gave a false trigger ( heaters not discharged) and this was coincident with the beam losses (see attachment of BLM losses at the A8R8). This may be a second case of a single event upset (same as a false trigger that happened on the same crate with the same order of beam loss ( this happened ~two weeks ago))</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724160" y="3501010"/>
            <a:ext cx="3192768" cy="317926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MP3</a:t>
            </a:r>
            <a:endParaRPr lang="en-GB" dirty="0"/>
          </a:p>
        </p:txBody>
      </p:sp>
      <p:sp>
        <p:nvSpPr>
          <p:cNvPr id="3" name="Content Placeholder 2"/>
          <p:cNvSpPr>
            <a:spLocks noGrp="1"/>
          </p:cNvSpPr>
          <p:nvPr>
            <p:ph idx="1"/>
          </p:nvPr>
        </p:nvSpPr>
        <p:spPr/>
        <p:txBody>
          <a:bodyPr/>
          <a:lstStyle/>
          <a:p>
            <a:r>
              <a:rPr lang="en-US" sz="2000" dirty="0" smtClean="0"/>
              <a:t>CIRCUIT :RB.A81 </a:t>
            </a:r>
          </a:p>
          <a:p>
            <a:r>
              <a:rPr lang="en-US" sz="2000" dirty="0" smtClean="0"/>
              <a:t>Lost communication with old QPS crate MB.A8R8. Coincided with injection losses. </a:t>
            </a:r>
            <a:br>
              <a:rPr lang="en-US" sz="2000" dirty="0" smtClean="0"/>
            </a:br>
            <a:r>
              <a:rPr lang="en-US" sz="2000" dirty="0" smtClean="0"/>
              <a:t>One PM file created at 165224.680 but seems </a:t>
            </a:r>
            <a:r>
              <a:rPr lang="en-US" sz="2000" dirty="0" err="1" smtClean="0"/>
              <a:t>rubish</a:t>
            </a:r>
            <a:r>
              <a:rPr lang="en-US" sz="2000" dirty="0" smtClean="0"/>
              <a:t>. The crate </a:t>
            </a:r>
            <a:r>
              <a:rPr lang="en-US" sz="2000" dirty="0" err="1" smtClean="0"/>
              <a:t>can not</a:t>
            </a:r>
            <a:r>
              <a:rPr lang="en-US" sz="2000" dirty="0" smtClean="0"/>
              <a:t> be remotely reset so access is being prepared to power cycle the crate and change both boards. </a:t>
            </a:r>
            <a:br>
              <a:rPr lang="en-US" sz="2000" dirty="0" smtClean="0"/>
            </a:br>
            <a:r>
              <a:rPr lang="en-US" sz="2000" dirty="0" err="1" smtClean="0"/>
              <a:t>NB.It</a:t>
            </a:r>
            <a:r>
              <a:rPr lang="en-US" sz="2000" dirty="0" smtClean="0"/>
              <a:t> is the same crate and loss as the last time</a:t>
            </a:r>
            <a:r>
              <a:rPr lang="en-US" dirty="0" smtClean="0"/>
              <a:t>.</a:t>
            </a:r>
          </a:p>
          <a:p>
            <a:endParaRPr lang="en-US" sz="2000" dirty="0" smtClean="0"/>
          </a:p>
          <a:p>
            <a:r>
              <a:rPr lang="en-US" sz="2000" dirty="0" smtClean="0"/>
              <a:t>Hard reset on A8R8 successfully performed by Vincent. No indication for hardware faults. Rack moved </a:t>
            </a:r>
            <a:r>
              <a:rPr lang="en-US" sz="2000" dirty="0" err="1" smtClean="0"/>
              <a:t>slighly</a:t>
            </a:r>
            <a:r>
              <a:rPr lang="en-US" sz="2000" dirty="0" smtClean="0"/>
              <a:t> towards passage. </a:t>
            </a:r>
            <a:br>
              <a:rPr lang="en-US" sz="2000" dirty="0" smtClean="0"/>
            </a:br>
            <a:r>
              <a:rPr lang="en-US" sz="2000" dirty="0" smtClean="0"/>
              <a:t/>
            </a:r>
            <a:br>
              <a:rPr lang="en-US" sz="2000" dirty="0" smtClean="0"/>
            </a:br>
            <a:r>
              <a:rPr lang="en-US" sz="2000" dirty="0" smtClean="0"/>
              <a:t>Meanwhile all available data for dipole A8R8 checked (</a:t>
            </a:r>
            <a:r>
              <a:rPr lang="en-US" sz="2000" dirty="0" err="1" smtClean="0"/>
              <a:t>oQPS</a:t>
            </a:r>
            <a:r>
              <a:rPr lang="en-US" sz="2000" dirty="0" smtClean="0"/>
              <a:t> and </a:t>
            </a:r>
            <a:r>
              <a:rPr lang="en-US" sz="2000" dirty="0" err="1" smtClean="0"/>
              <a:t>nQPS</a:t>
            </a:r>
            <a:r>
              <a:rPr lang="en-US" sz="2000" dirty="0" smtClean="0"/>
              <a:t>) no </a:t>
            </a:r>
            <a:r>
              <a:rPr lang="en-US" sz="2000" dirty="0" err="1" smtClean="0"/>
              <a:t>indicaction</a:t>
            </a:r>
            <a:r>
              <a:rPr lang="en-US" sz="2000" dirty="0" smtClean="0"/>
              <a:t> of "</a:t>
            </a:r>
            <a:r>
              <a:rPr lang="en-US" sz="2000" dirty="0" err="1" smtClean="0"/>
              <a:t>quenchino</a:t>
            </a:r>
            <a:r>
              <a:rPr lang="en-US" sz="2000" dirty="0" smtClean="0"/>
              <a:t>" or </a:t>
            </a:r>
            <a:r>
              <a:rPr lang="en-US" sz="2000" dirty="0" err="1" smtClean="0"/>
              <a:t>othe</a:t>
            </a:r>
            <a:r>
              <a:rPr lang="en-US" sz="2000" dirty="0" smtClean="0"/>
              <a:t> problems. BLM data confirm radiation losses. </a:t>
            </a:r>
            <a:endParaRPr lang="en-GB" sz="2000"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sp>
        <p:nvSpPr>
          <p:cNvPr id="6" name="TextBox 5"/>
          <p:cNvSpPr txBox="1"/>
          <p:nvPr/>
        </p:nvSpPr>
        <p:spPr>
          <a:xfrm>
            <a:off x="7236370" y="3068950"/>
            <a:ext cx="864120" cy="400110"/>
          </a:xfrm>
          <a:prstGeom prst="rect">
            <a:avLst/>
          </a:prstGeom>
          <a:noFill/>
        </p:spPr>
        <p:txBody>
          <a:bodyPr wrap="square" rtlCol="0">
            <a:spAutoFit/>
          </a:bodyPr>
          <a:lstStyle/>
          <a:p>
            <a:r>
              <a:rPr lang="en-US" dirty="0" smtClean="0"/>
              <a:t>Nuria</a:t>
            </a:r>
            <a:endParaRPr lang="en-GB" dirty="0"/>
          </a:p>
        </p:txBody>
      </p:sp>
      <p:sp>
        <p:nvSpPr>
          <p:cNvPr id="7" name="TextBox 6"/>
          <p:cNvSpPr txBox="1"/>
          <p:nvPr/>
        </p:nvSpPr>
        <p:spPr>
          <a:xfrm>
            <a:off x="7164360" y="5733320"/>
            <a:ext cx="1584220" cy="400110"/>
          </a:xfrm>
          <a:prstGeom prst="rect">
            <a:avLst/>
          </a:prstGeom>
          <a:noFill/>
        </p:spPr>
        <p:txBody>
          <a:bodyPr wrap="square" rtlCol="0">
            <a:spAutoFit/>
          </a:bodyPr>
          <a:lstStyle/>
          <a:p>
            <a:r>
              <a:rPr lang="en-US" dirty="0" smtClean="0"/>
              <a:t>Reiner</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Evening</a:t>
            </a:r>
            <a:endParaRPr lang="en-GB" dirty="0"/>
          </a:p>
        </p:txBody>
      </p:sp>
      <p:sp>
        <p:nvSpPr>
          <p:cNvPr id="3" name="Content Placeholder 2"/>
          <p:cNvSpPr>
            <a:spLocks noGrp="1"/>
          </p:cNvSpPr>
          <p:nvPr>
            <p:ph idx="1"/>
          </p:nvPr>
        </p:nvSpPr>
        <p:spPr/>
        <p:txBody>
          <a:bodyPr/>
          <a:lstStyle/>
          <a:p>
            <a:r>
              <a:rPr lang="en-US" dirty="0" smtClean="0"/>
              <a:t>Recover, setup and ramp of 2*1 nominal bunches for collimator setup</a:t>
            </a:r>
          </a:p>
          <a:p>
            <a:pPr lvl="1"/>
            <a:r>
              <a:rPr lang="en-US" dirty="0" smtClean="0"/>
              <a:t>establish reference orbit</a:t>
            </a:r>
          </a:p>
          <a:p>
            <a:pPr lvl="1"/>
            <a:r>
              <a:rPr lang="en-US" dirty="0" smtClean="0"/>
              <a:t>Finished the "squeeze" up to 110s, with the variation of the crossing angle. Also note that IP2 is now at 9.82 m! The other IPs are at the </a:t>
            </a:r>
            <a:r>
              <a:rPr lang="en-US" dirty="0" err="1" smtClean="0"/>
              <a:t>ususal</a:t>
            </a:r>
            <a:r>
              <a:rPr lang="en-US" dirty="0" smtClean="0"/>
              <a:t> 11/11/10 m.</a:t>
            </a:r>
          </a:p>
          <a:p>
            <a:pPr lvl="1"/>
            <a:r>
              <a:rPr lang="en-US" dirty="0" smtClean="0"/>
              <a:t>local steering at IR3 &amp; 7</a:t>
            </a:r>
            <a:r>
              <a:rPr lang="en-GB" dirty="0" smtClean="0"/>
              <a:t> – reference established</a:t>
            </a:r>
          </a:p>
          <a:p>
            <a:r>
              <a:rPr lang="en-US" dirty="0" smtClean="0"/>
              <a:t>In night - Lost communication to the collimators in P3. Usual problem with CMW. This problem occurred when we launched the collimator tasks from the sequencer (the B1 task was the one that failed</a:t>
            </a:r>
            <a:r>
              <a:rPr lang="en-US" dirty="0" smtClean="0"/>
              <a:t>).</a:t>
            </a:r>
          </a:p>
          <a:p>
            <a:r>
              <a:rPr lang="en-US" dirty="0" smtClean="0"/>
              <a:t>Lost beam at 3.5 TeV to interlock problem on MQKA </a:t>
            </a:r>
            <a:endParaRPr lang="en-US" dirty="0" smtClean="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TCT setup</a:t>
            </a:r>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1043510" y="809566"/>
            <a:ext cx="6942586" cy="553323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400" dirty="0" smtClean="0"/>
              <a:t>Summary collimation setup, 3.5 TeV, beta*=11/9.82/11/10</a:t>
            </a:r>
            <a:endParaRPr lang="en-GB" sz="2400" dirty="0"/>
          </a:p>
        </p:txBody>
      </p:sp>
      <p:sp>
        <p:nvSpPr>
          <p:cNvPr id="6" name="Content Placeholder 5"/>
          <p:cNvSpPr>
            <a:spLocks noGrp="1"/>
          </p:cNvSpPr>
          <p:nvPr>
            <p:ph idx="1"/>
          </p:nvPr>
        </p:nvSpPr>
        <p:spPr>
          <a:xfrm>
            <a:off x="467430" y="764630"/>
            <a:ext cx="8229600" cy="5616780"/>
          </a:xfrm>
        </p:spPr>
        <p:txBody>
          <a:bodyPr/>
          <a:lstStyle/>
          <a:p>
            <a:r>
              <a:rPr lang="en-US" dirty="0" smtClean="0"/>
              <a:t>Established new reference orbit and saved to MD catalog. </a:t>
            </a:r>
            <a:br>
              <a:rPr lang="en-US" dirty="0" smtClean="0"/>
            </a:br>
            <a:r>
              <a:rPr lang="en-US" dirty="0" smtClean="0"/>
              <a:t/>
            </a:r>
            <a:br>
              <a:rPr lang="en-US" dirty="0" smtClean="0"/>
            </a:br>
            <a:r>
              <a:rPr lang="en-US" dirty="0" smtClean="0"/>
              <a:t>all TCTs in crossing plane </a:t>
            </a:r>
            <a:r>
              <a:rPr lang="en-US" dirty="0" err="1" smtClean="0"/>
              <a:t>recentered</a:t>
            </a:r>
            <a:r>
              <a:rPr lang="en-US" dirty="0" smtClean="0"/>
              <a:t> for 100 </a:t>
            </a:r>
            <a:r>
              <a:rPr lang="en-US" dirty="0" err="1" smtClean="0"/>
              <a:t>urad</a:t>
            </a:r>
            <a:r>
              <a:rPr lang="en-US" dirty="0" smtClean="0"/>
              <a:t> crossing angle (horizontal in IR5 and IR8, vertical in IR1 and IR2) - in total 4 TCTs per beam. Re-checked 1 TCT per beam in the separation plane - center found consistent with previous setup. </a:t>
            </a:r>
            <a:br>
              <a:rPr lang="en-US" dirty="0" smtClean="0"/>
            </a:br>
            <a:r>
              <a:rPr lang="en-US" dirty="0" smtClean="0"/>
              <a:t/>
            </a:r>
            <a:br>
              <a:rPr lang="en-US" dirty="0" smtClean="0"/>
            </a:br>
            <a:r>
              <a:rPr lang="en-US" dirty="0" smtClean="0"/>
              <a:t>Found settings imported to beam process CollimatorBP-450GeV_V1@60_[END]. Settings for the other </a:t>
            </a:r>
            <a:r>
              <a:rPr lang="en-US" dirty="0" err="1" smtClean="0"/>
              <a:t>collimtors</a:t>
            </a:r>
            <a:r>
              <a:rPr lang="en-US" dirty="0" smtClean="0"/>
              <a:t> as defined in previous entry about loss map conditions are also imported in the same BP. This provides a complete set for loss map validation for this machine configuration. </a:t>
            </a:r>
            <a:br>
              <a:rPr lang="en-US" dirty="0" smtClean="0"/>
            </a:br>
            <a:r>
              <a:rPr lang="en-US" sz="1800" dirty="0" smtClean="0"/>
              <a:t/>
            </a:r>
            <a:br>
              <a:rPr lang="en-US" sz="1800" dirty="0" smtClean="0"/>
            </a:br>
            <a:endParaRPr lang="en-GB" dirty="0"/>
          </a:p>
        </p:txBody>
      </p:sp>
      <p:sp>
        <p:nvSpPr>
          <p:cNvPr id="3" name="Footer Placeholder 2"/>
          <p:cNvSpPr>
            <a:spLocks noGrp="1"/>
          </p:cNvSpPr>
          <p:nvPr>
            <p:ph type="ftr" sz="quarter" idx="10"/>
          </p:nvPr>
        </p:nvSpPr>
        <p:spPr/>
        <p:txBody>
          <a:bodyPr/>
          <a:lstStyle/>
          <a:p>
            <a:r>
              <a:rPr lang="en-US" smtClean="0"/>
              <a:t>LHC status</a:t>
            </a:r>
            <a:endParaRPr lang="en-US" dirty="0"/>
          </a:p>
        </p:txBody>
      </p:sp>
      <p:sp>
        <p:nvSpPr>
          <p:cNvPr id="4" name="Date Placeholder 3"/>
          <p:cNvSpPr>
            <a:spLocks noGrp="1"/>
          </p:cNvSpPr>
          <p:nvPr>
            <p:ph type="dt" sz="half" idx="12"/>
          </p:nvPr>
        </p:nvSpPr>
        <p:spPr/>
        <p:txBody>
          <a:bodyPr/>
          <a:lstStyle/>
          <a:p>
            <a:fld id="{B5BB0F48-4862-994E-8CDE-8D34C81B5B35}" type="datetime1">
              <a:rPr lang="en-US" smtClean="0"/>
              <a:pPr/>
              <a:t>9/15/2010</a:t>
            </a:fld>
            <a:endParaRPr lang="en-US" dirty="0"/>
          </a:p>
        </p:txBody>
      </p:sp>
      <p:sp>
        <p:nvSpPr>
          <p:cNvPr id="7" name="TextBox 6"/>
          <p:cNvSpPr txBox="1"/>
          <p:nvPr/>
        </p:nvSpPr>
        <p:spPr>
          <a:xfrm>
            <a:off x="5004060" y="6021360"/>
            <a:ext cx="3456480" cy="400110"/>
          </a:xfrm>
          <a:prstGeom prst="rect">
            <a:avLst/>
          </a:prstGeom>
          <a:noFill/>
        </p:spPr>
        <p:txBody>
          <a:bodyPr wrap="square" rtlCol="0">
            <a:spAutoFit/>
          </a:bodyPr>
          <a:lstStyle/>
          <a:p>
            <a:r>
              <a:rPr lang="en-US" dirty="0" smtClean="0"/>
              <a:t>Stefano Redaelli &amp; team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95420" y="836640"/>
            <a:ext cx="8229600" cy="5111750"/>
          </a:xfrm>
        </p:spPr>
        <p:txBody>
          <a:bodyPr/>
          <a:lstStyle/>
          <a:p>
            <a:r>
              <a:rPr lang="en-US" dirty="0" err="1" smtClean="0"/>
              <a:t>Recentered</a:t>
            </a:r>
            <a:r>
              <a:rPr lang="en-US" dirty="0" smtClean="0"/>
              <a:t> TCSG in IR6 both beams - found 670 micron offset of center in B1 </a:t>
            </a:r>
            <a:r>
              <a:rPr lang="en-US" dirty="0" err="1" smtClean="0"/>
              <a:t>w.r.t</a:t>
            </a:r>
            <a:r>
              <a:rPr lang="en-US" dirty="0" smtClean="0"/>
              <a:t>. previous setup. This is consistent with the measured orbits. Re-aligned TCDQ in both beams after defining the beam edge with the TCSG in IR6. Data should be checked by beam dump team before further action. </a:t>
            </a:r>
            <a:br>
              <a:rPr lang="en-US" dirty="0" smtClean="0"/>
            </a:br>
            <a:r>
              <a:rPr lang="en-US" dirty="0" smtClean="0"/>
              <a:t/>
            </a:r>
            <a:br>
              <a:rPr lang="en-US" dirty="0" smtClean="0"/>
            </a:br>
            <a:r>
              <a:rPr lang="en-US" dirty="0" smtClean="0"/>
              <a:t>Loss map B2 V carried out but caused dump of both beams, due to the usual </a:t>
            </a:r>
            <a:r>
              <a:rPr lang="en-US" dirty="0" err="1" smtClean="0"/>
              <a:t>unmaskable</a:t>
            </a:r>
            <a:r>
              <a:rPr lang="en-US" dirty="0" smtClean="0"/>
              <a:t> BLM at the MBW in IP7. This issue should be sorted out soon otherwise it will be difficult to perform loss maps. </a:t>
            </a:r>
            <a:br>
              <a:rPr lang="en-US" dirty="0" smtClean="0"/>
            </a:br>
            <a:r>
              <a:rPr lang="en-US" dirty="0" smtClean="0"/>
              <a:t/>
            </a:r>
            <a:br>
              <a:rPr lang="en-US" dirty="0" smtClean="0"/>
            </a:br>
            <a:r>
              <a:rPr lang="en-US" dirty="0" smtClean="0">
                <a:solidFill>
                  <a:srgbClr val="FF0000"/>
                </a:solidFill>
              </a:rPr>
              <a:t>Next: TCT setup after establishment of collision conditions</a:t>
            </a:r>
            <a:r>
              <a:rPr lang="en-US" dirty="0" smtClean="0"/>
              <a:t>.</a:t>
            </a:r>
            <a:endParaRPr lang="en-GB" dirty="0" smtClean="0"/>
          </a:p>
          <a:p>
            <a:endParaRPr lang="en-GB" dirty="0"/>
          </a:p>
        </p:txBody>
      </p:sp>
      <p:sp>
        <p:nvSpPr>
          <p:cNvPr id="4" name="Footer Placeholder 3"/>
          <p:cNvSpPr>
            <a:spLocks noGrp="1"/>
          </p:cNvSpPr>
          <p:nvPr>
            <p:ph type="ftr" sz="quarter" idx="10"/>
          </p:nvPr>
        </p:nvSpPr>
        <p:spPr/>
        <p:txBody>
          <a:bodyPr/>
          <a:lstStyle/>
          <a:p>
            <a:r>
              <a:rPr lang="en-US" smtClean="0"/>
              <a:t>LHC status</a:t>
            </a:r>
            <a:endParaRPr lang="en-US" dirty="0"/>
          </a:p>
        </p:txBody>
      </p:sp>
      <p:sp>
        <p:nvSpPr>
          <p:cNvPr id="5" name="Date Placeholder 4"/>
          <p:cNvSpPr>
            <a:spLocks noGrp="1"/>
          </p:cNvSpPr>
          <p:nvPr>
            <p:ph type="dt" sz="half" idx="12"/>
          </p:nvPr>
        </p:nvSpPr>
        <p:spPr/>
        <p:txBody>
          <a:bodyPr/>
          <a:lstStyle/>
          <a:p>
            <a:fld id="{4C83DC62-E000-8648-9895-ECAE66F57B54}" type="datetime1">
              <a:rPr lang="en-US" smtClean="0"/>
              <a:pPr/>
              <a:t>9/15/2010</a:t>
            </a:fld>
            <a:endParaRPr lang="en-US" dirty="0"/>
          </a:p>
        </p:txBody>
      </p:sp>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40168</TotalTime>
  <Words>822</Words>
  <Application>Microsoft Office PowerPoint</Application>
  <PresentationFormat>On-screen Show (4:3)</PresentationFormat>
  <Paragraphs>166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Pixel</vt:lpstr>
      <vt:lpstr>Yesterday</vt:lpstr>
      <vt:lpstr>Injection setup - summary</vt:lpstr>
      <vt:lpstr>QPS &amp; injection losses</vt:lpstr>
      <vt:lpstr>From MP3:</vt:lpstr>
      <vt:lpstr>MP3</vt:lpstr>
      <vt:lpstr>Evening</vt:lpstr>
      <vt:lpstr>TCT setup</vt:lpstr>
      <vt:lpstr>Summary collimation setup, 3.5 TeV, beta*=11/9.82/11/10</vt:lpstr>
      <vt:lpstr>Slide 9</vt:lpstr>
      <vt:lpstr>To do</vt:lpstr>
      <vt:lpstr>Outlook</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Lamont</cp:lastModifiedBy>
  <cp:revision>1990</cp:revision>
  <dcterms:created xsi:type="dcterms:W3CDTF">2010-07-26T05:43:59Z</dcterms:created>
  <dcterms:modified xsi:type="dcterms:W3CDTF">2010-09-15T12:10:07Z</dcterms:modified>
</cp:coreProperties>
</file>