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4"/>
  </p:notesMasterIdLst>
  <p:handoutMasterIdLst>
    <p:handoutMasterId r:id="rId15"/>
  </p:handoutMasterIdLst>
  <p:sldIdLst>
    <p:sldId id="995" r:id="rId2"/>
    <p:sldId id="996" r:id="rId3"/>
    <p:sldId id="997" r:id="rId4"/>
    <p:sldId id="998" r:id="rId5"/>
    <p:sldId id="999" r:id="rId6"/>
    <p:sldId id="1001" r:id="rId7"/>
    <p:sldId id="1003" r:id="rId8"/>
    <p:sldId id="994" r:id="rId9"/>
    <p:sldId id="1000" r:id="rId10"/>
    <p:sldId id="1002" r:id="rId11"/>
    <p:sldId id="1004" r:id="rId12"/>
    <p:sldId id="993" r:id="rId13"/>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71" autoAdjust="0"/>
    <p:restoredTop sz="95262" autoAdjust="0"/>
  </p:normalViewPr>
  <p:slideViewPr>
    <p:cSldViewPr>
      <p:cViewPr varScale="1">
        <p:scale>
          <a:sx n="109" d="100"/>
          <a:sy n="109" d="100"/>
        </p:scale>
        <p:origin x="-624" y="-90"/>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9/13/2010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675235A8-3F30-CD4B-93C3-534293F9D99E}" type="datetime1">
              <a:rPr lang="en-US" smtClean="0"/>
              <a:pPr/>
              <a:t>9/13/2010</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B5EB0835-724C-DB4C-B87E-E5087EDD3B4C}" type="datetime1">
              <a:rPr lang="en-US" smtClean="0"/>
              <a:pPr/>
              <a:t>9/13/2010</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C8375E1-4E61-3444-AD31-027B9FCB23D9}" type="datetime1">
              <a:rPr lang="en-US" smtClean="0"/>
              <a:pPr/>
              <a:t>9/13/2010</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A374CA7F-3769-7E42-8A21-FB86B1656F95}" type="datetime1">
              <a:rPr lang="en-US" smtClean="0"/>
              <a:pPr/>
              <a:t>9/13/2010</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6FCAEBFB-D3B7-5C4D-9F05-2939C62AA7B9}" type="datetime1">
              <a:rPr lang="en-US" smtClean="0"/>
              <a:pPr/>
              <a:t>9/13/2010</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23AB7DAF-1FA9-1144-9D4E-316596D676A8}" type="datetime1">
              <a:rPr lang="en-US" smtClean="0"/>
              <a:pPr>
                <a:defRPr/>
              </a:pPr>
              <a:t>9/13/2010</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4C83DC62-E000-8648-9895-ECAE66F57B54}" type="datetime1">
              <a:rPr lang="en-US" smtClean="0"/>
              <a:pPr/>
              <a:t>9/13/2010</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99B340B-B6C7-C244-BBB6-929F08A9C8F7}" type="datetime1">
              <a:rPr lang="en-US" smtClean="0"/>
              <a:pPr/>
              <a:t>9/13/2010</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5918A62C-E5F6-204F-BE87-40A651DA39B6}" type="datetime1">
              <a:rPr lang="en-US" smtClean="0"/>
              <a:pPr/>
              <a:t>9/13/2010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5DEACDEB-B86A-A245-A93D-B51381F6EE9B}" type="datetime1">
              <a:rPr lang="en-US" smtClean="0"/>
              <a:pPr/>
              <a:t>9/13/2010</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B5BB0F48-4862-994E-8CDE-8D34C81B5B35}" type="datetime1">
              <a:rPr lang="en-US" smtClean="0"/>
              <a:pPr/>
              <a:t>9/13/2010</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6048975A-2FA0-5C48-9028-A7DBE418C15D}" type="datetime1">
              <a:rPr lang="en-US" smtClean="0"/>
              <a:pPr/>
              <a:t>9/13/2010</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973BDDA5-D933-FA44-A43D-BCC1CC882D52}" type="datetime1">
              <a:rPr lang="en-US" smtClean="0"/>
              <a:pPr/>
              <a:t>9/13/2010</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509950CC-3B82-5E45-A678-5CFAC51B5E2A}" type="datetime1">
              <a:rPr lang="en-US" smtClean="0"/>
              <a:pPr/>
              <a:t>9/13/2010</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fld id="{174C0405-9B1B-A14E-B00B-BFBFE2BB4C58}" type="datetime1">
              <a:rPr lang="en-US" smtClean="0"/>
              <a:pPr/>
              <a:t>9/13/2010</a:t>
            </a:fld>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7" name="Content Placeholder 6"/>
          <p:cNvSpPr>
            <a:spLocks noGrp="1"/>
          </p:cNvSpPr>
          <p:nvPr>
            <p:ph idx="1"/>
          </p:nvPr>
        </p:nvSpPr>
        <p:spPr/>
        <p:txBody>
          <a:bodyPr/>
          <a:lstStyle/>
          <a:p>
            <a:r>
              <a:rPr lang="en-US" dirty="0" smtClean="0"/>
              <a:t>08:08 ramp (for squeeze) started</a:t>
            </a:r>
          </a:p>
          <a:p>
            <a:pPr lvl="1"/>
            <a:r>
              <a:rPr lang="en-US" dirty="0" smtClean="0"/>
              <a:t>Q-FB on &amp; off a few times</a:t>
            </a:r>
          </a:p>
          <a:p>
            <a:pPr lvl="1"/>
            <a:r>
              <a:rPr lang="en-US" dirty="0" smtClean="0"/>
              <a:t>Orbit FB switched off; we noticed a step in the RMS and max position </a:t>
            </a:r>
            <a:r>
              <a:rPr lang="en-US" dirty="0" smtClean="0"/>
              <a:t>plots</a:t>
            </a:r>
          </a:p>
          <a:p>
            <a:r>
              <a:rPr lang="en-US" dirty="0" smtClean="0"/>
              <a:t>09:44 beams lost</a:t>
            </a:r>
          </a:p>
          <a:p>
            <a:pPr lvl="1"/>
            <a:r>
              <a:rPr lang="en-US" dirty="0" smtClean="0"/>
              <a:t>redundancy problem on the channel "OP button</a:t>
            </a:r>
            <a:r>
              <a:rPr lang="en-US" dirty="0" smtClean="0"/>
              <a:t>".</a:t>
            </a:r>
          </a:p>
          <a:p>
            <a:pPr lvl="1"/>
            <a:r>
              <a:rPr lang="en-US" dirty="0" smtClean="0"/>
              <a:t>11:07 </a:t>
            </a:r>
            <a:r>
              <a:rPr lang="en-US" dirty="0" err="1" smtClean="0"/>
              <a:t>B.Puccio</a:t>
            </a:r>
            <a:r>
              <a:rPr lang="en-US" dirty="0" smtClean="0"/>
              <a:t> preventively changed a power supply in the electronics managing the OP button logic and finished checking the 4 OP buttons by activating them individually - all behave correctly.  </a:t>
            </a:r>
            <a:endParaRPr lang="en-US" dirty="0" smtClean="0"/>
          </a:p>
          <a:p>
            <a:r>
              <a:rPr lang="en-US" dirty="0" smtClean="0"/>
              <a:t>No beam from injectors – 9:30 scheduled</a:t>
            </a:r>
          </a:p>
          <a:p>
            <a:pPr lvl="1"/>
            <a:r>
              <a:rPr lang="en-US" dirty="0" smtClean="0"/>
              <a:t>10:38 Electrical </a:t>
            </a:r>
            <a:r>
              <a:rPr lang="en-US" dirty="0" smtClean="0"/>
              <a:t>problem in SPS: a AUG button was pressed and several chains went down. </a:t>
            </a:r>
            <a:endParaRPr lang="en-US" dirty="0" smtClean="0"/>
          </a:p>
          <a:p>
            <a:pPr lvl="1"/>
            <a:r>
              <a:rPr lang="en-US" dirty="0" smtClean="0"/>
              <a:t>PS </a:t>
            </a:r>
            <a:r>
              <a:rPr lang="en-US" dirty="0" smtClean="0"/>
              <a:t>still in access</a:t>
            </a:r>
            <a:r>
              <a:rPr lang="en-US" dirty="0" smtClean="0"/>
              <a:t>.- truculent RF problem</a:t>
            </a:r>
            <a:r>
              <a:rPr lang="en-US" dirty="0" smtClean="0"/>
              <a:t/>
            </a:r>
            <a:br>
              <a:rPr lang="en-US" dirty="0" smtClean="0"/>
            </a:br>
            <a:r>
              <a:rPr lang="en-US" dirty="0" smtClean="0"/>
              <a:t/>
            </a:r>
            <a:br>
              <a:rPr lang="en-US" dirty="0" smtClean="0"/>
            </a:b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Tertiary setup</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B5BB0F48-4862-994E-8CDE-8D34C81B5B35}" type="datetime1">
              <a:rPr lang="en-US" smtClean="0"/>
              <a:pPr/>
              <a:t>9/14/2010</a:t>
            </a:fld>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539440" y="980660"/>
            <a:ext cx="8104551" cy="480971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maps</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B5BB0F48-4862-994E-8CDE-8D34C81B5B35}" type="datetime1">
              <a:rPr lang="en-US" smtClean="0"/>
              <a:pPr/>
              <a:t>9/14/2010</a:t>
            </a:fld>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611450" y="764630"/>
            <a:ext cx="7828698" cy="3240450"/>
          </a:xfrm>
          <a:prstGeom prst="rect">
            <a:avLst/>
          </a:prstGeom>
          <a:noFill/>
          <a:ln w="9525">
            <a:noFill/>
            <a:miter lim="800000"/>
            <a:headEnd/>
            <a:tailEnd/>
          </a:ln>
        </p:spPr>
      </p:pic>
      <p:sp>
        <p:nvSpPr>
          <p:cNvPr id="6" name="TextBox 5"/>
          <p:cNvSpPr txBox="1"/>
          <p:nvPr/>
        </p:nvSpPr>
        <p:spPr>
          <a:xfrm>
            <a:off x="2267680" y="4149100"/>
            <a:ext cx="4464620" cy="1938992"/>
          </a:xfrm>
          <a:prstGeom prst="rect">
            <a:avLst/>
          </a:prstGeom>
          <a:noFill/>
        </p:spPr>
        <p:txBody>
          <a:bodyPr wrap="square" rtlCol="0">
            <a:spAutoFit/>
          </a:bodyPr>
          <a:lstStyle/>
          <a:p>
            <a:r>
              <a:rPr lang="en-US" dirty="0" smtClean="0"/>
              <a:t>Horizontal loss maps for B2. </a:t>
            </a:r>
            <a:br>
              <a:rPr lang="en-US" dirty="0" smtClean="0"/>
            </a:br>
            <a:r>
              <a:rPr lang="en-US" dirty="0" smtClean="0"/>
              <a:t/>
            </a:r>
            <a:br>
              <a:rPr lang="en-US" dirty="0" smtClean="0"/>
            </a:br>
            <a:r>
              <a:rPr lang="en-US" dirty="0" smtClean="0"/>
              <a:t>Seen TCTH.4R5.B2 at 5e-5 level. </a:t>
            </a:r>
            <a:br>
              <a:rPr lang="en-US" dirty="0" smtClean="0"/>
            </a:br>
            <a:r>
              <a:rPr lang="en-US" dirty="0" smtClean="0"/>
              <a:t>Also see a peak at the MQX-R1 at 10-3 level. This needs further investigation.</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Outlook</a:t>
            </a:r>
            <a:endParaRPr lang="en-US" dirty="0"/>
          </a:p>
        </p:txBody>
      </p:sp>
      <p:graphicFrame>
        <p:nvGraphicFramePr>
          <p:cNvPr id="6" name="Content Placeholder 5"/>
          <p:cNvGraphicFramePr>
            <a:graphicFrameLocks noGrp="1"/>
          </p:cNvGraphicFramePr>
          <p:nvPr>
            <p:ph idx="1"/>
          </p:nvPr>
        </p:nvGraphicFramePr>
        <p:xfrm>
          <a:off x="179390" y="836640"/>
          <a:ext cx="8857231" cy="4248595"/>
        </p:xfrm>
        <a:graphic>
          <a:graphicData uri="http://schemas.openxmlformats.org/drawingml/2006/table">
            <a:tbl>
              <a:tblPr/>
              <a:tblGrid>
                <a:gridCol w="674607"/>
                <a:gridCol w="626421"/>
                <a:gridCol w="569200"/>
                <a:gridCol w="6987003"/>
              </a:tblGrid>
              <a:tr h="292167">
                <a:tc>
                  <a:txBody>
                    <a:bodyPr/>
                    <a:lstStyle/>
                    <a:p>
                      <a:pPr algn="ctr" fontAlgn="b"/>
                      <a:r>
                        <a:rPr lang="en-US" sz="1400" b="1" i="0" u="none" strike="noStrike">
                          <a:latin typeface="Arial"/>
                        </a:rPr>
                        <a:t>Sun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Ramp commissioning, longitudinal blowup, ramp nominal</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Sun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set up at 3.5TeV (IR3 and TCTs)</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Sun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(end of ramp)</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Mon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Injection  protection qualification for injection of unsafe beam part 1</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Mon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(end of ramp)</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Mon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set up at 3.5TeV  (TCTs at end of ramp and with reduced Xing)</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Tue</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Injection  protection qualification for injection of unsafe beam part 2</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Tue</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RF set up with </a:t>
                      </a:r>
                      <a:r>
                        <a:rPr lang="en-US" sz="1400" b="1" i="0" u="none" strike="noStrike" dirty="0" err="1">
                          <a:latin typeface="Arial"/>
                        </a:rPr>
                        <a:t>multibuch</a:t>
                      </a:r>
                      <a:r>
                        <a:rPr lang="en-US" sz="1400" b="1" i="0" u="none" strike="noStrike" dirty="0">
                          <a:latin typeface="Arial"/>
                        </a:rPr>
                        <a:t> injection, transverse feedback</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Tue</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set up at 3.5TeV  (TCTs at end of squeeze and collision)</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Wed</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(end of squeeze)</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Wed</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Ramp and squeeze bunch trains</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Wed</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(collision)</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Thu</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integration into sequencer and tests</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Thu</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Ramp and squeeze bunch trains - collisions with 3 trains of 8</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Thu</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 </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9/13/2010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11:57 S78 </a:t>
            </a:r>
            <a:r>
              <a:rPr lang="en-GB" dirty="0" smtClean="0"/>
              <a:t>tripped.</a:t>
            </a:r>
            <a:endParaRPr lang="en-US" dirty="0" smtClean="0"/>
          </a:p>
          <a:p>
            <a:pPr lvl="1"/>
            <a:r>
              <a:rPr lang="en-US" dirty="0" smtClean="0"/>
              <a:t>Jean-Philippe and Reiner concluded that the problem in sector 78 was due to a noisy board, where the coefficients calibration was done </a:t>
            </a:r>
            <a:r>
              <a:rPr lang="en-US" dirty="0" smtClean="0"/>
              <a:t>long </a:t>
            </a:r>
            <a:r>
              <a:rPr lang="en-US" dirty="0" smtClean="0"/>
              <a:t>time ago and some drift </a:t>
            </a:r>
            <a:r>
              <a:rPr lang="en-US" dirty="0" err="1" smtClean="0"/>
              <a:t>occured</a:t>
            </a:r>
            <a:r>
              <a:rPr lang="en-US" dirty="0" smtClean="0"/>
              <a:t>. </a:t>
            </a:r>
            <a:endParaRPr lang="en-US" dirty="0" smtClean="0"/>
          </a:p>
          <a:p>
            <a:r>
              <a:rPr lang="en-US" dirty="0" smtClean="0"/>
              <a:t>14:00 beam back in</a:t>
            </a:r>
          </a:p>
          <a:p>
            <a:r>
              <a:rPr lang="en-US" dirty="0" smtClean="0"/>
              <a:t>14:12 </a:t>
            </a:r>
            <a:r>
              <a:rPr lang="en-GB" dirty="0" smtClean="0"/>
              <a:t>ATLAS </a:t>
            </a:r>
            <a:r>
              <a:rPr lang="en-GB" dirty="0" err="1" smtClean="0"/>
              <a:t>toroid</a:t>
            </a:r>
            <a:r>
              <a:rPr lang="en-GB" dirty="0" smtClean="0"/>
              <a:t> &amp; solenoid tripped </a:t>
            </a:r>
            <a:r>
              <a:rPr lang="en-GB" dirty="0" smtClean="0"/>
              <a:t>– off for 4 days</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9/13/2010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Injection protection – stage one</a:t>
            </a:r>
            <a:endParaRPr lang="en-GB" dirty="0"/>
          </a:p>
        </p:txBody>
      </p:sp>
      <p:sp>
        <p:nvSpPr>
          <p:cNvPr id="3" name="Content Placeholder 2"/>
          <p:cNvSpPr>
            <a:spLocks noGrp="1"/>
          </p:cNvSpPr>
          <p:nvPr>
            <p:ph idx="1"/>
          </p:nvPr>
        </p:nvSpPr>
        <p:spPr>
          <a:xfrm>
            <a:off x="467430" y="836640"/>
            <a:ext cx="8229600" cy="5616780"/>
          </a:xfrm>
        </p:spPr>
        <p:txBody>
          <a:bodyPr/>
          <a:lstStyle/>
          <a:p>
            <a:r>
              <a:rPr lang="en-US" dirty="0" smtClean="0"/>
              <a:t>From the trajectories we have a bit more than 0.1 per mil momentum offset now in the TLs</a:t>
            </a:r>
            <a:r>
              <a:rPr lang="en-US" dirty="0" smtClean="0"/>
              <a:t>.</a:t>
            </a:r>
            <a:endParaRPr lang="en-US" dirty="0" smtClean="0"/>
          </a:p>
          <a:p>
            <a:r>
              <a:rPr lang="en-US" dirty="0" smtClean="0"/>
              <a:t>The losses on the TCDIs are a factor 2-4 higher than after our (time consuming) setting up last week, which indicates that the trajectory has indeed changed significantly at some of the TCDIs</a:t>
            </a:r>
            <a:r>
              <a:rPr lang="en-US" dirty="0" smtClean="0"/>
              <a:t>.</a:t>
            </a:r>
            <a:endParaRPr lang="en-US" dirty="0" smtClean="0"/>
          </a:p>
          <a:p>
            <a:r>
              <a:rPr lang="en-US" dirty="0" smtClean="0"/>
              <a:t>This is a result of the changes made this weekend in the SPS to the LHC3 cycle (which increased the extraction momentum by an estimated 0.04 GeV/c</a:t>
            </a:r>
            <a:r>
              <a:rPr lang="en-US" dirty="0" smtClean="0"/>
              <a:t>).</a:t>
            </a:r>
            <a:endParaRPr lang="en-US" dirty="0" smtClean="0"/>
          </a:p>
          <a:p>
            <a:r>
              <a:rPr lang="en-US" dirty="0" smtClean="0"/>
              <a:t>Looks like we will have to </a:t>
            </a:r>
            <a:r>
              <a:rPr lang="en-US" dirty="0" err="1" smtClean="0"/>
              <a:t>resteer</a:t>
            </a:r>
            <a:r>
              <a:rPr lang="en-US" dirty="0" smtClean="0"/>
              <a:t> the lines, then check the setting up of the TCDIs, before we can start with the protection validation</a:t>
            </a:r>
            <a:r>
              <a:rPr lang="en-US" dirty="0" smtClean="0"/>
              <a:t>.</a:t>
            </a:r>
            <a:endParaRPr lang="en-US" dirty="0" smtClean="0"/>
          </a:p>
          <a:p>
            <a:r>
              <a:rPr lang="en-US" dirty="0" smtClean="0"/>
              <a:t>Still not clear what has changed since Saturday when the injection after the LHC energy matching was tested.</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9/13/2010</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sz="1800" dirty="0" smtClean="0"/>
              <a:t>Beam available at ~3:45 pm - spent our 3 hours checking effects of changes made over the w/e </a:t>
            </a:r>
            <a:endParaRPr lang="en-US" sz="1800" dirty="0" smtClean="0"/>
          </a:p>
          <a:p>
            <a:pPr lvl="1"/>
            <a:r>
              <a:rPr lang="en-US" sz="1400" dirty="0" smtClean="0"/>
              <a:t>Checked </a:t>
            </a:r>
            <a:r>
              <a:rPr lang="en-US" sz="1400" dirty="0" smtClean="0"/>
              <a:t>trajectories in TLs with LHC3 cycle - differences </a:t>
            </a:r>
            <a:r>
              <a:rPr lang="en-US" sz="1400" dirty="0" err="1" smtClean="0"/>
              <a:t>wrt</a:t>
            </a:r>
            <a:r>
              <a:rPr lang="en-US" sz="1400" dirty="0" smtClean="0"/>
              <a:t> last week compatible with the momentum change made to the SPS on Saturday for this cycle. </a:t>
            </a:r>
            <a:endParaRPr lang="en-US" sz="1400" dirty="0" smtClean="0"/>
          </a:p>
          <a:p>
            <a:pPr lvl="1"/>
            <a:r>
              <a:rPr lang="en-US" sz="1400" dirty="0" smtClean="0"/>
              <a:t>Beam </a:t>
            </a:r>
            <a:r>
              <a:rPr lang="en-US" sz="1400" dirty="0" smtClean="0"/>
              <a:t>losses at TCDIs 2-4x worse - real changes at collimators </a:t>
            </a:r>
            <a:endParaRPr lang="en-US" sz="1400" dirty="0" smtClean="0"/>
          </a:p>
          <a:p>
            <a:pPr lvl="1"/>
            <a:r>
              <a:rPr lang="en-US" sz="1400" dirty="0" err="1" smtClean="0"/>
              <a:t>Resteered</a:t>
            </a:r>
            <a:r>
              <a:rPr lang="en-US" sz="1400" dirty="0" smtClean="0"/>
              <a:t> </a:t>
            </a:r>
            <a:r>
              <a:rPr lang="en-US" sz="1400" dirty="0" smtClean="0"/>
              <a:t>TI 2 and TI 8 to the setup references and re-corrected the injection oscillations - beam losses at TCDIs came down to roughly the levels we had last week. </a:t>
            </a:r>
            <a:endParaRPr lang="en-US" sz="1400" dirty="0" smtClean="0"/>
          </a:p>
          <a:p>
            <a:pPr lvl="1"/>
            <a:r>
              <a:rPr lang="en-US" sz="1400" dirty="0" smtClean="0"/>
              <a:t>Started </a:t>
            </a:r>
            <a:r>
              <a:rPr lang="en-US" sz="1400" dirty="0" smtClean="0"/>
              <a:t>checking the </a:t>
            </a:r>
            <a:r>
              <a:rPr lang="en-US" sz="1400" dirty="0" smtClean="0"/>
              <a:t>centering </a:t>
            </a:r>
            <a:r>
              <a:rPr lang="en-US" sz="1400" dirty="0" smtClean="0"/>
              <a:t>of the most critical TCDIs (large D/beta). </a:t>
            </a:r>
            <a:endParaRPr lang="en-US" sz="1400" dirty="0" smtClean="0"/>
          </a:p>
          <a:p>
            <a:pPr lvl="1"/>
            <a:r>
              <a:rPr lang="en-US" sz="1400" dirty="0" smtClean="0"/>
              <a:t>Check </a:t>
            </a:r>
            <a:r>
              <a:rPr lang="en-US" sz="1400" dirty="0" smtClean="0"/>
              <a:t>centre of TCDIH.87441 and TCDIH.29050 by moving left and right jaw (one at the time) by +/-0.5 sigma and +/-1sigma. We found the same </a:t>
            </a:r>
            <a:r>
              <a:rPr lang="en-US" sz="1400" dirty="0" err="1" smtClean="0"/>
              <a:t>centres</a:t>
            </a:r>
            <a:r>
              <a:rPr lang="en-US" sz="1400" dirty="0" smtClean="0"/>
              <a:t> as last week within 10um (</a:t>
            </a:r>
            <a:r>
              <a:rPr lang="en-US" sz="1400" dirty="0" err="1" smtClean="0"/>
              <a:t>sse</a:t>
            </a:r>
            <a:r>
              <a:rPr lang="en-US" sz="1400" dirty="0" smtClean="0"/>
              <a:t> attached plots) ==&gt; we assume that old values are still valid! </a:t>
            </a:r>
            <a:endParaRPr lang="en-US" sz="1400" dirty="0" smtClean="0"/>
          </a:p>
          <a:p>
            <a:pPr lvl="1"/>
            <a:r>
              <a:rPr lang="en-US" sz="1400" dirty="0" smtClean="0"/>
              <a:t> </a:t>
            </a:r>
            <a:r>
              <a:rPr lang="en-US" sz="1400" dirty="0" smtClean="0"/>
              <a:t>Should be able to start the injection protection validation checks tomorrow after checking 2 more TCDI </a:t>
            </a:r>
            <a:r>
              <a:rPr lang="en-US" sz="1400" dirty="0" err="1" smtClean="0"/>
              <a:t>centres</a:t>
            </a:r>
            <a:endParaRPr lang="en-GB" sz="1400"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9/13/2010</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Squeeze commissioning</a:t>
            </a:r>
            <a:endParaRPr lang="en-GB" dirty="0"/>
          </a:p>
        </p:txBody>
      </p:sp>
      <p:sp>
        <p:nvSpPr>
          <p:cNvPr id="3" name="Content Placeholder 2"/>
          <p:cNvSpPr>
            <a:spLocks noGrp="1"/>
          </p:cNvSpPr>
          <p:nvPr>
            <p:ph idx="1"/>
          </p:nvPr>
        </p:nvSpPr>
        <p:spPr>
          <a:xfrm>
            <a:off x="467430" y="836640"/>
            <a:ext cx="8229600" cy="5400750"/>
          </a:xfrm>
        </p:spPr>
        <p:txBody>
          <a:bodyPr/>
          <a:lstStyle/>
          <a:p>
            <a:r>
              <a:rPr lang="en-US" dirty="0" smtClean="0"/>
              <a:t>Reduce crossing angle from 170 to 100/110 </a:t>
            </a:r>
            <a:r>
              <a:rPr lang="en-US" dirty="0" err="1" smtClean="0"/>
              <a:t>microrad</a:t>
            </a:r>
            <a:r>
              <a:rPr lang="en-US" dirty="0" smtClean="0"/>
              <a:t> during first 110 seconds of squeeze</a:t>
            </a:r>
          </a:p>
          <a:p>
            <a:pPr lvl="1"/>
            <a:r>
              <a:rPr lang="en-US" dirty="0" smtClean="0"/>
              <a:t>disable BPMs concerned for the exercise</a:t>
            </a:r>
          </a:p>
          <a:p>
            <a:pPr lvl="1"/>
            <a:r>
              <a:rPr lang="en-US" dirty="0" smtClean="0"/>
              <a:t>Successful squeeze to 3.5 m</a:t>
            </a:r>
          </a:p>
          <a:p>
            <a:pPr lvl="1"/>
            <a:r>
              <a:rPr lang="en-US" dirty="0" smtClean="0"/>
              <a:t>Xing </a:t>
            </a:r>
            <a:r>
              <a:rPr lang="en-US" dirty="0" smtClean="0"/>
              <a:t>angles after first stage of squeeze were measured to be within 10</a:t>
            </a:r>
            <a:r>
              <a:rPr lang="en-US" dirty="0" smtClean="0"/>
              <a:t>%</a:t>
            </a:r>
            <a:endParaRPr lang="en-US" dirty="0" smtClean="0"/>
          </a:p>
          <a:p>
            <a:pPr lvl="1"/>
            <a:r>
              <a:rPr lang="en-US" dirty="0" smtClean="0"/>
              <a:t> </a:t>
            </a:r>
            <a:r>
              <a:rPr lang="en-US" dirty="0" smtClean="0"/>
              <a:t>At </a:t>
            </a:r>
            <a:r>
              <a:rPr lang="en-US" dirty="0" smtClean="0"/>
              <a:t>7m, the </a:t>
            </a:r>
            <a:r>
              <a:rPr lang="en-US" dirty="0" smtClean="0"/>
              <a:t>unusual structure </a:t>
            </a:r>
            <a:r>
              <a:rPr lang="en-US" dirty="0" smtClean="0"/>
              <a:t>that was observed on the previous ramps was again observed, but was eventually traced to "huge and crazy corrections at 7m" that were due to a bad incorporation from last week. </a:t>
            </a:r>
            <a:endParaRPr lang="en-US" dirty="0" smtClean="0"/>
          </a:p>
          <a:p>
            <a:pPr lvl="1"/>
            <a:r>
              <a:rPr lang="en-US" dirty="0" smtClean="0"/>
              <a:t>This </a:t>
            </a:r>
            <a:r>
              <a:rPr lang="en-US" dirty="0" smtClean="0"/>
              <a:t>was cleaned up using SVD on bare on the difference. </a:t>
            </a:r>
          </a:p>
          <a:p>
            <a:pPr lvl="1"/>
            <a:r>
              <a:rPr lang="en-US" dirty="0" smtClean="0"/>
              <a:t>The </a:t>
            </a:r>
            <a:r>
              <a:rPr lang="en-US" dirty="0" smtClean="0"/>
              <a:t>orbit clean up also seemed to cure </a:t>
            </a:r>
            <a:r>
              <a:rPr lang="en-US" dirty="0" smtClean="0"/>
              <a:t>the </a:t>
            </a:r>
            <a:r>
              <a:rPr lang="en-US" dirty="0" smtClean="0"/>
              <a:t>growth in coupling</a:t>
            </a:r>
            <a:r>
              <a:rPr lang="en-US" dirty="0" smtClean="0"/>
              <a:t>.</a:t>
            </a:r>
          </a:p>
          <a:p>
            <a:pPr lvl="1"/>
            <a:r>
              <a:rPr lang="en-US" dirty="0" smtClean="0"/>
              <a:t>Ralph Steinhagen in attendance for adjustments of tune fitter setting/coupling measurement issues </a:t>
            </a:r>
          </a:p>
          <a:p>
            <a:pPr lvl="2"/>
            <a:r>
              <a:rPr lang="en-US" dirty="0" smtClean="0"/>
              <a:t>We needed to set the coupling to less than 0.003 to avoid the QFB from </a:t>
            </a:r>
            <a:r>
              <a:rPr lang="en-US" dirty="0" smtClean="0"/>
              <a:t>stopping..</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9/14/2010</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Collimator set-up</a:t>
            </a:r>
            <a:endParaRPr lang="en-GB" dirty="0"/>
          </a:p>
        </p:txBody>
      </p:sp>
      <p:sp>
        <p:nvSpPr>
          <p:cNvPr id="3" name="Content Placeholder 2"/>
          <p:cNvSpPr>
            <a:spLocks noGrp="1"/>
          </p:cNvSpPr>
          <p:nvPr>
            <p:ph idx="1"/>
          </p:nvPr>
        </p:nvSpPr>
        <p:spPr>
          <a:xfrm>
            <a:off x="107380" y="908650"/>
            <a:ext cx="8229600" cy="5111750"/>
          </a:xfrm>
        </p:spPr>
        <p:txBody>
          <a:bodyPr/>
          <a:lstStyle/>
          <a:p>
            <a:r>
              <a:rPr lang="en-US" dirty="0" smtClean="0"/>
              <a:t>02:54 Single nominal bunch at flat-top</a:t>
            </a:r>
          </a:p>
          <a:p>
            <a:pPr lvl="1"/>
            <a:r>
              <a:rPr lang="en-US" dirty="0" smtClean="0"/>
              <a:t>longitudinal blow-up in ramp looks better (PB/AB)</a:t>
            </a:r>
          </a:p>
          <a:p>
            <a:pPr lvl="1"/>
            <a:r>
              <a:rPr lang="en-US" dirty="0" smtClean="0"/>
              <a:t>bad B1 lifetime – </a:t>
            </a:r>
            <a:r>
              <a:rPr lang="en-US" dirty="0" err="1" smtClean="0"/>
              <a:t>octupoles</a:t>
            </a:r>
            <a:r>
              <a:rPr lang="en-US" dirty="0" smtClean="0"/>
              <a:t> were off (?)</a:t>
            </a:r>
          </a:p>
          <a:p>
            <a:pPr lvl="1">
              <a:buNone/>
            </a:pPr>
            <a:endParaRPr lang="en-US"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9/14/2010</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23410" y="2468274"/>
            <a:ext cx="3672510" cy="2244312"/>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5148080" y="2420860"/>
            <a:ext cx="3021325" cy="287238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Collimator setup…</a:t>
            </a:r>
            <a:endParaRPr lang="en-GB" dirty="0"/>
          </a:p>
        </p:txBody>
      </p:sp>
      <p:sp>
        <p:nvSpPr>
          <p:cNvPr id="3" name="Content Placeholder 2"/>
          <p:cNvSpPr>
            <a:spLocks noGrp="1"/>
          </p:cNvSpPr>
          <p:nvPr>
            <p:ph idx="1"/>
          </p:nvPr>
        </p:nvSpPr>
        <p:spPr/>
        <p:txBody>
          <a:bodyPr/>
          <a:lstStyle/>
          <a:p>
            <a:r>
              <a:rPr lang="en-US" sz="1800" dirty="0" smtClean="0"/>
              <a:t>We continued the check of B2 momentum cleaning and setup the H tertiary collimators. Setup started at about 4h and we made the alignment for 11 collimators. This completes the setup with 170 </a:t>
            </a:r>
            <a:r>
              <a:rPr lang="en-US" sz="1800" dirty="0" err="1" smtClean="0"/>
              <a:t>urad</a:t>
            </a:r>
            <a:r>
              <a:rPr lang="en-US" sz="1800" dirty="0" smtClean="0"/>
              <a:t>.</a:t>
            </a:r>
          </a:p>
          <a:p>
            <a:endParaRPr lang="en-US" sz="1800" dirty="0" smtClean="0"/>
          </a:p>
          <a:p>
            <a:r>
              <a:rPr lang="en-US" sz="1800" dirty="0" smtClean="0"/>
              <a:t>The beam conditions were much better than yesterday. On the other hand, we could not achieve a very good orbit (also note that high intensity reference is not yet well established). Same accuracy as yesterday.</a:t>
            </a:r>
          </a:p>
          <a:p>
            <a:endParaRPr lang="en-US" sz="1800" dirty="0" smtClean="0"/>
          </a:p>
          <a:p>
            <a:r>
              <a:rPr lang="en-US" sz="1800" dirty="0" smtClean="0"/>
              <a:t>We performed loss maps of the B2-H. We saw a peak at the MQX-R1 that required more investigation (further check of the BLM measurements and of the settings used). Note that the beam was dumped during the loss maps so the measurement might not be clean.</a:t>
            </a:r>
          </a:p>
          <a:p>
            <a:endParaRPr lang="en-US" sz="1800" dirty="0" smtClean="0"/>
          </a:p>
          <a:p>
            <a:r>
              <a:rPr lang="en-US" sz="1800" dirty="0" smtClean="0"/>
              <a:t>Collimator setting for B2 are stored in the same collimator BP as yesterday: "CollimatorBP-450GeV_V1@2". </a:t>
            </a:r>
            <a:endParaRPr lang="en-GB" sz="1800"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9/14/2010</a:t>
            </a:fld>
            <a:endParaRPr lang="en-US" dirty="0"/>
          </a:p>
        </p:txBody>
      </p:sp>
      <p:sp>
        <p:nvSpPr>
          <p:cNvPr id="6" name="TextBox 5"/>
          <p:cNvSpPr txBox="1"/>
          <p:nvPr/>
        </p:nvSpPr>
        <p:spPr>
          <a:xfrm>
            <a:off x="5796170" y="6165380"/>
            <a:ext cx="2664370" cy="400110"/>
          </a:xfrm>
          <a:prstGeom prst="rect">
            <a:avLst/>
          </a:prstGeom>
          <a:noFill/>
        </p:spPr>
        <p:txBody>
          <a:bodyPr wrap="square" rtlCol="0">
            <a:spAutoFit/>
          </a:bodyPr>
          <a:lstStyle/>
          <a:p>
            <a:r>
              <a:rPr lang="en-US" dirty="0" smtClean="0"/>
              <a:t>Stefano Redaelli &amp; co</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9/13/2010</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259540" y="836640"/>
            <a:ext cx="6818004" cy="4798908"/>
          </a:xfrm>
          <a:prstGeom prst="rect">
            <a:avLst/>
          </a:prstGeom>
          <a:noFill/>
          <a:ln w="9525">
            <a:noFill/>
            <a:miter lim="800000"/>
            <a:headEnd/>
            <a:tailEnd/>
          </a:ln>
        </p:spPr>
      </p:pic>
      <p:sp>
        <p:nvSpPr>
          <p:cNvPr id="8" name="TextBox 7"/>
          <p:cNvSpPr txBox="1"/>
          <p:nvPr/>
        </p:nvSpPr>
        <p:spPr>
          <a:xfrm>
            <a:off x="539440" y="5877340"/>
            <a:ext cx="7489040" cy="707886"/>
          </a:xfrm>
          <a:prstGeom prst="rect">
            <a:avLst/>
          </a:prstGeom>
          <a:noFill/>
        </p:spPr>
        <p:txBody>
          <a:bodyPr wrap="square" rtlCol="0">
            <a:spAutoFit/>
          </a:bodyPr>
          <a:lstStyle/>
          <a:p>
            <a:r>
              <a:rPr lang="en-US" dirty="0" smtClean="0"/>
              <a:t>Beam2 beta-beating with on-</a:t>
            </a:r>
            <a:r>
              <a:rPr lang="en-US" dirty="0" err="1" smtClean="0"/>
              <a:t>oline</a:t>
            </a:r>
            <a:r>
              <a:rPr lang="en-US" dirty="0" smtClean="0"/>
              <a:t> trimmed global knob correction and with incorporated global knob correction.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B5BB0F48-4862-994E-8CDE-8D34C81B5B35}" type="datetime1">
              <a:rPr lang="en-US" smtClean="0"/>
              <a:pPr/>
              <a:t>9/14/2010</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0" y="1095375"/>
            <a:ext cx="8892600" cy="46672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39022</TotalTime>
  <Words>1013</Words>
  <Application>Microsoft Office PowerPoint</Application>
  <PresentationFormat>On-screen Show (4:3)</PresentationFormat>
  <Paragraphs>136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Pixel</vt:lpstr>
      <vt:lpstr>Slide 1</vt:lpstr>
      <vt:lpstr>Slide 2</vt:lpstr>
      <vt:lpstr>Injection protection – stage one</vt:lpstr>
      <vt:lpstr>Slide 4</vt:lpstr>
      <vt:lpstr>Squeeze commissioning</vt:lpstr>
      <vt:lpstr>Collimator set-up</vt:lpstr>
      <vt:lpstr>Collimator setup…</vt:lpstr>
      <vt:lpstr>Slide 8</vt:lpstr>
      <vt:lpstr>Slide 9</vt:lpstr>
      <vt:lpstr>Tertiary setup</vt:lpstr>
      <vt:lpstr>Loss maps</vt:lpstr>
      <vt:lpstr>Outlook</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1982</cp:revision>
  <dcterms:created xsi:type="dcterms:W3CDTF">2010-07-26T05:43:59Z</dcterms:created>
  <dcterms:modified xsi:type="dcterms:W3CDTF">2010-09-14T06:55:51Z</dcterms:modified>
</cp:coreProperties>
</file>