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6E05A-34A9-43BE-BD6C-232644A4CC64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BF8D0-DEBA-4175-B971-E1757F2ECF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6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4229493-3274-48B8-B8A4-DBEBD78C8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4229493-3274-48B8-B8A4-DBEBD78C8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229493-3274-48B8-B8A4-DBEBD78C8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Restart Sept 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P. Baudrenghien, A. Butterworth BE-RF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9/14/2010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Beam Commissioning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14400"/>
          </a:xfrm>
        </p:spPr>
        <p:txBody>
          <a:bodyPr/>
          <a:lstStyle/>
          <a:p>
            <a:r>
              <a:rPr lang="en-US" dirty="0" smtClean="0"/>
              <a:t>Old ramp vs. new ramp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3217912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2 A/s ramp (~ 45 min long)</a:t>
            </a:r>
          </a:p>
          <a:p>
            <a:r>
              <a:rPr lang="en-US" sz="1800" dirty="0" smtClean="0">
                <a:latin typeface="Comic Sans MS" pitchFamily="66" charset="0"/>
              </a:rPr>
              <a:t>Longitudinal Blow-up in SPS: ~ 1.5 ns, 0.5 </a:t>
            </a:r>
            <a:r>
              <a:rPr lang="en-US" sz="1800" dirty="0" err="1" smtClean="0">
                <a:latin typeface="Comic Sans MS" pitchFamily="66" charset="0"/>
              </a:rPr>
              <a:t>eVs</a:t>
            </a:r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Capture with matched voltage 3.5 MV</a:t>
            </a:r>
          </a:p>
          <a:p>
            <a:r>
              <a:rPr lang="en-US" sz="1800" dirty="0" smtClean="0">
                <a:latin typeface="Comic Sans MS" pitchFamily="66" charset="0"/>
              </a:rPr>
              <a:t>Voltage rise from 3.5 MV to 5.5 MV in parabolic part of ramp, then constant 5.5 MV</a:t>
            </a:r>
          </a:p>
          <a:p>
            <a:r>
              <a:rPr lang="en-US" sz="1800" dirty="0" smtClean="0">
                <a:latin typeface="Comic Sans MS" pitchFamily="66" charset="0"/>
              </a:rPr>
              <a:t>Only 4 lines per beam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10 A/s ramp (1020 s long)</a:t>
            </a:r>
          </a:p>
          <a:p>
            <a:r>
              <a:rPr lang="en-US" sz="1800" dirty="0" smtClean="0">
                <a:latin typeface="Comic Sans MS" pitchFamily="66" charset="0"/>
              </a:rPr>
              <a:t>Longitudinal Blow-up in SPS: 1.5 ns, 0.5 </a:t>
            </a:r>
            <a:r>
              <a:rPr lang="en-US" sz="1800" dirty="0" err="1" smtClean="0">
                <a:latin typeface="Comic Sans MS" pitchFamily="66" charset="0"/>
              </a:rPr>
              <a:t>eVs</a:t>
            </a:r>
            <a:endParaRPr lang="en-US" sz="1800" dirty="0" smtClean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Capture with matched 3.5 MV</a:t>
            </a:r>
          </a:p>
          <a:p>
            <a:r>
              <a:rPr lang="en-US" sz="1800" dirty="0" smtClean="0">
                <a:latin typeface="Comic Sans MS" pitchFamily="66" charset="0"/>
              </a:rPr>
              <a:t>Voltage rise from 3.5 MV to </a:t>
            </a:r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8 MV from start ramp to end ramp. 8 MV in physics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8 lines per beam</a:t>
            </a:r>
            <a:endParaRPr 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Content Placeholder 13"/>
          <p:cNvSpPr txBox="1">
            <a:spLocks/>
          </p:cNvSpPr>
          <p:nvPr/>
        </p:nvSpPr>
        <p:spPr>
          <a:xfrm>
            <a:off x="4427984" y="4221088"/>
            <a:ext cx="4041648" cy="19937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RF bucket at 450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GeV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unchanged: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smtClean="0">
                <a:latin typeface="Comic Sans MS" pitchFamily="66" charset="0"/>
              </a:rPr>
              <a:t>Bucket area 0.94 </a:t>
            </a:r>
            <a:r>
              <a:rPr lang="en-US" dirty="0" err="1" smtClean="0">
                <a:latin typeface="Comic Sans MS" pitchFamily="66" charset="0"/>
              </a:rPr>
              <a:t>eVs</a:t>
            </a:r>
            <a:endParaRPr lang="en-US" dirty="0" smtClean="0">
              <a:latin typeface="Comic Sans MS" pitchFamily="66" charset="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smtClean="0">
                <a:latin typeface="Comic Sans MS" pitchFamily="66" charset="0"/>
              </a:rPr>
              <a:t>Bucket Half Height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>
                <a:latin typeface="Comic Sans MS" pitchFamily="66" charset="0"/>
              </a:rPr>
              <a:t>p</a:t>
            </a:r>
            <a:r>
              <a:rPr lang="en-US" dirty="0" smtClean="0">
                <a:latin typeface="Comic Sans MS" pitchFamily="66" charset="0"/>
              </a:rPr>
              <a:t>/p  6.6E-4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Synchrotron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freq: 42 Hz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14400"/>
          </a:xfrm>
        </p:spPr>
        <p:txBody>
          <a:bodyPr/>
          <a:lstStyle/>
          <a:p>
            <a:r>
              <a:rPr lang="en-US" dirty="0" smtClean="0"/>
              <a:t>Old bucket vs. new bucket @ 3.5 </a:t>
            </a:r>
            <a:r>
              <a:rPr lang="en-US" dirty="0" err="1" smtClean="0"/>
              <a:t>TeV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9/14/2010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5.5 MV</a:t>
            </a:r>
          </a:p>
          <a:p>
            <a:pPr lvl="1"/>
            <a:r>
              <a:rPr lang="en-US" sz="2000" dirty="0" smtClean="0">
                <a:latin typeface="Comic Sans MS" pitchFamily="66" charset="0"/>
              </a:rPr>
              <a:t>Bucket area 3.3 </a:t>
            </a:r>
            <a:r>
              <a:rPr lang="en-US" sz="2000" dirty="0" err="1" smtClean="0">
                <a:latin typeface="Comic Sans MS" pitchFamily="66" charset="0"/>
              </a:rPr>
              <a:t>eVs</a:t>
            </a:r>
            <a:endParaRPr lang="en-US" sz="2000" dirty="0" smtClean="0">
              <a:latin typeface="Comic Sans MS" pitchFamily="66" charset="0"/>
            </a:endParaRPr>
          </a:p>
          <a:p>
            <a:pPr lvl="1"/>
            <a:r>
              <a:rPr lang="en-US" sz="2000" dirty="0" smtClean="0">
                <a:latin typeface="Comic Sans MS" pitchFamily="66" charset="0"/>
              </a:rPr>
              <a:t>Bucket half height </a:t>
            </a: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>
                <a:latin typeface="Comic Sans MS" pitchFamily="66" charset="0"/>
              </a:rPr>
              <a:t>p</a:t>
            </a:r>
            <a:r>
              <a:rPr lang="en-US" sz="2000" dirty="0" smtClean="0">
                <a:latin typeface="Comic Sans MS" pitchFamily="66" charset="0"/>
              </a:rPr>
              <a:t>/p: 3E-4</a:t>
            </a:r>
          </a:p>
          <a:p>
            <a:pPr lvl="1"/>
            <a:r>
              <a:rPr lang="en-US" sz="2000" dirty="0" smtClean="0">
                <a:latin typeface="Comic Sans MS" pitchFamily="66" charset="0"/>
              </a:rPr>
              <a:t>Synchrotron freq: 19 Hz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242887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8 MV</a:t>
            </a:r>
          </a:p>
          <a:p>
            <a:pPr lvl="1"/>
            <a:r>
              <a:rPr lang="en-US" sz="2000" dirty="0" smtClean="0">
                <a:latin typeface="Comic Sans MS" pitchFamily="66" charset="0"/>
              </a:rPr>
              <a:t>Bucket area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4.0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eVs</a:t>
            </a:r>
            <a:endParaRPr lang="en-US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/>
            <a:r>
              <a:rPr lang="en-US" sz="2000" dirty="0" smtClean="0">
                <a:latin typeface="Comic Sans MS" pitchFamily="66" charset="0"/>
              </a:rPr>
              <a:t>Bucket half height </a:t>
            </a:r>
            <a:r>
              <a:rPr lang="en-US" sz="2000" dirty="0" err="1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/p:  3.6E-4</a:t>
            </a:r>
          </a:p>
          <a:p>
            <a:pPr lvl="1"/>
            <a:r>
              <a:rPr lang="en-US" sz="2000" dirty="0" smtClean="0">
                <a:latin typeface="Comic Sans MS" pitchFamily="66" charset="0"/>
              </a:rPr>
              <a:t>Synchrotron freq: 23 Hz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3645024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Motivation: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Higher voltage </a:t>
            </a:r>
            <a:r>
              <a:rPr lang="en-US" sz="2000" dirty="0" smtClean="0">
                <a:latin typeface="Comic Sans MS" pitchFamily="66" charset="0"/>
              </a:rPr>
              <a:t>to reduce losses during physics.  Would go to 12 MV in 2010. Design value is 16 MV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Linear voltage rise </a:t>
            </a:r>
            <a:r>
              <a:rPr lang="en-US" sz="2000" dirty="0" smtClean="0">
                <a:latin typeface="Comic Sans MS" pitchFamily="66" charset="0"/>
              </a:rPr>
              <a:t>makes bunch length control easier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No cavity left idling </a:t>
            </a:r>
            <a:r>
              <a:rPr lang="en-US" sz="2000" dirty="0" smtClean="0">
                <a:latin typeface="Comic Sans MS" pitchFamily="66" charset="0"/>
              </a:rPr>
              <a:t>without feedback to prepare for high intensity</a:t>
            </a:r>
          </a:p>
          <a:p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14400"/>
          </a:xfrm>
        </p:spPr>
        <p:txBody>
          <a:bodyPr/>
          <a:lstStyle/>
          <a:p>
            <a:r>
              <a:rPr lang="en-US" dirty="0" smtClean="0"/>
              <a:t>Longitudinal blow-up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Previous target: 1.4 ns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24288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New target: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1.2 ns </a:t>
            </a:r>
            <a:r>
              <a:rPr lang="en-US" sz="2400" dirty="0" smtClean="0">
                <a:latin typeface="Comic Sans MS" pitchFamily="66" charset="0"/>
              </a:rPr>
              <a:t>(design report value). Presently 1.3 ns</a:t>
            </a:r>
          </a:p>
        </p:txBody>
      </p:sp>
      <p:sp>
        <p:nvSpPr>
          <p:cNvPr id="5121" name="AutoShape 1" descr="https://ab-dep-op-elogbook.web.cern.ch/ab-dep-op-elogbook/elogbook/attach.php?attachId=1094139&amp;type=png&amp;fname=2010072908131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" name="AutoShape 2" descr="https://ab-dep-op-elogbook.web.cern.ch/ab-dep-op-elogbook/elogbook/attach.php?attachId=1094139&amp;type=png&amp;fname=2010072908131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20100729081314[1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564904"/>
            <a:ext cx="7956376" cy="26738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71800" y="544522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Blow-up with old 2A/s ramp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914400"/>
          </a:xfrm>
        </p:spPr>
        <p:txBody>
          <a:bodyPr/>
          <a:lstStyle/>
          <a:p>
            <a:r>
              <a:rPr lang="en-US" dirty="0" smtClean="0"/>
              <a:t>Longitudinal blow-up with new ramp (1)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Beam Commissioning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7" name="Picture 16" descr="LongBlowRamp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980728"/>
            <a:ext cx="8064896" cy="3384376"/>
          </a:xfrm>
          <a:prstGeom prst="rect">
            <a:avLst/>
          </a:prstGeom>
        </p:spPr>
      </p:pic>
      <p:pic>
        <p:nvPicPr>
          <p:cNvPr id="18" name="Picture 17" descr="blowup_functions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0152" y="3933056"/>
            <a:ext cx="3043808" cy="22841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187624" y="458112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Blow-up too weak: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end-up with 0.9 ns long bunches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04248" y="6093296"/>
            <a:ext cx="1389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Blow-up settings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707904" y="764704"/>
            <a:ext cx="321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Ramp 1: Sept 12, early afternoon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14400"/>
          </a:xfrm>
        </p:spPr>
        <p:txBody>
          <a:bodyPr/>
          <a:lstStyle/>
          <a:p>
            <a:r>
              <a:rPr lang="en-US" dirty="0" smtClean="0"/>
              <a:t>Longitudinal blow-up with new ramp (2)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Beam Commissioning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9512" y="1268760"/>
            <a:ext cx="310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Ramp 2: Sept 12, late afternoon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15616" y="494116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Blow-up B2 OK: ends-up with 1.33 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B1 too short (1.01 ns) but Cavity5B1 tripped before ramp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00192" y="558924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Blow-up settings identical to previous ramp</a:t>
            </a:r>
            <a:endParaRPr lang="en-US" sz="1400" dirty="0"/>
          </a:p>
        </p:txBody>
      </p:sp>
      <p:pic>
        <p:nvPicPr>
          <p:cNvPr id="11" name="Picture 10" descr="LongBlowRamp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7848872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14400"/>
          </a:xfrm>
        </p:spPr>
        <p:txBody>
          <a:bodyPr/>
          <a:lstStyle/>
          <a:p>
            <a:r>
              <a:rPr lang="en-US" dirty="0" smtClean="0"/>
              <a:t>Longitudinal blow-up with new ramp (3)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Beam Commissioning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04248" y="1556792"/>
            <a:ext cx="2064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Ramp 3: Sept 14, early morning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27584" y="4653136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Blow-up a bit too strong: in the last third of ramp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 we end-up with correct 1.3 ns long bunches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04248" y="6021288"/>
            <a:ext cx="1389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Blow-up settings</a:t>
            </a:r>
            <a:endParaRPr lang="en-US" sz="1400" dirty="0"/>
          </a:p>
        </p:txBody>
      </p:sp>
      <p:pic>
        <p:nvPicPr>
          <p:cNvPr id="12" name="Picture 11" descr="G:\Departments\AB\Groups\RF\Machines\LHC\LowLevel\Commissioning\BeamControl\SR4\BCStartUp2010\Sept14\_blowup_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640871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NewBlowUpGain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52120" y="3284984"/>
            <a:ext cx="3319501" cy="27920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14400"/>
          </a:xfrm>
        </p:spPr>
        <p:txBody>
          <a:bodyPr/>
          <a:lstStyle/>
          <a:p>
            <a:r>
              <a:rPr lang="en-US" dirty="0" smtClean="0"/>
              <a:t>Left to be done…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9493-3274-48B8-B8A4-DBEBD78C826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8291264" cy="3001888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Fine-adjust blow-up. Waiting for another ramp…</a:t>
            </a:r>
          </a:p>
          <a:p>
            <a:r>
              <a:rPr lang="en-US" sz="2000" dirty="0" smtClean="0">
                <a:latin typeface="Comic Sans MS" pitchFamily="66" charset="0"/>
              </a:rPr>
              <a:t>Test flat bottom with fixed 7 MV and adiabatic voltage reduction for few seconds at each injection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130</TotalTime>
  <Words>520</Words>
  <Application>Microsoft Macintosh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Restart Sept 2010</vt:lpstr>
      <vt:lpstr>Old ramp vs. new ramp</vt:lpstr>
      <vt:lpstr>Old bucket vs. new bucket @ 3.5 TeV</vt:lpstr>
      <vt:lpstr>Longitudinal blow-up</vt:lpstr>
      <vt:lpstr>Longitudinal blow-up with new ramp (1)</vt:lpstr>
      <vt:lpstr>Longitudinal blow-up with new ramp (2)</vt:lpstr>
      <vt:lpstr>Longitudinal blow-up with new ramp (3)</vt:lpstr>
      <vt:lpstr>Left to be done…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 noise during July 4th Physics</dc:title>
  <dc:creator>baudre</dc:creator>
  <cp:lastModifiedBy>Mike Lamont</cp:lastModifiedBy>
  <cp:revision>27</cp:revision>
  <dcterms:created xsi:type="dcterms:W3CDTF">2010-07-06T12:11:34Z</dcterms:created>
  <dcterms:modified xsi:type="dcterms:W3CDTF">2010-09-17T07:43:28Z</dcterms:modified>
</cp:coreProperties>
</file>