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442" r:id="rId3"/>
    <p:sldId id="446" r:id="rId4"/>
    <p:sldId id="451" r:id="rId5"/>
    <p:sldId id="448" r:id="rId6"/>
    <p:sldId id="449" r:id="rId7"/>
    <p:sldId id="450" r:id="rId8"/>
    <p:sldId id="445" r:id="rId9"/>
  </p:sldIdLst>
  <p:sldSz cx="9144000" cy="6858000" type="screen4x3"/>
  <p:notesSz cx="6731000" cy="98567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FF"/>
    <a:srgbClr val="FF0000"/>
    <a:srgbClr val="CCFF99"/>
    <a:srgbClr val="FFCC99"/>
    <a:srgbClr val="FF9999"/>
    <a:srgbClr val="FF99FF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93" autoAdjust="0"/>
    <p:restoredTop sz="94660"/>
  </p:normalViewPr>
  <p:slideViewPr>
    <p:cSldViewPr>
      <p:cViewPr varScale="1">
        <p:scale>
          <a:sx n="98" d="100"/>
          <a:sy n="98" d="100"/>
        </p:scale>
        <p:origin x="-9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3175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1488"/>
            <a:ext cx="29162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3175" y="9361488"/>
            <a:ext cx="29162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8BAF9E5-EBD0-44C3-B53D-FE65656F48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3175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1538"/>
            <a:ext cx="538480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62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3175" y="9361488"/>
            <a:ext cx="29162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AB524E1-47EB-47ED-98DA-6762E98D8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18D960-37EC-4AFB-8481-683E3B76025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14/09/2010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LHC Beam Commissioning - MG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E3723-B3D2-4A07-9BB8-E3F3CE1FED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14/09/2010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LHC Beam Commissioning - MG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BC62C-3AE7-4DB6-80DF-4CF877295C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14/09/2010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LHC Beam Commissioning - MG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05CD6-E1C7-473C-8D20-EE0EC9D3DA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14/09/2010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LHC Beam Commissioning - MG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DFE29-0950-4DEC-9F72-C9E85BB9A9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14/09/2010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LHC Beam Commissioning - MG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15688-4FF9-4166-A2C5-73C4643E7F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14/09/2010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LHC Beam Commissioning - MG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4B6AA-3523-4284-A2EF-3B452ADF8B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14/09/2010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LHC Beam Commissioning - MG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2C77B-D29F-43AD-9C61-10012EA576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14/09/2010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LHC Beam Commissioning - MG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921AC-44CD-415C-B790-608109580E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14/09/2010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LHC Beam Commissioning - MG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E1CCC-C205-494B-818A-1E71FBB837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14/09/2010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LHC Beam Commissioning - MG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BB017-8927-4A2F-BDD3-74B9E312A5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14/09/2010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LHC Beam Commissioning - MG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E95BE-85D9-4AD1-B653-1C63FE0F66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14/09/2010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LHC Beam Commissioning - MG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D76D8-0DE5-4E93-93C4-0B423BCCC5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14/09/2010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341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LHC Beam Commissioning - MG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FAA018E3-2A6D-41EE-BAFE-06DF78C20C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LHC Beam Commissioning - MG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B3FBF7-F28F-4A9A-83E4-19A9BA9DD02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8077200" cy="1905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Global aperture measurements at 450 </a:t>
            </a:r>
            <a:r>
              <a:rPr lang="en-US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GeV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with 170 </a:t>
            </a:r>
            <a:r>
              <a:rPr lang="en-US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m</a:t>
            </a:r>
            <a:r>
              <a:rPr lang="en-US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rad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crossing angle</a:t>
            </a:r>
            <a:endParaRPr lang="en-GB" sz="4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438400"/>
            <a:ext cx="8382000" cy="3886200"/>
          </a:xfrm>
        </p:spPr>
        <p:txBody>
          <a:bodyPr/>
          <a:lstStyle/>
          <a:p>
            <a:pPr eaLnBrk="1" hangingPunct="1"/>
            <a:r>
              <a:rPr lang="en-GB" smtClean="0"/>
              <a:t>R. Assmann, R. Giachino, M. Giovannozzi, D. Jacquet, L. Ponce, S. Redaelli, J. Wenninger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algn="just" eaLnBrk="1" hangingPunct="1"/>
            <a:r>
              <a:rPr lang="en-GB" sz="2800" smtClean="0"/>
              <a:t>Acknowledgements: G. Müller</a:t>
            </a:r>
          </a:p>
        </p:txBody>
      </p:sp>
      <p:sp>
        <p:nvSpPr>
          <p:cNvPr id="1638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14/09/2010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 smtClean="0"/>
              <a:t>Method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 algn="just"/>
            <a:r>
              <a:rPr lang="en-US" sz="2800" smtClean="0"/>
              <a:t>Global aperture measurement</a:t>
            </a:r>
          </a:p>
          <a:p>
            <a:pPr lvl="1" algn="just"/>
            <a:r>
              <a:rPr lang="en-US" sz="2400" smtClean="0"/>
              <a:t>Open collimators</a:t>
            </a:r>
          </a:p>
          <a:p>
            <a:pPr lvl="1" algn="just"/>
            <a:r>
              <a:rPr lang="en-US" sz="2400" smtClean="0"/>
              <a:t>Measure loss map (crossing 1/3 resonance) to determine minimum aperture in the ring.</a:t>
            </a:r>
          </a:p>
          <a:p>
            <a:pPr lvl="1" algn="just"/>
            <a:r>
              <a:rPr lang="en-US" sz="2400" smtClean="0"/>
              <a:t>Close primary collimator until the largest loss peak is onto the collimator.</a:t>
            </a:r>
          </a:p>
          <a:p>
            <a:pPr lvl="1" algn="just"/>
            <a:r>
              <a:rPr lang="en-US" sz="2400" smtClean="0"/>
              <a:t>Repeat for both beams and planes.</a:t>
            </a:r>
          </a:p>
          <a:p>
            <a:pPr algn="just"/>
            <a:r>
              <a:rPr lang="en-US" sz="2800" smtClean="0"/>
              <a:t>Off-momentum aperture performed</a:t>
            </a:r>
          </a:p>
          <a:p>
            <a:pPr lvl="1" algn="just"/>
            <a:r>
              <a:rPr lang="en-US" sz="2400" smtClean="0"/>
              <a:t>RF frequency changed to get 1.5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sz="2400" smtClean="0"/>
              <a:t>10</a:t>
            </a:r>
            <a:r>
              <a:rPr lang="en-US" sz="2400" baseline="30000" smtClean="0"/>
              <a:t>-3</a:t>
            </a:r>
            <a:r>
              <a:rPr lang="en-US" sz="2400" smtClean="0"/>
              <a:t> </a:t>
            </a:r>
            <a:r>
              <a:rPr lang="en-US" sz="2400" smtClean="0">
                <a:latin typeface="Symbol" pitchFamily="18" charset="2"/>
              </a:rPr>
              <a:t>D</a:t>
            </a:r>
            <a:r>
              <a:rPr lang="en-US" sz="2400" smtClean="0"/>
              <a:t>p/p (compatible with n1 computations).</a:t>
            </a:r>
          </a:p>
          <a:p>
            <a:pPr lvl="1" algn="just"/>
            <a:r>
              <a:rPr lang="en-US" sz="2400" smtClean="0"/>
              <a:t>Repeat excitation on resonance.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14/09/2010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LHC Beam Commissioning - MG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55E86F-B117-402B-809B-A109AFE85A54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Results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r>
              <a:rPr lang="en-US" sz="2800" smtClean="0"/>
              <a:t>On-momentum aperture (expressed in terms of nominal sigmas)</a:t>
            </a:r>
          </a:p>
          <a:p>
            <a:endParaRPr lang="en-US" smtClean="0"/>
          </a:p>
          <a:p>
            <a:endParaRPr lang="en-US" smtClean="0"/>
          </a:p>
          <a:p>
            <a:endParaRPr lang="en-US" sz="1000" smtClean="0"/>
          </a:p>
          <a:p>
            <a:r>
              <a:rPr lang="en-US" sz="2800" smtClean="0"/>
              <a:t>Aperture bottlenecks:</a:t>
            </a:r>
          </a:p>
          <a:p>
            <a:endParaRPr lang="en-US" sz="2800" smtClean="0"/>
          </a:p>
          <a:p>
            <a:endParaRPr lang="en-US" sz="2800" smtClean="0"/>
          </a:p>
          <a:p>
            <a:endParaRPr lang="en-US" sz="1000" smtClean="0"/>
          </a:p>
          <a:p>
            <a:r>
              <a:rPr lang="en-US" sz="2800" smtClean="0"/>
              <a:t>Off-momentum contribution:</a:t>
            </a:r>
          </a:p>
          <a:p>
            <a:pPr lvl="1"/>
            <a:r>
              <a:rPr lang="en-US" sz="2400" smtClean="0">
                <a:solidFill>
                  <a:srgbClr val="0000FF"/>
                </a:solidFill>
              </a:rPr>
              <a:t>Beam 1 (H): reduction by 1.5 sigma</a:t>
            </a:r>
          </a:p>
          <a:p>
            <a:pPr lvl="1"/>
            <a:r>
              <a:rPr lang="en-US" sz="2400" smtClean="0">
                <a:solidFill>
                  <a:srgbClr val="FF0000"/>
                </a:solidFill>
              </a:rPr>
              <a:t>Beam 2 (H): reduction by less than 1 sigma</a:t>
            </a:r>
          </a:p>
          <a:p>
            <a:endParaRPr lang="en-US" smtClean="0"/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14/09/2010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LHC Beam Commissioning - MG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6DE147-C918-4F22-9D5A-7F318102C6FA}" type="slidenum">
              <a:rPr lang="en-US" smtClean="0"/>
              <a:pPr/>
              <a:t>3</a:t>
            </a:fld>
            <a:endParaRPr lang="en-US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24000" y="2087563"/>
          <a:ext cx="6096000" cy="1112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Horizontal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Vertical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Beam 1</a:t>
                      </a:r>
                      <a:endParaRPr lang="en-US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12.5</a:t>
                      </a:r>
                      <a:endParaRPr lang="en-US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13.5</a:t>
                      </a:r>
                      <a:endParaRPr lang="en-US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Beam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</a:t>
                      </a:r>
                      <a:endParaRPr lang="en-US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14.0</a:t>
                      </a:r>
                      <a:endParaRPr lang="en-US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13.0</a:t>
                      </a:r>
                      <a:endParaRPr lang="en-US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0" y="3840163"/>
          <a:ext cx="6096000" cy="1112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Horizontal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Vertical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Beam 1</a:t>
                      </a:r>
                      <a:endParaRPr lang="en-US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Q6.R2</a:t>
                      </a:r>
                      <a:endParaRPr lang="en-US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Q4.L6</a:t>
                      </a:r>
                      <a:endParaRPr lang="en-US" b="1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Beam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</a:t>
                      </a:r>
                      <a:endParaRPr lang="en-US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Q5.R6</a:t>
                      </a:r>
                      <a:endParaRPr lang="en-US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Q4.R6</a:t>
                      </a:r>
                      <a:endParaRPr lang="en-US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txBody>
          <a:bodyPr/>
          <a:lstStyle/>
          <a:p>
            <a:r>
              <a:rPr lang="en-US" smtClean="0"/>
              <a:t>Few images – IR2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14/09/2010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LHC Beam Commissioning - MG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38750B-69AF-4E79-89A8-7661435FB77D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20485" name="Picture 7" descr="20100910221407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425" y="3749675"/>
            <a:ext cx="8893175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Content Placeholder 6" descr="20100910220936.pn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2438" y="762000"/>
            <a:ext cx="8234362" cy="3200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Comments	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15400" cy="5562600"/>
          </a:xfrm>
        </p:spPr>
        <p:txBody>
          <a:bodyPr/>
          <a:lstStyle/>
          <a:p>
            <a:r>
              <a:rPr lang="en-US" smtClean="0"/>
              <a:t>Standard question</a:t>
            </a:r>
          </a:p>
          <a:p>
            <a:pPr lvl="1"/>
            <a:r>
              <a:rPr lang="en-US" smtClean="0"/>
              <a:t>n1=7 sigma gives an aperture of 7×1.2=8.4 sigma: what is the reason for the discrepancy?</a:t>
            </a:r>
          </a:p>
          <a:p>
            <a:pPr lvl="1"/>
            <a:r>
              <a:rPr lang="en-US" smtClean="0"/>
              <a:t>Tolerances used for the computation of n1:</a:t>
            </a:r>
          </a:p>
          <a:p>
            <a:pPr lvl="2"/>
            <a:r>
              <a:rPr lang="en-US" smtClean="0">
                <a:solidFill>
                  <a:srgbClr val="00B050"/>
                </a:solidFill>
              </a:rPr>
              <a:t>Beta-beating -&gt; 20%: it seems in good agreement with measurements.</a:t>
            </a:r>
          </a:p>
          <a:p>
            <a:pPr lvl="2"/>
            <a:r>
              <a:rPr lang="en-US" smtClean="0">
                <a:solidFill>
                  <a:srgbClr val="FF0000"/>
                </a:solidFill>
              </a:rPr>
              <a:t>CO budget -&gt; 4 mm (radial): it seems rather pessimistic (see later).</a:t>
            </a:r>
          </a:p>
          <a:p>
            <a:pPr lvl="2"/>
            <a:r>
              <a:rPr lang="en-US" smtClean="0">
                <a:solidFill>
                  <a:srgbClr val="FF9900"/>
                </a:solidFill>
              </a:rPr>
              <a:t>Mechanical -&gt; fixed tolerances with cold bore measured profiles: might be pessimistic.</a:t>
            </a:r>
          </a:p>
          <a:p>
            <a:pPr lvl="1"/>
            <a:r>
              <a:rPr lang="en-US" smtClean="0"/>
              <a:t>We should not forget about the factor 1.2 to translate from n1 to apertures: is it still adequate?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14/09/2010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LHC Beam Commissioning - MG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C378BA-578B-4B8F-AE54-7A05BCEDFA38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5029200" y="0"/>
            <a:ext cx="4114800" cy="762000"/>
          </a:xfrm>
        </p:spPr>
        <p:txBody>
          <a:bodyPr/>
          <a:lstStyle/>
          <a:p>
            <a:r>
              <a:rPr lang="en-US" smtClean="0"/>
              <a:t>Measured CO</a:t>
            </a:r>
          </a:p>
        </p:txBody>
      </p:sp>
      <p:pic>
        <p:nvPicPr>
          <p:cNvPr id="22530" name="Content Placeholder 13" descr="20100910204518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685800"/>
            <a:ext cx="8001000" cy="3200400"/>
          </a:xfrm>
        </p:spPr>
      </p:pic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14/09/2010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LHC Beam Commissioning - MG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E6F80D-7363-4BC1-8169-2819BCED4E0B}" type="slidenum">
              <a:rPr lang="en-US" smtClean="0"/>
              <a:pPr/>
              <a:t>6</a:t>
            </a:fld>
            <a:endParaRPr lang="en-US" smtClean="0"/>
          </a:p>
        </p:txBody>
      </p:sp>
      <p:pic>
        <p:nvPicPr>
          <p:cNvPr id="22534" name="Picture 14" descr="20100910204527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657600"/>
            <a:ext cx="8001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0"/>
            <a:ext cx="5181600" cy="64611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 between reference and actual CO.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 orbit excursion (3sigma) around 1-1.5 mm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smtClean="0"/>
              <a:t>N1 vs. CO budget</a:t>
            </a:r>
          </a:p>
        </p:txBody>
      </p:sp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14/09/2010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LHC Beam Commissioning - MG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232E44-E759-4443-9868-2D0F257B565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3557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35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792163"/>
            <a:ext cx="8812212" cy="576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867400"/>
          </a:xfrm>
        </p:spPr>
        <p:txBody>
          <a:bodyPr/>
          <a:lstStyle/>
          <a:p>
            <a:pPr algn="just"/>
            <a:r>
              <a:rPr lang="en-US" sz="2600" smtClean="0"/>
              <a:t>Change from initial expectation (thanks to the outstanding machine quality): no many distributed bottlenecks all around the arcs. </a:t>
            </a:r>
          </a:p>
          <a:p>
            <a:pPr algn="just"/>
            <a:r>
              <a:rPr lang="en-US" sz="2600" smtClean="0"/>
              <a:t>Also at injection, we have isolated bottlenecks in the IRs (seen already in sector test measurements).</a:t>
            </a:r>
          </a:p>
          <a:p>
            <a:pPr algn="just"/>
            <a:r>
              <a:rPr lang="en-US" sz="2600" smtClean="0"/>
              <a:t>Implications on machine protection to be carefully evaluated.</a:t>
            </a:r>
          </a:p>
          <a:p>
            <a:pPr algn="just"/>
            <a:r>
              <a:rPr lang="en-US" sz="2600" smtClean="0"/>
              <a:t>No bottleneck in the triplet was found. The 170 </a:t>
            </a:r>
            <a:r>
              <a:rPr lang="en-US" sz="2600" smtClean="0">
                <a:latin typeface="Symbol" pitchFamily="18" charset="2"/>
              </a:rPr>
              <a:t>m</a:t>
            </a:r>
            <a:r>
              <a:rPr lang="en-US" sz="2600" smtClean="0"/>
              <a:t>rad crossing angle can be used in operation at injection (in terms of aperture).</a:t>
            </a:r>
          </a:p>
          <a:p>
            <a:pPr algn="just"/>
            <a:r>
              <a:rPr lang="en-US" sz="2600" smtClean="0"/>
              <a:t>It would be nice to be allowed to measure aperture at top energy! To be seen how to extrapolate at top energy these results (min </a:t>
            </a:r>
            <a:r>
              <a:rPr lang="en-US" sz="2600" smtClean="0">
                <a:latin typeface="Symbol" pitchFamily="18" charset="2"/>
              </a:rPr>
              <a:t>b</a:t>
            </a:r>
            <a:r>
              <a:rPr lang="en-US" sz="2600" smtClean="0"/>
              <a:t>*)…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14/09/2010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LHC Beam Commissioning - MG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A67800-E6D1-4527-9961-A49408686120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8528</TotalTime>
  <Words>369</Words>
  <Application>Microsoft Office PowerPoint</Application>
  <PresentationFormat>On-screen Show (4:3)</PresentationFormat>
  <Paragraphs>87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Symbol</vt:lpstr>
      <vt:lpstr>Times New Roman</vt:lpstr>
      <vt:lpstr>Default Design</vt:lpstr>
      <vt:lpstr>Global aperture measurements at 450 GeV with 170 mrad crossing angle</vt:lpstr>
      <vt:lpstr>Method</vt:lpstr>
      <vt:lpstr>Results</vt:lpstr>
      <vt:lpstr>Few images – IR2</vt:lpstr>
      <vt:lpstr>Comments </vt:lpstr>
      <vt:lpstr>Measured CO</vt:lpstr>
      <vt:lpstr>N1 vs. CO budget</vt:lpstr>
      <vt:lpstr>Conclusions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Slot allocation of SSS620</dc:title>
  <dc:creator>giovanno</dc:creator>
  <cp:lastModifiedBy>abconf</cp:lastModifiedBy>
  <cp:revision>1307</cp:revision>
  <dcterms:created xsi:type="dcterms:W3CDTF">2005-10-26T09:47:38Z</dcterms:created>
  <dcterms:modified xsi:type="dcterms:W3CDTF">2010-09-14T15:32:07Z</dcterms:modified>
</cp:coreProperties>
</file>