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9" r:id="rId1"/>
  </p:sldMasterIdLst>
  <p:notesMasterIdLst>
    <p:notesMasterId r:id="rId22"/>
  </p:notesMasterIdLst>
  <p:handoutMasterIdLst>
    <p:handoutMasterId r:id="rId23"/>
  </p:handoutMasterIdLst>
  <p:sldIdLst>
    <p:sldId id="796" r:id="rId2"/>
    <p:sldId id="809" r:id="rId3"/>
    <p:sldId id="814" r:id="rId4"/>
    <p:sldId id="815" r:id="rId5"/>
    <p:sldId id="810" r:id="rId6"/>
    <p:sldId id="811" r:id="rId7"/>
    <p:sldId id="818" r:id="rId8"/>
    <p:sldId id="812" r:id="rId9"/>
    <p:sldId id="813" r:id="rId10"/>
    <p:sldId id="817" r:id="rId11"/>
    <p:sldId id="819" r:id="rId12"/>
    <p:sldId id="820" r:id="rId13"/>
    <p:sldId id="821" r:id="rId14"/>
    <p:sldId id="822" r:id="rId15"/>
    <p:sldId id="823" r:id="rId16"/>
    <p:sldId id="824" r:id="rId17"/>
    <p:sldId id="825" r:id="rId18"/>
    <p:sldId id="826" r:id="rId19"/>
    <p:sldId id="798" r:id="rId20"/>
    <p:sldId id="808" r:id="rId2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8000"/>
    <a:srgbClr val="99FF99"/>
    <a:srgbClr val="FF0000"/>
    <a:srgbClr val="0000FF"/>
    <a:srgbClr val="FFCCCC"/>
    <a:srgbClr val="9FCAFF"/>
    <a:srgbClr val="DDDDDD"/>
    <a:srgbClr val="99FFCC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998" autoAdjust="0"/>
    <p:restoredTop sz="94327" autoAdjust="0"/>
  </p:normalViewPr>
  <p:slideViewPr>
    <p:cSldViewPr>
      <p:cViewPr>
        <p:scale>
          <a:sx n="100" d="100"/>
          <a:sy n="100" d="100"/>
        </p:scale>
        <p:origin x="-696" y="-168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12/12/09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18-11-09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plans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685800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-07:00: recovered from </a:t>
            </a:r>
            <a:r>
              <a:rPr lang="en-US" dirty="0" err="1" smtClean="0"/>
              <a:t>cryo</a:t>
            </a:r>
            <a:r>
              <a:rPr lang="en-US" dirty="0" smtClean="0"/>
              <a:t> fault but still struggling with </a:t>
            </a:r>
            <a:r>
              <a:rPr lang="en-US" dirty="0" err="1" smtClean="0"/>
              <a:t>QPS</a:t>
            </a:r>
            <a:r>
              <a:rPr lang="en-US" dirty="0" smtClean="0"/>
              <a:t> system</a:t>
            </a:r>
          </a:p>
          <a:p>
            <a:pPr algn="l"/>
            <a:r>
              <a:rPr lang="en-US" dirty="0" smtClean="0"/>
              <a:t>-18:30: finally solved </a:t>
            </a:r>
            <a:r>
              <a:rPr lang="en-US" dirty="0" err="1" smtClean="0"/>
              <a:t>QPS</a:t>
            </a:r>
            <a:r>
              <a:rPr lang="en-US" dirty="0" smtClean="0"/>
              <a:t> issues and finished pre-</a:t>
            </a:r>
            <a:r>
              <a:rPr lang="en-US" dirty="0" err="1" smtClean="0"/>
              <a:t>cylces</a:t>
            </a:r>
            <a:endParaRPr lang="en-US" dirty="0" smtClean="0"/>
          </a:p>
          <a:p>
            <a:pPr algn="l"/>
            <a:r>
              <a:rPr lang="en-US" dirty="0" smtClean="0"/>
              <a:t>-19:15: inject beam and adjust tune and </a:t>
            </a:r>
            <a:r>
              <a:rPr lang="en-US" dirty="0" err="1" smtClean="0"/>
              <a:t>Q</a:t>
            </a:r>
            <a:r>
              <a:rPr lang="en-US" dirty="0" smtClean="0"/>
              <a:t>’</a:t>
            </a:r>
          </a:p>
          <a:p>
            <a:pPr algn="l"/>
            <a:r>
              <a:rPr lang="en-US" dirty="0" smtClean="0"/>
              <a:t>-20:30: tripped sector 12 due loss in </a:t>
            </a:r>
            <a:r>
              <a:rPr lang="en-US" dirty="0" err="1" smtClean="0"/>
              <a:t>cryo</a:t>
            </a:r>
            <a:r>
              <a:rPr lang="en-US" dirty="0" smtClean="0"/>
              <a:t> maintain due to faulty temperature</a:t>
            </a:r>
          </a:p>
          <a:p>
            <a:pPr algn="l"/>
            <a:r>
              <a:rPr lang="en-US" dirty="0" smtClean="0"/>
              <a:t>            reading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need to recycle</a:t>
            </a:r>
            <a:endParaRPr lang="en-US" dirty="0" smtClean="0"/>
          </a:p>
          <a:p>
            <a:pPr algn="l"/>
            <a:r>
              <a:rPr lang="en-US" dirty="0" smtClean="0"/>
              <a:t>-</a:t>
            </a:r>
            <a:r>
              <a:rPr lang="en-US" dirty="0" smtClean="0"/>
              <a:t>22:15: ready to re-inject again</a:t>
            </a:r>
            <a:endParaRPr lang="en-US" dirty="0" smtClean="0"/>
          </a:p>
          <a:p>
            <a:pPr algn="l"/>
            <a:r>
              <a:rPr lang="en-US" dirty="0" smtClean="0"/>
              <a:t>-22:40: start ramp</a:t>
            </a:r>
          </a:p>
          <a:p>
            <a:pPr algn="l"/>
            <a:r>
              <a:rPr lang="en-US" dirty="0" smtClean="0"/>
              <a:t>-22:45: lost</a:t>
            </a:r>
            <a:r>
              <a:rPr lang="en-US" dirty="0" smtClean="0"/>
              <a:t> Beam2 </a:t>
            </a:r>
            <a:r>
              <a:rPr lang="en-US" dirty="0" smtClean="0"/>
              <a:t>at 800 </a:t>
            </a:r>
            <a:r>
              <a:rPr lang="en-US" dirty="0" err="1" smtClean="0"/>
              <a:t>GeV</a:t>
            </a:r>
            <a:r>
              <a:rPr lang="en-US" dirty="0" smtClean="0"/>
              <a:t> triggered by </a:t>
            </a:r>
            <a:r>
              <a:rPr lang="en-US" dirty="0" err="1" smtClean="0"/>
              <a:t>BPM</a:t>
            </a:r>
            <a:r>
              <a:rPr lang="en-US" dirty="0" smtClean="0"/>
              <a:t> </a:t>
            </a:r>
            <a:r>
              <a:rPr lang="en-US" dirty="0" smtClean="0"/>
              <a:t>interlock even though it was </a:t>
            </a:r>
          </a:p>
          <a:p>
            <a:pPr algn="l"/>
            <a:r>
              <a:rPr lang="en-US" dirty="0" smtClean="0"/>
              <a:t>            masked </a:t>
            </a:r>
            <a:r>
              <a:rPr lang="en-US" dirty="0" smtClean="0"/>
              <a:t>in the </a:t>
            </a:r>
            <a:r>
              <a:rPr lang="en-US" dirty="0" err="1" smtClean="0"/>
              <a:t>BIC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/>
              <a:t> Caused by problem </a:t>
            </a:r>
            <a:r>
              <a:rPr lang="en-US" dirty="0" smtClean="0"/>
              <a:t>of</a:t>
            </a:r>
            <a:r>
              <a:rPr lang="en-US" dirty="0" smtClean="0"/>
              <a:t> the </a:t>
            </a:r>
            <a:r>
              <a:rPr lang="en-US" dirty="0" err="1" smtClean="0"/>
              <a:t>BCT</a:t>
            </a:r>
            <a:endParaRPr lang="en-US" dirty="0" smtClean="0"/>
          </a:p>
          <a:p>
            <a:pPr algn="l"/>
            <a:r>
              <a:rPr lang="en-US" dirty="0" smtClean="0"/>
              <a:t>            Continue measurements on Beam1:</a:t>
            </a:r>
          </a:p>
          <a:p>
            <a:pPr algn="l"/>
            <a:r>
              <a:rPr lang="en-US" dirty="0" smtClean="0"/>
              <a:t>	-chromaticity and tune; orbit; beta-beat; dispersion; </a:t>
            </a:r>
            <a:r>
              <a:rPr lang="en-US" dirty="0" err="1" smtClean="0"/>
              <a:t>RF</a:t>
            </a:r>
            <a:r>
              <a:rPr lang="en-US" dirty="0" smtClean="0"/>
              <a:t> loop for online</a:t>
            </a:r>
          </a:p>
          <a:p>
            <a:pPr algn="l"/>
            <a:r>
              <a:rPr lang="en-US" dirty="0" smtClean="0"/>
              <a:t>	 </a:t>
            </a:r>
            <a:r>
              <a:rPr lang="en-US" dirty="0" err="1" smtClean="0"/>
              <a:t>Q</a:t>
            </a:r>
            <a:r>
              <a:rPr lang="en-US" dirty="0" smtClean="0"/>
              <a:t>’ measurement; beam dump for Beam1</a:t>
            </a:r>
          </a:p>
          <a:p>
            <a:pPr algn="l"/>
            <a:r>
              <a:rPr lang="en-US" dirty="0" smtClean="0"/>
              <a:t>-00:40: Try second ramp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14.12.2009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2800" dirty="0" smtClean="0"/>
              <a:t>14.12.2009: </a:t>
            </a:r>
            <a:r>
              <a:rPr lang="en-US" sz="2800" dirty="0" smtClean="0"/>
              <a:t>Beam dump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68580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Beam1:</a:t>
            </a:r>
            <a:endParaRPr lang="de-DE" dirty="0"/>
          </a:p>
        </p:txBody>
      </p:sp>
      <p:pic>
        <p:nvPicPr>
          <p:cNvPr id="9" name="Picture 8" descr="200912132336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0"/>
            <a:ext cx="7950200" cy="58632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6858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-00:</a:t>
            </a:r>
            <a:r>
              <a:rPr lang="en-US" dirty="0" smtClean="0"/>
              <a:t>4</a:t>
            </a:r>
            <a:r>
              <a:rPr lang="en-US" dirty="0" smtClean="0"/>
              <a:t>0: Communication problems with </a:t>
            </a:r>
            <a:r>
              <a:rPr lang="en-US" dirty="0" err="1" smtClean="0"/>
              <a:t>RF</a:t>
            </a:r>
            <a:r>
              <a:rPr lang="en-US" dirty="0" smtClean="0"/>
              <a:t> at end of pre-</a:t>
            </a:r>
            <a:r>
              <a:rPr lang="en-US" dirty="0" err="1" smtClean="0"/>
              <a:t>cylce</a:t>
            </a:r>
            <a:endParaRPr lang="en-US" dirty="0" smtClean="0"/>
          </a:p>
          <a:p>
            <a:pPr algn="l"/>
            <a:r>
              <a:rPr lang="en-US" dirty="0" smtClean="0"/>
              <a:t>	</a:t>
            </a:r>
            <a:r>
              <a:rPr lang="en-US" dirty="0" smtClean="0"/>
              <a:t>finished pre-cycle and ready for next ramp:</a:t>
            </a:r>
            <a:endParaRPr lang="en-US" dirty="0" smtClean="0"/>
          </a:p>
          <a:p>
            <a:pPr algn="l"/>
            <a:r>
              <a:rPr lang="en-US" dirty="0" smtClean="0"/>
              <a:t>-02:00: Preparing new fill:</a:t>
            </a:r>
          </a:p>
          <a:p>
            <a:pPr algn="l"/>
            <a:r>
              <a:rPr lang="en-US" dirty="0" smtClean="0"/>
              <a:t>	some collimators were in</a:t>
            </a:r>
            <a:r>
              <a:rPr lang="en-US" dirty="0" smtClean="0"/>
              <a:t> park </a:t>
            </a:r>
            <a:r>
              <a:rPr lang="en-US" dirty="0" smtClean="0"/>
              <a:t>position after cycle</a:t>
            </a:r>
          </a:p>
          <a:p>
            <a:pPr algn="l"/>
            <a:r>
              <a:rPr lang="en-US" dirty="0" smtClean="0"/>
              <a:t>-02:20: Start new fill:</a:t>
            </a:r>
          </a:p>
          <a:p>
            <a:pPr algn="l"/>
            <a:r>
              <a:rPr lang="en-US" dirty="0" smtClean="0"/>
              <a:t>	 switched </a:t>
            </a:r>
            <a:r>
              <a:rPr lang="en-US" dirty="0" err="1" smtClean="0"/>
              <a:t>Q-FB</a:t>
            </a:r>
            <a:r>
              <a:rPr lang="en-US" dirty="0" smtClean="0"/>
              <a:t> on for both beams, references: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B1: </a:t>
            </a:r>
            <a:r>
              <a:rPr lang="en-US" dirty="0" err="1" smtClean="0"/>
              <a:t>Qx</a:t>
            </a:r>
            <a:r>
              <a:rPr lang="en-US" dirty="0" smtClean="0"/>
              <a:t> = 0.280; </a:t>
            </a:r>
            <a:r>
              <a:rPr lang="en-US" dirty="0" err="1" smtClean="0"/>
              <a:t>Qv</a:t>
            </a:r>
            <a:r>
              <a:rPr lang="en-US" dirty="0" smtClean="0"/>
              <a:t> = 0.315</a:t>
            </a:r>
            <a:br>
              <a:rPr lang="en-US" dirty="0" smtClean="0"/>
            </a:br>
            <a:r>
              <a:rPr lang="en-US" dirty="0" smtClean="0"/>
              <a:t>	 B2: </a:t>
            </a:r>
            <a:r>
              <a:rPr lang="en-US" dirty="0" err="1" smtClean="0"/>
              <a:t>Qx</a:t>
            </a:r>
            <a:r>
              <a:rPr lang="en-US" dirty="0" smtClean="0"/>
              <a:t> = 0.280; </a:t>
            </a:r>
            <a:r>
              <a:rPr lang="en-US" dirty="0" err="1" smtClean="0"/>
              <a:t>Qv</a:t>
            </a:r>
            <a:r>
              <a:rPr lang="en-US" dirty="0" smtClean="0"/>
              <a:t> = 0.310</a:t>
            </a:r>
          </a:p>
          <a:p>
            <a:pPr algn="l"/>
            <a:r>
              <a:rPr lang="en-US" dirty="0" smtClean="0"/>
              <a:t>-02:40: Both beams at top energy with excellent lifetimes</a:t>
            </a:r>
          </a:p>
          <a:p>
            <a:pPr algn="l"/>
            <a:r>
              <a:rPr lang="en-US" dirty="0" smtClean="0"/>
              <a:t>	measurements</a:t>
            </a:r>
          </a:p>
          <a:p>
            <a:pPr algn="l"/>
            <a:r>
              <a:rPr lang="en-US" dirty="0" smtClean="0"/>
              <a:t>-04:00: Declaring quiet beams</a:t>
            </a:r>
          </a:p>
          <a:p>
            <a:pPr algn="l"/>
            <a:r>
              <a:rPr lang="en-US" dirty="0" smtClean="0"/>
              <a:t>-06:00: Dump both beams</a:t>
            </a:r>
          </a:p>
          <a:p>
            <a:pPr algn="l"/>
            <a:r>
              <a:rPr lang="en-US" dirty="0" smtClean="0"/>
              <a:t>	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all sectors tripped</a:t>
            </a:r>
            <a:endParaRPr lang="en-US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14.12.2009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2800" dirty="0" smtClean="0"/>
              <a:t>14.12.2009: </a:t>
            </a:r>
            <a:r>
              <a:rPr lang="en-US" sz="2800" dirty="0" smtClean="0"/>
              <a:t>Tune second ramp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68580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Beam2:</a:t>
            </a:r>
            <a:endParaRPr lang="de-DE" dirty="0"/>
          </a:p>
        </p:txBody>
      </p:sp>
      <p:pic>
        <p:nvPicPr>
          <p:cNvPr id="9" name="Picture 8" descr="200912140233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00200"/>
            <a:ext cx="6502400" cy="482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2800" dirty="0" smtClean="0"/>
              <a:t>14.12.2009: </a:t>
            </a:r>
            <a:r>
              <a:rPr lang="en-US" sz="2800" dirty="0" smtClean="0"/>
              <a:t>Second ramp</a:t>
            </a:r>
            <a:endParaRPr lang="en-US" sz="2800" dirty="0"/>
          </a:p>
        </p:txBody>
      </p:sp>
      <p:pic>
        <p:nvPicPr>
          <p:cNvPr id="7" name="Picture 6" descr="end of ra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0"/>
            <a:ext cx="690506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2800" dirty="0" smtClean="0"/>
              <a:t>14.12.2009: </a:t>
            </a:r>
            <a:r>
              <a:rPr lang="en-US" sz="2800" dirty="0" smtClean="0"/>
              <a:t>Second ramp</a:t>
            </a:r>
            <a:endParaRPr lang="en-US" sz="2800" dirty="0"/>
          </a:p>
        </p:txBody>
      </p:sp>
      <p:pic>
        <p:nvPicPr>
          <p:cNvPr id="9" name="Picture 8" descr="lifetim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8692444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2800" dirty="0" smtClean="0"/>
              <a:t>14.12.2009: </a:t>
            </a:r>
            <a:r>
              <a:rPr lang="en-US" sz="2800" dirty="0" smtClean="0"/>
              <a:t>Second ramp </a:t>
            </a:r>
            <a:r>
              <a:rPr lang="en-US" sz="2800" dirty="0" err="1" smtClean="0"/>
              <a:t>BLMs</a:t>
            </a:r>
            <a:endParaRPr lang="en-US" sz="2800" dirty="0"/>
          </a:p>
        </p:txBody>
      </p:sp>
      <p:pic>
        <p:nvPicPr>
          <p:cNvPr id="7" name="Picture 6" descr="BL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458200" cy="58913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2800" dirty="0" smtClean="0"/>
              <a:t>14.12.2009: </a:t>
            </a:r>
            <a:r>
              <a:rPr lang="en-US" sz="2800" dirty="0" smtClean="0"/>
              <a:t>Second ramp Orbit movement</a:t>
            </a:r>
            <a:endParaRPr lang="en-US" sz="2800" dirty="0"/>
          </a:p>
        </p:txBody>
      </p:sp>
      <p:pic>
        <p:nvPicPr>
          <p:cNvPr id="9" name="Picture 8" descr="200912140251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2800" dirty="0" smtClean="0"/>
              <a:t>14.12.2009: </a:t>
            </a:r>
            <a:r>
              <a:rPr lang="en-US" sz="2800" dirty="0" smtClean="0"/>
              <a:t>Second ramp Orbit movement</a:t>
            </a:r>
            <a:endParaRPr lang="en-US" sz="2800" dirty="0"/>
          </a:p>
        </p:txBody>
      </p:sp>
      <p:pic>
        <p:nvPicPr>
          <p:cNvPr id="7" name="Picture 6" descr="200912140251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2800" dirty="0" smtClean="0"/>
              <a:t>14.12.2009: </a:t>
            </a:r>
            <a:r>
              <a:rPr lang="en-US" sz="2800" dirty="0" smtClean="0"/>
              <a:t>Second ramp dump</a:t>
            </a:r>
            <a:endParaRPr lang="en-US" sz="2800" dirty="0"/>
          </a:p>
        </p:txBody>
      </p:sp>
      <p:pic>
        <p:nvPicPr>
          <p:cNvPr id="9" name="Picture 8" descr="PAGE1 after beam du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47" y="674426"/>
            <a:ext cx="6999853" cy="59549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85800"/>
            <a:ext cx="7441510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</a:t>
            </a:r>
            <a:r>
              <a:rPr lang="en-US" dirty="0" smtClean="0"/>
              <a:t>MPS and beam dumping system at 1.1 </a:t>
            </a:r>
            <a:r>
              <a:rPr lang="en-US" dirty="0" err="1" smtClean="0"/>
              <a:t>TeV</a:t>
            </a:r>
            <a:r>
              <a:rPr lang="en-US" dirty="0" smtClean="0"/>
              <a:t> (end of ramp?)</a:t>
            </a:r>
          </a:p>
          <a:p>
            <a:pPr algn="l"/>
            <a:r>
              <a:rPr lang="en-US" dirty="0" smtClean="0"/>
              <a:t>-Protection devices and collimation system setup at 1.1 </a:t>
            </a:r>
            <a:r>
              <a:rPr lang="en-US" dirty="0" err="1" smtClean="0"/>
              <a:t>TeV</a:t>
            </a:r>
            <a:endParaRPr lang="en-US" dirty="0" smtClean="0"/>
          </a:p>
          <a:p>
            <a:pPr algn="l"/>
            <a:r>
              <a:rPr lang="en-US" dirty="0" smtClean="0"/>
              <a:t>-intermediate energy </a:t>
            </a:r>
            <a:r>
              <a:rPr lang="en-US" dirty="0" smtClean="0"/>
              <a:t>dumps</a:t>
            </a:r>
            <a:endParaRPr lang="en-US" dirty="0" smtClean="0">
              <a:sym typeface="Wingdings"/>
            </a:endParaRPr>
          </a:p>
          <a:p>
            <a:pPr algn="l"/>
            <a:r>
              <a:rPr lang="en-US" dirty="0" smtClean="0"/>
              <a:t>-</a:t>
            </a:r>
            <a:r>
              <a:rPr lang="en-US" dirty="0" smtClean="0"/>
              <a:t>Finish </a:t>
            </a:r>
            <a:r>
              <a:rPr lang="en-US" dirty="0" smtClean="0"/>
              <a:t>luminosity production at 450 </a:t>
            </a:r>
            <a:r>
              <a:rPr lang="en-US" dirty="0" err="1" smtClean="0"/>
              <a:t>GeV</a:t>
            </a:r>
            <a:r>
              <a:rPr lang="en-US" dirty="0" smtClean="0"/>
              <a:t> with</a:t>
            </a:r>
            <a:r>
              <a:rPr lang="en-US" dirty="0" smtClean="0"/>
              <a:t> 16 on 16 bunches</a:t>
            </a:r>
          </a:p>
          <a:p>
            <a:pPr algn="l"/>
            <a:r>
              <a:rPr lang="en-US" dirty="0" smtClean="0"/>
              <a:t>	bumps </a:t>
            </a:r>
            <a:r>
              <a:rPr lang="en-US" dirty="0" smtClean="0"/>
              <a:t>at TOTEM Roman </a:t>
            </a:r>
            <a:r>
              <a:rPr lang="en-US" dirty="0" smtClean="0"/>
              <a:t>Pots at end of fill</a:t>
            </a:r>
          </a:p>
          <a:p>
            <a:pPr algn="l"/>
            <a:r>
              <a:rPr lang="en-US" dirty="0" smtClean="0"/>
              <a:t>-</a:t>
            </a:r>
            <a:r>
              <a:rPr lang="en-US" dirty="0" smtClean="0"/>
              <a:t>Turn separation bumps on</a:t>
            </a:r>
            <a:r>
              <a:rPr lang="en-US" dirty="0" smtClean="0"/>
              <a:t> at </a:t>
            </a:r>
            <a:r>
              <a:rPr lang="en-US" dirty="0" err="1" smtClean="0"/>
              <a:t>IPs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-High intensity at 450 </a:t>
            </a:r>
            <a:r>
              <a:rPr lang="en-US" dirty="0" err="1" smtClean="0"/>
              <a:t>GeV</a:t>
            </a:r>
            <a:r>
              <a:rPr lang="en-US" dirty="0" smtClean="0"/>
              <a:t>: 16 </a:t>
            </a:r>
            <a:r>
              <a:rPr lang="en-US" dirty="0" err="1" smtClean="0"/>
              <a:t>x</a:t>
            </a:r>
            <a:r>
              <a:rPr lang="en-US" dirty="0" smtClean="0"/>
              <a:t> 5 10</a:t>
            </a:r>
            <a:r>
              <a:rPr lang="en-US" baseline="30000" dirty="0" smtClean="0"/>
              <a:t>10</a:t>
            </a:r>
            <a:r>
              <a:rPr lang="en-US" dirty="0" smtClean="0"/>
              <a:t> per beam</a:t>
            </a:r>
          </a:p>
          <a:p>
            <a:pPr algn="l"/>
            <a:r>
              <a:rPr lang="en-US" dirty="0" smtClean="0"/>
              <a:t>-abort gap cleaner commissioning</a:t>
            </a:r>
          </a:p>
          <a:p>
            <a:pPr algn="l"/>
            <a:r>
              <a:rPr lang="en-US" dirty="0" smtClean="0"/>
              <a:t>-Orbit bumps at synchrotron light monitor (end of fill</a:t>
            </a:r>
            <a:r>
              <a:rPr lang="en-US" dirty="0" smtClean="0"/>
              <a:t>) </a:t>
            </a:r>
          </a:p>
          <a:p>
            <a:pPr algn="l"/>
            <a:r>
              <a:rPr lang="en-US" dirty="0" smtClean="0"/>
              <a:t>-</a:t>
            </a:r>
            <a:r>
              <a:rPr lang="en-US" dirty="0" smtClean="0"/>
              <a:t>test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 </a:t>
            </a:r>
            <a:r>
              <a:rPr lang="en-US" dirty="0" smtClean="0"/>
              <a:t>knobs and squeeze at 450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14.12.2009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P</a:t>
            </a:r>
            <a:r>
              <a:rPr lang="en-US" dirty="0" smtClean="0"/>
              <a:t>lans for rest of year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3000" dirty="0" smtClean="0"/>
              <a:t>14.12.2009: </a:t>
            </a:r>
            <a:r>
              <a:rPr lang="en-US" sz="3000" dirty="0" err="1" smtClean="0"/>
              <a:t>Q</a:t>
            </a:r>
            <a:r>
              <a:rPr lang="en-US" sz="3000" dirty="0" smtClean="0"/>
              <a:t> &amp; </a:t>
            </a:r>
            <a:r>
              <a:rPr lang="en-US" sz="3000" dirty="0" err="1" smtClean="0"/>
              <a:t>Q</a:t>
            </a:r>
            <a:r>
              <a:rPr lang="en-US" sz="3000" dirty="0" smtClean="0"/>
              <a:t>’ after correction before ramp</a:t>
            </a:r>
            <a:endParaRPr lang="en-US" sz="3000" dirty="0"/>
          </a:p>
        </p:txBody>
      </p:sp>
      <p:pic>
        <p:nvPicPr>
          <p:cNvPr id="7" name="Picture 6" descr="200912131949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95400"/>
            <a:ext cx="4851930" cy="4038600"/>
          </a:xfrm>
          <a:prstGeom prst="rect">
            <a:avLst/>
          </a:prstGeom>
        </p:spPr>
      </p:pic>
      <p:pic>
        <p:nvPicPr>
          <p:cNvPr id="10" name="Picture 9" descr="200912131949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857280"/>
            <a:ext cx="4495800" cy="37421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1295400"/>
            <a:ext cx="29215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Horizontal Q‘ </a:t>
            </a:r>
            <a:r>
              <a:rPr lang="de-DE" dirty="0" err="1" smtClean="0"/>
              <a:t>for</a:t>
            </a:r>
            <a:r>
              <a:rPr lang="de-DE" dirty="0" smtClean="0"/>
              <a:t> Beam2 </a:t>
            </a:r>
          </a:p>
          <a:p>
            <a:pPr algn="l"/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trim</a:t>
            </a:r>
            <a:r>
              <a:rPr lang="de-DE" dirty="0" smtClean="0"/>
              <a:t> of -15!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142248" y="88900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Beam1: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5027428" y="243840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Beam2:</a:t>
            </a:r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85800"/>
            <a:ext cx="8942889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-ATLAS aperture re-check in horizontal plane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Other </a:t>
            </a:r>
            <a:r>
              <a:rPr lang="en-US" dirty="0" smtClean="0"/>
              <a:t>miscellaneous work:</a:t>
            </a:r>
          </a:p>
          <a:p>
            <a:pPr lvl="3" algn="l"/>
            <a:r>
              <a:rPr lang="en-US" dirty="0" smtClean="0"/>
              <a:t>-finish circuit polarity checks</a:t>
            </a:r>
          </a:p>
          <a:p>
            <a:pPr lvl="3" algn="l"/>
            <a:r>
              <a:rPr lang="en-US" dirty="0" smtClean="0"/>
              <a:t>-finish kick response measurements</a:t>
            </a:r>
          </a:p>
          <a:p>
            <a:pPr lvl="3" algn="l"/>
            <a:r>
              <a:rPr lang="en-US" dirty="0" smtClean="0"/>
              <a:t>-orbit feedback commissioning</a:t>
            </a:r>
          </a:p>
          <a:p>
            <a:pPr lvl="3" algn="l"/>
            <a:r>
              <a:rPr lang="en-US" dirty="0" smtClean="0"/>
              <a:t>-</a:t>
            </a:r>
            <a:r>
              <a:rPr lang="en-US" dirty="0" err="1" smtClean="0"/>
              <a:t>nQPS</a:t>
            </a:r>
            <a:r>
              <a:rPr lang="en-US" dirty="0" smtClean="0"/>
              <a:t> quench threshold test with beam (bunch intensity &lt; 2 10</a:t>
            </a:r>
            <a:r>
              <a:rPr lang="en-US" baseline="30000" dirty="0" smtClean="0"/>
              <a:t>9</a:t>
            </a:r>
            <a:r>
              <a:rPr lang="en-US" dirty="0" smtClean="0"/>
              <a:t>)</a:t>
            </a:r>
          </a:p>
          <a:p>
            <a:pPr algn="l"/>
            <a:endParaRPr lang="en-US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14.12.2009</a:t>
            </a:r>
            <a:r>
              <a:rPr lang="en-US" dirty="0" smtClean="0"/>
              <a:t>: Plan for the weekend: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2800" dirty="0" smtClean="0"/>
              <a:t>14.12.2009: </a:t>
            </a:r>
            <a:r>
              <a:rPr lang="en-US" sz="2800" dirty="0" smtClean="0"/>
              <a:t>Synchrotron light </a:t>
            </a:r>
            <a:r>
              <a:rPr lang="en-US" sz="2800" dirty="0" err="1" smtClean="0"/>
              <a:t>monito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60960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Beam2:</a:t>
            </a:r>
            <a:endParaRPr lang="de-DE" dirty="0"/>
          </a:p>
        </p:txBody>
      </p:sp>
      <p:pic>
        <p:nvPicPr>
          <p:cNvPr id="9" name="Picture 8" descr="200912132332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3000" dirty="0" smtClean="0"/>
              <a:t>14.12.2009: Raw orbit at end of ramp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248" y="88900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Beam1:</a:t>
            </a:r>
            <a:endParaRPr lang="de-DE" dirty="0"/>
          </a:p>
        </p:txBody>
      </p:sp>
      <p:pic>
        <p:nvPicPr>
          <p:cNvPr id="9" name="Picture 8" descr="200912132328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0"/>
            <a:ext cx="7493000" cy="59155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3000" dirty="0" smtClean="0"/>
              <a:t>14.12.2009: </a:t>
            </a:r>
            <a:r>
              <a:rPr lang="en-US" sz="3000" dirty="0" err="1" smtClean="0"/>
              <a:t>Q</a:t>
            </a:r>
            <a:r>
              <a:rPr lang="en-US" sz="3000" dirty="0" smtClean="0"/>
              <a:t> and </a:t>
            </a:r>
            <a:r>
              <a:rPr lang="en-US" sz="3000" dirty="0" err="1" smtClean="0"/>
              <a:t>Q</a:t>
            </a:r>
            <a:r>
              <a:rPr lang="en-US" sz="3000" dirty="0" smtClean="0"/>
              <a:t>’ </a:t>
            </a:r>
            <a:r>
              <a:rPr lang="en-US" sz="3000" dirty="0" smtClean="0"/>
              <a:t>at end of ramp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2457" y="1219200"/>
            <a:ext cx="29002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Beam2 </a:t>
            </a:r>
            <a:r>
              <a:rPr lang="de-DE" dirty="0" err="1" smtClean="0"/>
              <a:t>Chromaticities</a:t>
            </a:r>
            <a:endParaRPr lang="de-DE" dirty="0" smtClean="0"/>
          </a:p>
          <a:p>
            <a:pPr algn="l"/>
            <a:r>
              <a:rPr lang="de-DE" dirty="0" err="1" smtClean="0"/>
              <a:t>trimmed</a:t>
            </a:r>
            <a:r>
              <a:rPr lang="de-DE" dirty="0" smtClean="0"/>
              <a:t> </a:t>
            </a:r>
            <a:r>
              <a:rPr lang="en-US" dirty="0" smtClean="0"/>
              <a:t>by</a:t>
            </a:r>
            <a:r>
              <a:rPr lang="de-DE" dirty="0" smtClean="0"/>
              <a:t> of -13 / +12!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142248" y="88900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Beam1: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5027428" y="243840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Beam2:</a:t>
            </a:r>
            <a:endParaRPr lang="de-DE" dirty="0"/>
          </a:p>
        </p:txBody>
      </p:sp>
      <p:pic>
        <p:nvPicPr>
          <p:cNvPr id="14" name="Picture 13" descr="200912132307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5943600" cy="50844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3000" dirty="0" smtClean="0"/>
              <a:t>14.12.2009: beta-beat </a:t>
            </a:r>
            <a:r>
              <a:rPr lang="en-US" sz="3000" dirty="0" smtClean="0"/>
              <a:t>at end of ramp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248" y="889000"/>
            <a:ext cx="14378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/>
              <a:t>Beam1:</a:t>
            </a:r>
          </a:p>
          <a:p>
            <a:pPr algn="l"/>
            <a:r>
              <a:rPr lang="en-US" dirty="0" smtClean="0"/>
              <a:t>beta</a:t>
            </a:r>
            <a:r>
              <a:rPr lang="de-DE" dirty="0" smtClean="0"/>
              <a:t>-beat</a:t>
            </a:r>
          </a:p>
          <a:p>
            <a:pPr algn="l"/>
            <a:r>
              <a:rPr lang="de-DE" dirty="0" err="1" smtClean="0"/>
              <a:t>within</a:t>
            </a:r>
            <a:r>
              <a:rPr lang="de-DE" dirty="0" smtClean="0"/>
              <a:t> 20%</a:t>
            </a:r>
            <a:endParaRPr lang="de-DE" dirty="0"/>
          </a:p>
        </p:txBody>
      </p:sp>
      <p:pic>
        <p:nvPicPr>
          <p:cNvPr id="10" name="Picture 9" descr="20091213232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0"/>
            <a:ext cx="7162800" cy="58538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2" y="314325"/>
            <a:ext cx="8459787" cy="523875"/>
          </a:xfrm>
        </p:spPr>
        <p:txBody>
          <a:bodyPr/>
          <a:lstStyle/>
          <a:p>
            <a:r>
              <a:rPr lang="en-US" sz="3000" dirty="0" smtClean="0"/>
              <a:t>14.12.2009: beta-beat </a:t>
            </a:r>
            <a:r>
              <a:rPr lang="en-US" sz="3000" dirty="0" smtClean="0"/>
              <a:t>comparison 450 </a:t>
            </a:r>
            <a:r>
              <a:rPr lang="en-US" sz="3000" dirty="0" err="1" smtClean="0"/>
              <a:t>GeV</a:t>
            </a:r>
            <a:r>
              <a:rPr lang="en-US" sz="3000" dirty="0" smtClean="0"/>
              <a:t> to</a:t>
            </a:r>
            <a:br>
              <a:rPr lang="en-US" sz="3000" dirty="0" smtClean="0"/>
            </a:br>
            <a:r>
              <a:rPr lang="en-US" sz="3000" dirty="0" smtClean="0"/>
              <a:t>end of ramp</a:t>
            </a:r>
            <a:endParaRPr lang="en-US" sz="3000" dirty="0"/>
          </a:p>
        </p:txBody>
      </p:sp>
      <p:pic>
        <p:nvPicPr>
          <p:cNvPr id="9" name="Picture 8" descr="200912140015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92200"/>
            <a:ext cx="7683795" cy="55067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3000" dirty="0" smtClean="0"/>
              <a:t>14.12.2009: </a:t>
            </a:r>
            <a:r>
              <a:rPr lang="en-US" sz="3000" dirty="0" smtClean="0"/>
              <a:t>dispersion</a:t>
            </a:r>
            <a:r>
              <a:rPr lang="en-US" sz="3000" dirty="0" smtClean="0"/>
              <a:t> </a:t>
            </a:r>
            <a:r>
              <a:rPr lang="en-US" sz="3000" dirty="0" smtClean="0"/>
              <a:t>at end of ramp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248" y="88900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Beam1: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5027428" y="243840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Beam2:</a:t>
            </a:r>
            <a:endParaRPr lang="de-DE" dirty="0"/>
          </a:p>
        </p:txBody>
      </p:sp>
      <p:pic>
        <p:nvPicPr>
          <p:cNvPr id="9" name="Picture 8" descr="200912132329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14-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14.12.2009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2800" dirty="0" smtClean="0"/>
              <a:t>14.12.2009: </a:t>
            </a:r>
            <a:r>
              <a:rPr lang="en-US" sz="2800" dirty="0" smtClean="0"/>
              <a:t>Radial modulation for </a:t>
            </a:r>
            <a:r>
              <a:rPr lang="en-US" sz="2800" dirty="0" err="1" smtClean="0"/>
              <a:t>Q</a:t>
            </a:r>
            <a:r>
              <a:rPr lang="en-US" sz="2800" dirty="0" smtClean="0"/>
              <a:t>’ measurement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68580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Beam1:</a:t>
            </a:r>
            <a:endParaRPr lang="de-DE" dirty="0"/>
          </a:p>
        </p:txBody>
      </p:sp>
      <p:pic>
        <p:nvPicPr>
          <p:cNvPr id="10" name="Picture 9" descr="200912132320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43000"/>
            <a:ext cx="4900636" cy="4406900"/>
          </a:xfrm>
          <a:prstGeom prst="rect">
            <a:avLst/>
          </a:prstGeom>
        </p:spPr>
      </p:pic>
      <p:pic>
        <p:nvPicPr>
          <p:cNvPr id="11" name="Picture 10" descr="200912132320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208" y="3124200"/>
            <a:ext cx="4568792" cy="3390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37986</TotalTime>
  <Words>758</Words>
  <Application>Microsoft Macintosh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Pixel</vt:lpstr>
      <vt:lpstr>14.12.2009</vt:lpstr>
      <vt:lpstr>14.12.2009: Q &amp; Q’ after correction before ramp</vt:lpstr>
      <vt:lpstr>14.12.2009: Synchrotron light monito</vt:lpstr>
      <vt:lpstr>14.12.2009: Raw orbit at end of ramp</vt:lpstr>
      <vt:lpstr>14.12.2009: Q and Q’ at end of ramp</vt:lpstr>
      <vt:lpstr>14.12.2009: beta-beat at end of ramp</vt:lpstr>
      <vt:lpstr>14.12.2009: beta-beat comparison 450 GeV to end of ramp</vt:lpstr>
      <vt:lpstr>14.12.2009: dispersion at end of ramp</vt:lpstr>
      <vt:lpstr>14.12.2009: Radial modulation for Q’ measurement</vt:lpstr>
      <vt:lpstr>14.12.2009: Beam dump</vt:lpstr>
      <vt:lpstr>14.12.2009</vt:lpstr>
      <vt:lpstr>14.12.2009: Tune second ramp</vt:lpstr>
      <vt:lpstr>14.12.2009: Second ramp</vt:lpstr>
      <vt:lpstr>14.12.2009: Second ramp</vt:lpstr>
      <vt:lpstr>14.12.2009: Second ramp BLMs</vt:lpstr>
      <vt:lpstr>14.12.2009: Second ramp Orbit movement</vt:lpstr>
      <vt:lpstr>14.12.2009: Second ramp Orbit movement</vt:lpstr>
      <vt:lpstr>14.12.2009: Second ramp dump</vt:lpstr>
      <vt:lpstr>14.12.2009: Plans for rest of year:</vt:lpstr>
      <vt:lpstr>14.12.2009: Plan for the weekend: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Oliver Bruning</cp:lastModifiedBy>
  <cp:revision>1548</cp:revision>
  <cp:lastPrinted>2009-11-18T21:56:36Z</cp:lastPrinted>
  <dcterms:created xsi:type="dcterms:W3CDTF">2009-12-12T08:20:16Z</dcterms:created>
  <dcterms:modified xsi:type="dcterms:W3CDTF">2009-12-14T07:18:07Z</dcterms:modified>
</cp:coreProperties>
</file>