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20"/>
  </p:notesMasterIdLst>
  <p:handoutMasterIdLst>
    <p:handoutMasterId r:id="rId21"/>
  </p:handoutMasterIdLst>
  <p:sldIdLst>
    <p:sldId id="1438" r:id="rId2"/>
    <p:sldId id="1443" r:id="rId3"/>
    <p:sldId id="1444" r:id="rId4"/>
    <p:sldId id="1445" r:id="rId5"/>
    <p:sldId id="1446" r:id="rId6"/>
    <p:sldId id="1453" r:id="rId7"/>
    <p:sldId id="1447" r:id="rId8"/>
    <p:sldId id="1455" r:id="rId9"/>
    <p:sldId id="1448" r:id="rId10"/>
    <p:sldId id="1457" r:id="rId11"/>
    <p:sldId id="1458" r:id="rId12"/>
    <p:sldId id="1454" r:id="rId13"/>
    <p:sldId id="1452" r:id="rId14"/>
    <p:sldId id="1456" r:id="rId15"/>
    <p:sldId id="1449" r:id="rId16"/>
    <p:sldId id="1459" r:id="rId17"/>
    <p:sldId id="1450" r:id="rId18"/>
    <p:sldId id="1451" r:id="rId19"/>
  </p:sldIdLst>
  <p:sldSz cx="9144000" cy="6858000" type="screen4x3"/>
  <p:notesSz cx="6797675" cy="9928225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C2EC"/>
    <a:srgbClr val="B17ED8"/>
    <a:srgbClr val="99FF99"/>
    <a:srgbClr val="FF7C80"/>
    <a:srgbClr val="FF0000"/>
    <a:srgbClr val="007E39"/>
    <a:srgbClr val="D14FBE"/>
    <a:srgbClr val="B02E9D"/>
    <a:srgbClr val="FF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5" autoAdjust="0"/>
    <p:restoredTop sz="95267" autoAdjust="0"/>
  </p:normalViewPr>
  <p:slideViewPr>
    <p:cSldViewPr>
      <p:cViewPr varScale="1">
        <p:scale>
          <a:sx n="104" d="100"/>
          <a:sy n="104" d="100"/>
        </p:scale>
        <p:origin x="-222" y="-9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28/01/2013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28/01/2013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Summary of Week 4</a:t>
            </a:r>
            <a:br>
              <a:rPr lang="en-GB" dirty="0" smtClean="0"/>
            </a:br>
            <a:r>
              <a:rPr lang="en-GB" dirty="0" err="1" smtClean="0"/>
              <a:t>pPb</a:t>
            </a:r>
            <a:r>
              <a:rPr lang="en-GB" dirty="0" smtClean="0"/>
              <a:t> physics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Machine Coordination:</a:t>
            </a:r>
          </a:p>
          <a:p>
            <a:r>
              <a:rPr lang="en-GB" dirty="0" smtClean="0"/>
              <a:t>Mike Lamont &amp; Jan </a:t>
            </a:r>
            <a:r>
              <a:rPr lang="en-GB" dirty="0" err="1" smtClean="0"/>
              <a:t>Uythoven</a:t>
            </a:r>
            <a:endParaRPr lang="en-GB" dirty="0" smtClean="0"/>
          </a:p>
          <a:p>
            <a:r>
              <a:rPr lang="en-GB" dirty="0" smtClean="0"/>
              <a:t>Ion coordination: John Jowett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28/01/2013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16632"/>
            <a:ext cx="4968552" cy="334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27584" y="227687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800" dirty="0" smtClean="0">
                <a:solidFill>
                  <a:prstClr val="black"/>
                </a:solidFill>
                <a:latin typeface="Calibri"/>
              </a:rPr>
              <a:t>B1</a:t>
            </a:r>
            <a:endParaRPr lang="en-GB" sz="18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3459469"/>
            <a:ext cx="5102225" cy="334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55576" y="566124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800" dirty="0" smtClean="0">
                <a:solidFill>
                  <a:prstClr val="black"/>
                </a:solidFill>
                <a:latin typeface="Calibri"/>
              </a:rPr>
              <a:t>B2</a:t>
            </a:r>
            <a:endParaRPr lang="en-GB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15816" y="558924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800" dirty="0" smtClean="0">
                <a:solidFill>
                  <a:srgbClr val="FF0000"/>
                </a:solidFill>
                <a:latin typeface="Calibri"/>
              </a:rPr>
              <a:t>3.65p/bunch</a:t>
            </a:r>
            <a:endParaRPr lang="en-GB" sz="180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11" name="Line Callout 1 10"/>
          <p:cNvSpPr/>
          <p:nvPr/>
        </p:nvSpPr>
        <p:spPr>
          <a:xfrm>
            <a:off x="2802633" y="5589240"/>
            <a:ext cx="1625351" cy="369332"/>
          </a:xfrm>
          <a:prstGeom prst="borderCallout1">
            <a:avLst>
              <a:gd name="adj1" fmla="val 697"/>
              <a:gd name="adj2" fmla="val 98910"/>
              <a:gd name="adj3" fmla="val -49976"/>
              <a:gd name="adj4" fmla="val 109346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459469"/>
            <a:ext cx="3463195" cy="3102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Oval 12"/>
          <p:cNvSpPr/>
          <p:nvPr/>
        </p:nvSpPr>
        <p:spPr>
          <a:xfrm>
            <a:off x="7668344" y="4797152"/>
            <a:ext cx="1008112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47184" y="528268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800" dirty="0" smtClean="0">
                <a:solidFill>
                  <a:srgbClr val="FF0000"/>
                </a:solidFill>
                <a:latin typeface="Calibri"/>
              </a:rPr>
              <a:t>Zooming vertical axis</a:t>
            </a:r>
            <a:endParaRPr lang="en-GB" sz="1800" dirty="0">
              <a:solidFill>
                <a:srgbClr val="FF0000"/>
              </a:solidFill>
              <a:latin typeface="Calibri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4932040" y="5661248"/>
            <a:ext cx="1008112" cy="11265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940152" y="2046039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2400" dirty="0" smtClean="0">
                <a:solidFill>
                  <a:prstClr val="black"/>
                </a:solidFill>
                <a:latin typeface="Calibri"/>
              </a:rPr>
              <a:t>B1 and B2 bunch charges</a:t>
            </a:r>
            <a:endParaRPr lang="en-GB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68180" y="476590"/>
            <a:ext cx="22323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>
                    <a:lumMod val="40000"/>
                    <a:lumOff val="60000"/>
                  </a:schemeClr>
                </a:solidFill>
              </a:rPr>
              <a:t>23/1/2013 @ 20:30:38   IR6 BPMs analysis</a:t>
            </a:r>
          </a:p>
          <a:p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7559352" y="3059359"/>
            <a:ext cx="1584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Eva </a:t>
            </a:r>
            <a:r>
              <a:rPr lang="en-GB" dirty="0" err="1" smtClean="0">
                <a:solidFill>
                  <a:schemeClr val="tx2"/>
                </a:solidFill>
              </a:rPr>
              <a:t>Calvo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9" name="Date Placeholder 10"/>
          <p:cNvSpPr txBox="1">
            <a:spLocks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25-10-2013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Footer Placeholder 11"/>
          <p:cNvSpPr txBox="1">
            <a:spLocks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LHC status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E2E3616-6F55-4AA1-938D-53DB0031CF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855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Dump of fill 3494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28/01/2013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4535994" y="825994"/>
            <a:ext cx="3996555" cy="5619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724160" y="4149100"/>
            <a:ext cx="22323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BPMS</a:t>
            </a:r>
            <a:r>
              <a:rPr lang="en-GB" b="1" dirty="0" smtClean="0">
                <a:solidFill>
                  <a:srgbClr val="FF0000"/>
                </a:solidFill>
              </a:rPr>
              <a:t>A</a:t>
            </a:r>
            <a:r>
              <a:rPr lang="en-GB" dirty="0" smtClean="0"/>
              <a:t>.B4R6.B2</a:t>
            </a:r>
            <a:br>
              <a:rPr lang="en-GB" dirty="0" smtClean="0"/>
            </a:br>
            <a:r>
              <a:rPr lang="en-GB" dirty="0" smtClean="0"/>
              <a:t>2000/100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64110" y="2132820"/>
            <a:ext cx="25203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BPMS</a:t>
            </a:r>
            <a:r>
              <a:rPr lang="en-US" b="1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.B4L6.B2</a:t>
            </a:r>
            <a:br>
              <a:rPr lang="en-US" dirty="0" smtClean="0"/>
            </a:br>
            <a:r>
              <a:rPr lang="en-US" dirty="0" smtClean="0"/>
              <a:t>70/100</a:t>
            </a:r>
            <a:endParaRPr lang="en-GB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2555720" y="4503043"/>
            <a:ext cx="2088290" cy="222137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67430" y="4077090"/>
            <a:ext cx="2232310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Would have dumped if window not changed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39440" y="1196690"/>
            <a:ext cx="2448340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This BPMS dumped</a:t>
            </a:r>
            <a:endParaRPr lang="en-GB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2987780" y="1396745"/>
            <a:ext cx="1548214" cy="376025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99159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Roman Pots – moved 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Modified sequence for moving in the pots tested with the specialist: OK</a:t>
            </a:r>
          </a:p>
          <a:p>
            <a:r>
              <a:rPr lang="en-GB" dirty="0" smtClean="0"/>
              <a:t>Since then both TOTEM and ALFA moved in at the beginning of the fill by the operation crew</a:t>
            </a:r>
          </a:p>
          <a:p>
            <a:pPr lvl="1"/>
            <a:r>
              <a:rPr lang="en-GB" dirty="0" smtClean="0"/>
              <a:t>Vertical only at 13 </a:t>
            </a:r>
            <a:r>
              <a:rPr lang="en-GB" dirty="0" smtClean="0">
                <a:sym typeface="Symbol"/>
              </a:rPr>
              <a:t></a:t>
            </a:r>
            <a:endParaRPr lang="en-GB" dirty="0" smtClean="0"/>
          </a:p>
          <a:p>
            <a:pPr lvl="1"/>
            <a:r>
              <a:rPr lang="en-GB" dirty="0" smtClean="0"/>
              <a:t>Proton side only</a:t>
            </a:r>
          </a:p>
          <a:p>
            <a:pPr lvl="1"/>
            <a:r>
              <a:rPr lang="en-GB" dirty="0" smtClean="0"/>
              <a:t>Loss maps made with pots in</a:t>
            </a:r>
          </a:p>
          <a:p>
            <a:r>
              <a:rPr lang="en-GB" dirty="0" smtClean="0"/>
              <a:t>No problems so far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28/01/2013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118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Longitudinal blow-up at injection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28/01/2013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75520" y="980660"/>
            <a:ext cx="8229600" cy="3384185"/>
          </a:xfrm>
        </p:spPr>
        <p:txBody>
          <a:bodyPr/>
          <a:lstStyle/>
          <a:p>
            <a:r>
              <a:rPr lang="en-GB" dirty="0" smtClean="0"/>
              <a:t>At injection, to reduce increase of transverse </a:t>
            </a:r>
            <a:r>
              <a:rPr lang="en-GB" dirty="0" err="1" smtClean="0"/>
              <a:t>emittance</a:t>
            </a:r>
            <a:endParaRPr lang="en-GB" dirty="0" smtClean="0"/>
          </a:p>
          <a:p>
            <a:r>
              <a:rPr lang="en-GB" dirty="0" smtClean="0"/>
              <a:t>1.4 ns target</a:t>
            </a:r>
          </a:p>
          <a:p>
            <a:r>
              <a:rPr lang="en-GB" dirty="0" smtClean="0"/>
              <a:t>Worked after some testing during injection steering</a:t>
            </a:r>
          </a:p>
          <a:p>
            <a:r>
              <a:rPr lang="en-GB" dirty="0" smtClean="0"/>
              <a:t>Observables</a:t>
            </a:r>
          </a:p>
          <a:p>
            <a:pPr lvl="1"/>
            <a:r>
              <a:rPr lang="en-GB" dirty="0" smtClean="0"/>
              <a:t>Initial </a:t>
            </a:r>
            <a:r>
              <a:rPr lang="en-GB" dirty="0" err="1" smtClean="0"/>
              <a:t>lumi</a:t>
            </a:r>
            <a:r>
              <a:rPr lang="en-GB" dirty="0" smtClean="0"/>
              <a:t>: does not seem to be match larger. Not really gained.</a:t>
            </a:r>
          </a:p>
          <a:p>
            <a:pPr lvl="1"/>
            <a:r>
              <a:rPr lang="en-GB" dirty="0" smtClean="0"/>
              <a:t>BSRT / BGI: needs further analysis, no absolute calibration</a:t>
            </a:r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30" y="4039780"/>
            <a:ext cx="8748580" cy="2413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0347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ALICE UFO (?) / BPMS / Polarity reversal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28/01/2013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60" y="980660"/>
            <a:ext cx="8172500" cy="5150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/>
        </p:nvCxnSpPr>
        <p:spPr bwMode="auto">
          <a:xfrm>
            <a:off x="323410" y="3274094"/>
            <a:ext cx="4032560" cy="0"/>
          </a:xfrm>
          <a:prstGeom prst="line">
            <a:avLst/>
          </a:prstGeom>
          <a:solidFill>
            <a:schemeClr val="accent1"/>
          </a:solidFill>
          <a:ln w="25400" cap="sq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72400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ALICE polarity change: last night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700429"/>
            <a:ext cx="8229600" cy="5111750"/>
          </a:xfrm>
        </p:spPr>
        <p:txBody>
          <a:bodyPr/>
          <a:lstStyle/>
          <a:p>
            <a:pPr marL="0" indent="0">
              <a:buNone/>
            </a:pPr>
            <a:r>
              <a:rPr lang="en-GB" sz="1600" dirty="0" smtClean="0"/>
              <a:t>ALICE spectrometer polarity change.</a:t>
            </a:r>
          </a:p>
          <a:p>
            <a:pPr marL="0" indent="0">
              <a:buNone/>
            </a:pPr>
            <a:r>
              <a:rPr lang="en-GB" sz="1600" dirty="0" smtClean="0"/>
              <a:t>External crossing angle changes in collision: needs set-up of collimators at IP2 (TCTs).</a:t>
            </a:r>
          </a:p>
          <a:p>
            <a:pPr marL="0" indent="0">
              <a:buNone/>
            </a:pPr>
            <a:r>
              <a:rPr lang="en-GB" sz="1600" dirty="0" smtClean="0"/>
              <a:t>First </a:t>
            </a:r>
            <a:r>
              <a:rPr lang="en-GB" sz="1600" dirty="0"/>
              <a:t>cycle:</a:t>
            </a:r>
          </a:p>
          <a:p>
            <a:pPr lvl="1"/>
            <a:r>
              <a:rPr lang="en-GB" sz="1600" dirty="0"/>
              <a:t>No beam: change polarity, change target external Xing in physics.</a:t>
            </a:r>
          </a:p>
          <a:p>
            <a:pPr lvl="1"/>
            <a:r>
              <a:rPr lang="en-GB" sz="1600" dirty="0"/>
              <a:t>Inject. Correct H orbit by hand, incorporate into ramp GRADUAL_OUT (~almost like 1/E).</a:t>
            </a:r>
          </a:p>
          <a:p>
            <a:pPr lvl="1"/>
            <a:r>
              <a:rPr lang="en-GB" sz="1600" dirty="0"/>
              <a:t>Run through the cycle with a few bunches up to end of squeeze. Orbit FB will take care of any residual error up to end of squeeze.</a:t>
            </a:r>
          </a:p>
          <a:p>
            <a:pPr lvl="1"/>
            <a:r>
              <a:rPr lang="en-GB" sz="1600" dirty="0"/>
              <a:t>3 minute test on FT to calibrate the BPM scale with RF frequency trims (for energy calibration).</a:t>
            </a:r>
          </a:p>
          <a:p>
            <a:pPr lvl="1"/>
            <a:r>
              <a:rPr lang="en-GB" sz="1600" dirty="0"/>
              <a:t>Run collision BP, TCTs in IR2 to be handled separately, I recommend opening the TCPs temporarily to 6 sigma to avoid losses from the orbit change. The H orbit in physics will require a correction. Find collisions in IR2 (if needed). Incorporate back orbit trims (! rule).</a:t>
            </a:r>
          </a:p>
          <a:p>
            <a:pPr lvl="1"/>
            <a:r>
              <a:rPr lang="en-GB" sz="1600" b="1" dirty="0">
                <a:solidFill>
                  <a:srgbClr val="FF0000"/>
                </a:solidFill>
              </a:rPr>
              <a:t>Align the TCTs around the new orbit in IR2. Perform loss maps </a:t>
            </a:r>
            <a:r>
              <a:rPr lang="en-GB" sz="1600" b="1" dirty="0" err="1">
                <a:solidFill>
                  <a:srgbClr val="FF0000"/>
                </a:solidFill>
              </a:rPr>
              <a:t>etc</a:t>
            </a:r>
            <a:endParaRPr lang="en-GB" sz="1600" b="1" dirty="0">
              <a:solidFill>
                <a:srgbClr val="FF0000"/>
              </a:solidFill>
            </a:endParaRPr>
          </a:p>
          <a:p>
            <a:r>
              <a:rPr lang="en-GB" sz="1600" dirty="0"/>
              <a:t>Offline:</a:t>
            </a:r>
          </a:p>
          <a:p>
            <a:pPr lvl="1"/>
            <a:r>
              <a:rPr lang="en-GB" sz="1600" dirty="0"/>
              <a:t>Prepare new TCT functions for IR2 (collision BP).</a:t>
            </a:r>
          </a:p>
          <a:p>
            <a:pPr lvl="1"/>
            <a:r>
              <a:rPr lang="en-GB" sz="1600" dirty="0"/>
              <a:t>Update all orbit and COD interlocks (</a:t>
            </a:r>
            <a:r>
              <a:rPr lang="en-GB" sz="1600" dirty="0" err="1"/>
              <a:t>SIS+Kajetan</a:t>
            </a:r>
            <a:r>
              <a:rPr lang="en-GB" sz="1600" dirty="0"/>
              <a:t>).</a:t>
            </a:r>
          </a:p>
          <a:p>
            <a:pPr lvl="1"/>
            <a:r>
              <a:rPr lang="en-GB" sz="1600" dirty="0"/>
              <a:t>Feed-forward orbit RT trims (if worthwhile).</a:t>
            </a:r>
          </a:p>
          <a:p>
            <a:r>
              <a:rPr lang="en-GB" sz="1600" dirty="0"/>
              <a:t>Second cycle:</a:t>
            </a:r>
          </a:p>
          <a:p>
            <a:pPr lvl="1"/>
            <a:r>
              <a:rPr lang="en-GB" sz="1600" b="1" dirty="0">
                <a:solidFill>
                  <a:srgbClr val="FF0000"/>
                </a:solidFill>
              </a:rPr>
              <a:t>Validation of corrections and TCT functions. Test on FT</a:t>
            </a:r>
            <a:r>
              <a:rPr lang="en-GB" sz="1600" dirty="0"/>
              <a:t>. 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28/01/2013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52150" y="5837280"/>
            <a:ext cx="3209151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err="1" smtClean="0"/>
              <a:t>Jorg</a:t>
            </a:r>
            <a:r>
              <a:rPr lang="en-GB" dirty="0" smtClean="0"/>
              <a:t> and collimation team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96023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Last Night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692620"/>
            <a:ext cx="8229600" cy="5111750"/>
          </a:xfrm>
        </p:spPr>
        <p:txBody>
          <a:bodyPr/>
          <a:lstStyle/>
          <a:p>
            <a:r>
              <a:rPr lang="en-GB" sz="2000" dirty="0" smtClean="0"/>
              <a:t>20:10 Operator dump</a:t>
            </a:r>
          </a:p>
          <a:p>
            <a:r>
              <a:rPr lang="en-GB" sz="2000" dirty="0" smtClean="0"/>
              <a:t>22:47 Ramp for collimator set-up, orbit, </a:t>
            </a:r>
            <a:r>
              <a:rPr lang="en-GB" sz="2000" dirty="0" err="1" smtClean="0"/>
              <a:t>lumi</a:t>
            </a:r>
            <a:r>
              <a:rPr lang="en-GB" sz="2000" dirty="0" smtClean="0"/>
              <a:t>, TCTs</a:t>
            </a:r>
          </a:p>
          <a:p>
            <a:pPr lvl="1"/>
            <a:r>
              <a:rPr lang="en-US" sz="1800" dirty="0"/>
              <a:t>Took 15 </a:t>
            </a:r>
            <a:r>
              <a:rPr lang="en-US" sz="1800" dirty="0" err="1"/>
              <a:t>mins</a:t>
            </a:r>
            <a:r>
              <a:rPr lang="en-US" sz="1800" dirty="0"/>
              <a:t> to align 4 IP2 TCTs</a:t>
            </a:r>
            <a:endParaRPr lang="en-GB" sz="1800" dirty="0" smtClean="0"/>
          </a:p>
          <a:p>
            <a:r>
              <a:rPr lang="en-GB" sz="2000" dirty="0" smtClean="0"/>
              <a:t>01:30 Loss maps</a:t>
            </a:r>
          </a:p>
          <a:p>
            <a:pPr lvl="1"/>
            <a:r>
              <a:rPr lang="en-US" sz="1800" dirty="0"/>
              <a:t>Full set of </a:t>
            </a:r>
            <a:r>
              <a:rPr lang="en-US" sz="1800" dirty="0" err="1"/>
              <a:t>betatron</a:t>
            </a:r>
            <a:r>
              <a:rPr lang="en-US" sz="1800" dirty="0"/>
              <a:t> loss maps performed (preliminary analysis: all OK), as well as negative off-momentum loss map</a:t>
            </a:r>
            <a:endParaRPr lang="en-GB" sz="1800" dirty="0" smtClean="0"/>
          </a:p>
          <a:p>
            <a:r>
              <a:rPr lang="en-GB" sz="2000" dirty="0" smtClean="0"/>
              <a:t>02:39 Beams dumped by negative off-momentum loss maps</a:t>
            </a:r>
          </a:p>
          <a:p>
            <a:r>
              <a:rPr lang="en-GB" sz="2000" dirty="0" smtClean="0"/>
              <a:t>03:33 </a:t>
            </a:r>
            <a:r>
              <a:rPr lang="en-US" sz="2000" dirty="0"/>
              <a:t>Lost </a:t>
            </a:r>
            <a:r>
              <a:rPr lang="en-US" sz="2000" dirty="0" smtClean="0"/>
              <a:t>RB.A12 power converter fault</a:t>
            </a:r>
          </a:p>
          <a:p>
            <a:r>
              <a:rPr lang="en-US" sz="2000" dirty="0" smtClean="0"/>
              <a:t>04:15 Cycling</a:t>
            </a:r>
          </a:p>
          <a:p>
            <a:r>
              <a:rPr lang="en-US" sz="2000" dirty="0" smtClean="0"/>
              <a:t>05:25 </a:t>
            </a:r>
            <a:r>
              <a:rPr lang="en-US" sz="2000" dirty="0"/>
              <a:t>Water circuit problem affects the </a:t>
            </a:r>
            <a:r>
              <a:rPr lang="en-US" sz="2000" dirty="0" smtClean="0"/>
              <a:t>booster, no protons</a:t>
            </a:r>
          </a:p>
          <a:p>
            <a:r>
              <a:rPr lang="en-US" sz="2000" dirty="0" smtClean="0"/>
              <a:t>07:23 Beam back</a:t>
            </a:r>
          </a:p>
          <a:p>
            <a:r>
              <a:rPr lang="en-US" sz="2000" dirty="0" smtClean="0"/>
              <a:t>07:57 Ramp started</a:t>
            </a:r>
            <a:endParaRPr lang="en-US" sz="2000" dirty="0"/>
          </a:p>
          <a:p>
            <a:r>
              <a:rPr lang="en-US" sz="2000" dirty="0" smtClean="0"/>
              <a:t>Now</a:t>
            </a:r>
          </a:p>
          <a:p>
            <a:pPr lvl="1"/>
            <a:r>
              <a:rPr lang="en-US" sz="1600" dirty="0"/>
              <a:t>Another low intensity ramp for IP2 collimator validation and positive off momentum </a:t>
            </a:r>
            <a:r>
              <a:rPr lang="en-US" sz="1600" dirty="0" smtClean="0"/>
              <a:t>loss map</a:t>
            </a:r>
          </a:p>
          <a:p>
            <a:pPr lvl="1"/>
            <a:r>
              <a:rPr lang="en-US" sz="1600" dirty="0" smtClean="0"/>
              <a:t>Followed </a:t>
            </a:r>
            <a:r>
              <a:rPr lang="en-US" sz="1600" dirty="0"/>
              <a:t>by preparation for </a:t>
            </a:r>
            <a:r>
              <a:rPr lang="en-US" sz="1600" dirty="0" err="1"/>
              <a:t>VdM</a:t>
            </a:r>
            <a:r>
              <a:rPr lang="en-US" sz="1600" dirty="0"/>
              <a:t> scans</a:t>
            </a:r>
            <a:r>
              <a:rPr lang="en-US" sz="1600" dirty="0" smtClean="0"/>
              <a:t>   </a:t>
            </a:r>
            <a:endParaRPr lang="en-GB" sz="1600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28/01/2013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1046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00" y="764630"/>
            <a:ext cx="8641200" cy="5111750"/>
          </a:xfrm>
        </p:spPr>
        <p:txBody>
          <a:bodyPr/>
          <a:lstStyle/>
          <a:p>
            <a:r>
              <a:rPr lang="en-GB" dirty="0" smtClean="0"/>
              <a:t>Shorter term plan</a:t>
            </a:r>
          </a:p>
          <a:p>
            <a:pPr lvl="1"/>
            <a:r>
              <a:rPr lang="en-GB" dirty="0" smtClean="0"/>
              <a:t>Polarity change – done</a:t>
            </a:r>
          </a:p>
          <a:p>
            <a:pPr lvl="1"/>
            <a:r>
              <a:rPr lang="en-GB" dirty="0" smtClean="0"/>
              <a:t>Verification fill with low intensity and loss map: on now</a:t>
            </a:r>
          </a:p>
          <a:p>
            <a:pPr lvl="1"/>
            <a:r>
              <a:rPr lang="en-GB" dirty="0" smtClean="0"/>
              <a:t>V/d Meer scans = today</a:t>
            </a:r>
          </a:p>
          <a:p>
            <a:pPr lvl="1"/>
            <a:r>
              <a:rPr lang="en-GB" dirty="0" smtClean="0"/>
              <a:t>Ion source refill </a:t>
            </a:r>
            <a:r>
              <a:rPr lang="en-GB" dirty="0"/>
              <a:t>– </a:t>
            </a:r>
            <a:r>
              <a:rPr lang="en-GB" dirty="0" smtClean="0"/>
              <a:t>Wednesday</a:t>
            </a:r>
          </a:p>
          <a:p>
            <a:pPr lvl="1"/>
            <a:r>
              <a:rPr lang="en-GB" dirty="0" err="1" smtClean="0"/>
              <a:t>pPb</a:t>
            </a:r>
            <a:r>
              <a:rPr lang="en-GB" dirty="0" smtClean="0"/>
              <a:t> to </a:t>
            </a:r>
            <a:r>
              <a:rPr lang="en-GB" dirty="0" err="1" smtClean="0"/>
              <a:t>Pbp</a:t>
            </a:r>
            <a:r>
              <a:rPr lang="en-GB" dirty="0" smtClean="0"/>
              <a:t> </a:t>
            </a:r>
            <a:r>
              <a:rPr lang="en-GB" dirty="0" smtClean="0"/>
              <a:t>change –  about Thursday / Friday</a:t>
            </a:r>
          </a:p>
          <a:p>
            <a:r>
              <a:rPr lang="en-GB" dirty="0" smtClean="0"/>
              <a:t>Between ion source refill and quench tests in 2 weeks:</a:t>
            </a:r>
          </a:p>
          <a:p>
            <a:pPr lvl="1"/>
            <a:r>
              <a:rPr lang="en-GB" dirty="0" err="1" smtClean="0"/>
              <a:t>pPb</a:t>
            </a:r>
            <a:r>
              <a:rPr lang="en-GB" dirty="0" smtClean="0"/>
              <a:t> physics ! Possibly </a:t>
            </a:r>
            <a:r>
              <a:rPr lang="en-GB" dirty="0" err="1" smtClean="0"/>
              <a:t>pp</a:t>
            </a:r>
            <a:r>
              <a:rPr lang="en-GB" dirty="0" smtClean="0"/>
              <a:t> intermediate energy run</a:t>
            </a:r>
          </a:p>
          <a:p>
            <a:pPr lvl="1"/>
            <a:r>
              <a:rPr lang="en-GB" dirty="0" smtClean="0"/>
              <a:t>ADT set-up for quench test preparation: 4 – 6 hours</a:t>
            </a:r>
          </a:p>
          <a:p>
            <a:pPr lvl="1"/>
            <a:r>
              <a:rPr lang="en-GB" dirty="0" smtClean="0"/>
              <a:t>BSRT tests at 450 </a:t>
            </a:r>
            <a:r>
              <a:rPr lang="en-GB" dirty="0" err="1" smtClean="0"/>
              <a:t>GeV</a:t>
            </a:r>
            <a:r>
              <a:rPr lang="en-GB" dirty="0" smtClean="0"/>
              <a:t> few hours with few trains of 1.4e11 bunches</a:t>
            </a:r>
          </a:p>
          <a:p>
            <a:pPr lvl="2"/>
            <a:r>
              <a:rPr lang="en-GB" dirty="0" smtClean="0"/>
              <a:t>In parallel dump B1 at injection with high intensity trains for pick-up test</a:t>
            </a:r>
          </a:p>
          <a:p>
            <a:pPr lvl="1"/>
            <a:r>
              <a:rPr lang="en-GB" dirty="0" smtClean="0"/>
              <a:t>Real time squeeze test (beta* levelling) – 4 hours</a:t>
            </a:r>
          </a:p>
          <a:p>
            <a:pPr lvl="1"/>
            <a:r>
              <a:rPr lang="en-GB" dirty="0" smtClean="0"/>
              <a:t>Longitudinal damper tests, at injection, 1 beam only, 2 – 4 hours</a:t>
            </a:r>
          </a:p>
          <a:p>
            <a:r>
              <a:rPr lang="en-GB" dirty="0" smtClean="0"/>
              <a:t>Mon 11</a:t>
            </a:r>
            <a:r>
              <a:rPr lang="en-GB" baseline="30000" dirty="0" smtClean="0"/>
              <a:t>th</a:t>
            </a:r>
            <a:r>
              <a:rPr lang="en-GB" dirty="0" smtClean="0"/>
              <a:t> Feb: quench tests for 48 hours</a:t>
            </a:r>
          </a:p>
          <a:p>
            <a:r>
              <a:rPr lang="en-GB" dirty="0" smtClean="0"/>
              <a:t>Bye-bye-beam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28/01/2013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8081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692620"/>
            <a:ext cx="8229600" cy="5111750"/>
          </a:xfrm>
        </p:spPr>
        <p:txBody>
          <a:bodyPr/>
          <a:lstStyle/>
          <a:p>
            <a:r>
              <a:rPr lang="en-US" dirty="0"/>
              <a:t>Access requests:</a:t>
            </a:r>
          </a:p>
          <a:p>
            <a:pPr lvl="1"/>
            <a:r>
              <a:rPr lang="en-US" sz="1800" dirty="0"/>
              <a:t>Wire scanner, </a:t>
            </a:r>
            <a:r>
              <a:rPr lang="en-US" sz="1800" dirty="0" err="1"/>
              <a:t>J.Emery</a:t>
            </a:r>
            <a:r>
              <a:rPr lang="en-US" sz="1800" dirty="0"/>
              <a:t>, point 4, 2 hours.</a:t>
            </a:r>
          </a:p>
          <a:p>
            <a:pPr lvl="1"/>
            <a:r>
              <a:rPr lang="en-US" sz="1800" dirty="0"/>
              <a:t>Collimators UJ33, test position sensors, M. di Castro, </a:t>
            </a:r>
            <a:r>
              <a:rPr lang="en-US" sz="1800" dirty="0" err="1"/>
              <a:t>A.Masi</a:t>
            </a:r>
            <a:r>
              <a:rPr lang="en-US" sz="1800" dirty="0"/>
              <a:t>, 20 minutes.</a:t>
            </a:r>
          </a:p>
          <a:p>
            <a:pPr lvl="1"/>
            <a:r>
              <a:rPr lang="en-US" sz="1800" dirty="0"/>
              <a:t>“Train”, </a:t>
            </a:r>
            <a:r>
              <a:rPr lang="en-US" sz="1800" dirty="0" err="1"/>
              <a:t>B.Feral</a:t>
            </a:r>
            <a:r>
              <a:rPr lang="en-US" sz="1800" dirty="0"/>
              <a:t>, D. </a:t>
            </a:r>
            <a:r>
              <a:rPr lang="en-US" sz="1800" dirty="0" err="1"/>
              <a:t>Paulic</a:t>
            </a:r>
            <a:r>
              <a:rPr lang="en-US" sz="1800" dirty="0"/>
              <a:t>, PM56/UL55, 1 h during working hours</a:t>
            </a:r>
          </a:p>
          <a:p>
            <a:pPr lvl="1"/>
            <a:r>
              <a:rPr lang="en-US" sz="1800" dirty="0"/>
              <a:t>BGI, </a:t>
            </a:r>
            <a:r>
              <a:rPr lang="en-US" sz="1800" dirty="0" err="1"/>
              <a:t>M.Sapinski</a:t>
            </a:r>
            <a:r>
              <a:rPr lang="en-US" sz="1800" dirty="0"/>
              <a:t>, R4, ½ h</a:t>
            </a:r>
          </a:p>
          <a:p>
            <a:pPr lvl="1"/>
            <a:r>
              <a:rPr lang="en-GB" sz="1800" dirty="0" err="1"/>
              <a:t>LHCf</a:t>
            </a:r>
            <a:r>
              <a:rPr lang="en-GB" sz="1800" dirty="0"/>
              <a:t> has a problem in a part of the frontend electronics placed in the tunnel, we would like to ask a two hours access at the next opportunity in the shadow of the other activity.  Takashi </a:t>
            </a:r>
            <a:r>
              <a:rPr lang="en-GB" sz="1800" dirty="0" err="1"/>
              <a:t>Sako</a:t>
            </a:r>
            <a:endParaRPr lang="en-GB" sz="1800" dirty="0"/>
          </a:p>
          <a:p>
            <a:pPr lvl="1"/>
            <a:r>
              <a:rPr lang="en-GB" sz="1800" dirty="0"/>
              <a:t>Quench Test on Q6.L8 – the scope is not yet in place, 1h in the UA. Mateusz  </a:t>
            </a:r>
            <a:r>
              <a:rPr lang="en-GB" sz="1800" dirty="0" err="1"/>
              <a:t>Bednarek</a:t>
            </a:r>
            <a:r>
              <a:rPr lang="en-GB" sz="1800" dirty="0"/>
              <a:t> </a:t>
            </a:r>
          </a:p>
          <a:p>
            <a:pPr lvl="1"/>
            <a:r>
              <a:rPr lang="en-GB" sz="1800" dirty="0"/>
              <a:t>CMS cryogenics – filter to be cleaned</a:t>
            </a:r>
          </a:p>
          <a:p>
            <a:pPr lvl="1"/>
            <a:r>
              <a:rPr lang="en-GB" sz="1800" dirty="0" err="1"/>
              <a:t>Ludovic</a:t>
            </a:r>
            <a:r>
              <a:rPr lang="en-GB" sz="1800" dirty="0"/>
              <a:t> </a:t>
            </a:r>
            <a:r>
              <a:rPr lang="en-GB" sz="1800" dirty="0" err="1"/>
              <a:t>Mourier</a:t>
            </a:r>
            <a:r>
              <a:rPr lang="en-GB" sz="1800" dirty="0"/>
              <a:t> 165232 Restore pump for QRL insulation vacuum in sector 45 (which has a leak)</a:t>
            </a:r>
          </a:p>
          <a:p>
            <a:pPr lvl="1"/>
            <a:r>
              <a:rPr lang="en-GB" sz="1800" dirty="0" err="1"/>
              <a:t>LHCb</a:t>
            </a:r>
            <a:r>
              <a:rPr lang="en-GB" sz="1800" dirty="0"/>
              <a:t> – 3 </a:t>
            </a:r>
            <a:r>
              <a:rPr lang="en-GB" sz="1800" dirty="0" smtClean="0"/>
              <a:t>hours</a:t>
            </a:r>
          </a:p>
          <a:p>
            <a:pPr lvl="1"/>
            <a:r>
              <a:rPr lang="en-GB" sz="1800" dirty="0"/>
              <a:t>ODH detector is in ALARM in </a:t>
            </a:r>
            <a:r>
              <a:rPr lang="en-GB" sz="1800" dirty="0" smtClean="0"/>
              <a:t>UJ1</a:t>
            </a:r>
          </a:p>
          <a:p>
            <a:r>
              <a:rPr lang="en-GB" sz="2200" dirty="0" smtClean="0"/>
              <a:t>Up to the next coordinators: Bernhard Holzer, </a:t>
            </a:r>
            <a:r>
              <a:rPr lang="en-GB" sz="2200" dirty="0" err="1" smtClean="0"/>
              <a:t>Jorg</a:t>
            </a:r>
            <a:r>
              <a:rPr lang="en-GB" sz="2200" dirty="0" smtClean="0"/>
              <a:t> </a:t>
            </a:r>
            <a:r>
              <a:rPr lang="en-GB" sz="2200" dirty="0" err="1" smtClean="0"/>
              <a:t>Wenninger</a:t>
            </a:r>
            <a:endParaRPr lang="en-GB" sz="2200" dirty="0" smtClean="0"/>
          </a:p>
          <a:p>
            <a:pPr lvl="1"/>
            <a:r>
              <a:rPr lang="en-GB" sz="1800" dirty="0" smtClean="0"/>
              <a:t>After V/d Meer</a:t>
            </a:r>
            <a:endParaRPr lang="en-GB" sz="1800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28/01/2013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64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week in beam currents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28/01/2013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68" y="836640"/>
            <a:ext cx="8583142" cy="3594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/>
        </p:nvCxnSpPr>
        <p:spPr bwMode="auto">
          <a:xfrm>
            <a:off x="3563860" y="4293120"/>
            <a:ext cx="0" cy="93613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3707880" y="4431146"/>
            <a:ext cx="4464620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Back to 338 bunches, all dumps by BPMS low intensity limit ions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23410" y="4365130"/>
            <a:ext cx="1368190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Dumps RF </a:t>
            </a:r>
            <a:r>
              <a:rPr lang="en-GB" dirty="0" err="1" smtClean="0"/>
              <a:t>manip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907630" y="4365130"/>
            <a:ext cx="1368190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dirty="0" err="1" smtClean="0"/>
              <a:t>Pb</a:t>
            </a:r>
            <a:r>
              <a:rPr lang="en-GB" dirty="0" smtClean="0"/>
              <a:t> 248 bunches</a:t>
            </a:r>
            <a:endParaRPr lang="en-GB" dirty="0"/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655200" y="3461658"/>
            <a:ext cx="8488800" cy="517"/>
          </a:xfrm>
          <a:prstGeom prst="line">
            <a:avLst/>
          </a:prstGeom>
          <a:solidFill>
            <a:schemeClr val="accent1"/>
          </a:solidFill>
          <a:ln w="25400" cap="sq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2368719" y="1412720"/>
            <a:ext cx="446012" cy="108015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381468" y="981524"/>
            <a:ext cx="3600500" cy="400110"/>
          </a:xfrm>
          <a:prstGeom prst="rect">
            <a:avLst/>
          </a:prstGeom>
          <a:solidFill>
            <a:srgbClr val="FF7C8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Protons no burn off in collision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5292100" y="836640"/>
            <a:ext cx="3528490" cy="400110"/>
          </a:xfrm>
          <a:prstGeom prst="rect">
            <a:avLst/>
          </a:prstGeom>
          <a:solidFill>
            <a:srgbClr val="B17ED8"/>
          </a:solidFill>
        </p:spPr>
        <p:txBody>
          <a:bodyPr wrap="square" rtlCol="0">
            <a:spAutoFit/>
          </a:bodyPr>
          <a:lstStyle/>
          <a:p>
            <a:r>
              <a:rPr lang="en-GB" dirty="0" err="1" smtClean="0"/>
              <a:t>Pb</a:t>
            </a:r>
            <a:r>
              <a:rPr lang="en-GB" dirty="0" smtClean="0"/>
              <a:t>: large burn off</a:t>
            </a:r>
            <a:endParaRPr lang="en-GB" dirty="0"/>
          </a:p>
        </p:txBody>
      </p:sp>
      <p:cxnSp>
        <p:nvCxnSpPr>
          <p:cNvPr id="19" name="Straight Arrow Connector 18"/>
          <p:cNvCxnSpPr/>
          <p:nvPr/>
        </p:nvCxnSpPr>
        <p:spPr bwMode="auto">
          <a:xfrm flipH="1">
            <a:off x="5292100" y="1236750"/>
            <a:ext cx="864120" cy="1397143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8496545" y="4293120"/>
            <a:ext cx="36005" cy="93613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6767670" y="5321379"/>
            <a:ext cx="2376330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UFO ALICE ?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381468" y="5164126"/>
            <a:ext cx="2308676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Access</a:t>
            </a:r>
            <a:endParaRPr lang="en-GB" dirty="0"/>
          </a:p>
        </p:txBody>
      </p:sp>
      <p:cxnSp>
        <p:nvCxnSpPr>
          <p:cNvPr id="24" name="Straight Arrow Connector 23"/>
          <p:cNvCxnSpPr/>
          <p:nvPr/>
        </p:nvCxnSpPr>
        <p:spPr bwMode="auto">
          <a:xfrm flipH="1" flipV="1">
            <a:off x="1259540" y="3933071"/>
            <a:ext cx="288040" cy="1296179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1547580" y="5765270"/>
            <a:ext cx="2308676" cy="101566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Struggle with beam SPS and QPS problem</a:t>
            </a:r>
            <a:endParaRPr lang="en-GB" dirty="0"/>
          </a:p>
        </p:txBody>
      </p:sp>
      <p:cxnSp>
        <p:nvCxnSpPr>
          <p:cNvPr id="28" name="Straight Arrow Connector 27"/>
          <p:cNvCxnSpPr/>
          <p:nvPr/>
        </p:nvCxnSpPr>
        <p:spPr bwMode="auto">
          <a:xfrm flipV="1">
            <a:off x="3419840" y="4149100"/>
            <a:ext cx="0" cy="158422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4026436" y="5334139"/>
            <a:ext cx="2308676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SPS problems</a:t>
            </a:r>
            <a:endParaRPr lang="en-GB" dirty="0"/>
          </a:p>
        </p:txBody>
      </p:sp>
      <p:cxnSp>
        <p:nvCxnSpPr>
          <p:cNvPr id="31" name="Straight Arrow Connector 30"/>
          <p:cNvCxnSpPr/>
          <p:nvPr/>
        </p:nvCxnSpPr>
        <p:spPr bwMode="auto">
          <a:xfrm flipH="1" flipV="1">
            <a:off x="4899600" y="3645031"/>
            <a:ext cx="176470" cy="158422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5180774" y="6055577"/>
            <a:ext cx="2308676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PS POPS</a:t>
            </a:r>
            <a:endParaRPr lang="en-GB" dirty="0"/>
          </a:p>
        </p:txBody>
      </p:sp>
      <p:cxnSp>
        <p:nvCxnSpPr>
          <p:cNvPr id="37" name="Straight Arrow Connector 36"/>
          <p:cNvCxnSpPr/>
          <p:nvPr/>
        </p:nvCxnSpPr>
        <p:spPr bwMode="auto">
          <a:xfrm flipH="1" flipV="1">
            <a:off x="6335112" y="3861060"/>
            <a:ext cx="253168" cy="2194517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107379" y="3068950"/>
            <a:ext cx="24843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BPMS limit</a:t>
            </a:r>
            <a:endParaRPr lang="en-GB" b="1" dirty="0">
              <a:solidFill>
                <a:srgbClr val="FF0000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 bwMode="auto">
          <a:xfrm>
            <a:off x="611450" y="2204830"/>
            <a:ext cx="8488800" cy="517"/>
          </a:xfrm>
          <a:prstGeom prst="line">
            <a:avLst/>
          </a:prstGeom>
          <a:solidFill>
            <a:schemeClr val="accent1"/>
          </a:solidFill>
          <a:ln w="25400" cap="sq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259779" y="1844780"/>
            <a:ext cx="24843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5e12 charges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768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Lumi’s</a:t>
            </a:r>
            <a:r>
              <a:rPr lang="en-GB" dirty="0" smtClean="0"/>
              <a:t> over the week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28/01/2013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40" y="764630"/>
            <a:ext cx="8314698" cy="3494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 bwMode="auto">
          <a:xfrm flipV="1">
            <a:off x="4572000" y="3140960"/>
            <a:ext cx="1512210" cy="165623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2987780" y="4797190"/>
            <a:ext cx="3168440" cy="707886"/>
          </a:xfrm>
          <a:prstGeom prst="rect">
            <a:avLst/>
          </a:prstGeom>
          <a:solidFill>
            <a:srgbClr val="FF7C8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ALICE finished low-bias data taking on Thursday</a:t>
            </a:r>
            <a:endParaRPr lang="en-GB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1763610" y="3969075"/>
            <a:ext cx="1224170" cy="1182058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827480" y="5151133"/>
            <a:ext cx="1800250" cy="40011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err="1" smtClean="0"/>
              <a:t>LHCb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403560" y="1700760"/>
            <a:ext cx="2376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1e29 cm-2s-1</a:t>
            </a:r>
            <a:endParaRPr lang="en-GB" dirty="0"/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655200" y="2060293"/>
            <a:ext cx="8488800" cy="517"/>
          </a:xfrm>
          <a:prstGeom prst="line">
            <a:avLst/>
          </a:prstGeom>
          <a:solidFill>
            <a:schemeClr val="accent1"/>
          </a:solidFill>
          <a:ln w="25400" cap="sq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4499990" y="1052670"/>
            <a:ext cx="399610" cy="122417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5004060" y="764630"/>
            <a:ext cx="2808390" cy="400110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ATLAS &amp; CMS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2089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Production of 2 nb-1 / day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28/01/2013</a:t>
            </a:r>
            <a:endParaRPr lang="en-U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8" y="980660"/>
            <a:ext cx="77819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98" y="1556740"/>
            <a:ext cx="4287394" cy="3384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592" y="1556740"/>
            <a:ext cx="4464340" cy="3384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6594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Fill statistics – ALL fills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28/01/2013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24484"/>
              </p:ext>
            </p:extLst>
          </p:nvPr>
        </p:nvGraphicFramePr>
        <p:xfrm>
          <a:off x="611450" y="692620"/>
          <a:ext cx="8281152" cy="4878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50"/>
                <a:gridCol w="1680234"/>
                <a:gridCol w="1380192"/>
                <a:gridCol w="1380192"/>
                <a:gridCol w="816112"/>
                <a:gridCol w="1944272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Fill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Peak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</a:t>
                      </a:r>
                      <a:b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[cm-2s-1]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Stable beam [h]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[nb-1]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Dump</a:t>
                      </a: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21/01/2013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RF 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cogging</a:t>
                      </a: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21/01/2013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RF 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cogging</a:t>
                      </a: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21/01/2013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6.10E+28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10:11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Operator</a:t>
                      </a: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22/01/2013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6.40E+28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11:55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BPMS</a:t>
                      </a:r>
                      <a:r>
                        <a:rPr lang="en-GB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GB" sz="1600" dirty="0" smtClean="0"/>
                        <a:t>.B4R6.B2</a:t>
                      </a:r>
                      <a:endParaRPr lang="en-US" sz="1600" dirty="0"/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23/01/2013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1.00E+29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09:23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GB" sz="1600" smtClean="0"/>
                        <a:t>BPMS</a:t>
                      </a:r>
                      <a:r>
                        <a:rPr lang="en-GB" sz="1600" b="1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GB" sz="1600" smtClean="0"/>
                        <a:t>.B4R6.B2</a:t>
                      </a:r>
                      <a:endParaRPr lang="en-US" sz="1600" dirty="0"/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24/01/2013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1.10E+29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05:27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BPMS</a:t>
                      </a:r>
                      <a:r>
                        <a:rPr lang="en-GB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GB" sz="1600" dirty="0" smtClean="0"/>
                        <a:t>.B4R6.B2</a:t>
                      </a:r>
                      <a:endParaRPr lang="en-US" sz="1600" dirty="0"/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24/01/2013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8.44E+28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05:59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BPMS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sz="1600" dirty="0" smtClean="0"/>
                        <a:t>.B4L6.B2</a:t>
                      </a:r>
                      <a:endParaRPr lang="en-US" sz="1600" dirty="0"/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25/01/2013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1.00E+29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06:29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BPMS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sz="1600" dirty="0" smtClean="0"/>
                        <a:t>.B4L6.B2</a:t>
                      </a:r>
                      <a:endParaRPr lang="en-US" sz="1600" dirty="0"/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25/01/2013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9.50E+28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05:17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BPMS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sz="1600" dirty="0" smtClean="0"/>
                        <a:t>.B4L6.B2</a:t>
                      </a:r>
                      <a:endParaRPr lang="en-US" sz="1600" dirty="0"/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26/01/2013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8.50E+28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06:21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BPMS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sz="1600" dirty="0" smtClean="0"/>
                        <a:t>.B4L6.B2</a:t>
                      </a:r>
                      <a:endParaRPr lang="en-US" sz="1600" dirty="0"/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26/01/2013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9.50E+28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06:11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BPMS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sz="1600" dirty="0" smtClean="0"/>
                        <a:t>.B4L6.B2</a:t>
                      </a:r>
                      <a:endParaRPr lang="en-US" sz="1600" dirty="0"/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27/01/2013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9.00E+28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06:02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BPMS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sz="1600" dirty="0" smtClean="0"/>
                        <a:t>.B4L6.B2</a:t>
                      </a:r>
                      <a:endParaRPr lang="en-US" sz="1600" dirty="0"/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27/01/2013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UFO ALICE?</a:t>
                      </a: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27/01/2013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1.00E+29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06:11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Operator</a:t>
                      </a: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Polarity change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31550" y="5765270"/>
            <a:ext cx="6696930" cy="40011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47 % in Stable Beams, Total </a:t>
            </a:r>
            <a:r>
              <a:rPr lang="en-GB" dirty="0" err="1" smtClean="0"/>
              <a:t>Lumi</a:t>
            </a:r>
            <a:r>
              <a:rPr lang="en-GB" dirty="0" smtClean="0"/>
              <a:t> 14.4 nb-1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2266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Excellent availability – stats pages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28/01/2013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8" y="1190625"/>
            <a:ext cx="8391525" cy="447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9543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RF cogging / BLM thresholds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28/01/2013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95420" y="908650"/>
            <a:ext cx="8229600" cy="1656230"/>
          </a:xfrm>
        </p:spPr>
        <p:txBody>
          <a:bodyPr/>
          <a:lstStyle/>
          <a:p>
            <a:r>
              <a:rPr lang="en-US" dirty="0" smtClean="0"/>
              <a:t>First fills of the week beams dumped on BLM losses 9L7.B2 at moment of frequency change to bring proton and ions beams on the same RF frequency.</a:t>
            </a:r>
          </a:p>
          <a:p>
            <a:r>
              <a:rPr lang="en-US" dirty="0" smtClean="0"/>
              <a:t>BLM thresholds pushed up at quads 7, 9,  11 R&amp;L at 7</a:t>
            </a:r>
            <a:endParaRPr lang="en-GB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470" y="2564880"/>
            <a:ext cx="7740440" cy="3288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8" name="Straight Arrow Connector 17"/>
          <p:cNvCxnSpPr/>
          <p:nvPr/>
        </p:nvCxnSpPr>
        <p:spPr bwMode="auto">
          <a:xfrm flipH="1">
            <a:off x="5793644" y="5229250"/>
            <a:ext cx="1440200" cy="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995920" y="5853181"/>
            <a:ext cx="2952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Shower from primary collimator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6372250" y="4869200"/>
            <a:ext cx="57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7629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… source of the problem: understood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836640"/>
            <a:ext cx="8229600" cy="2448340"/>
          </a:xfrm>
        </p:spPr>
        <p:txBody>
          <a:bodyPr/>
          <a:lstStyle/>
          <a:p>
            <a:r>
              <a:rPr lang="en-GB" dirty="0" smtClean="0"/>
              <a:t>Protons and ions injected at their central frequency</a:t>
            </a:r>
          </a:p>
          <a:p>
            <a:r>
              <a:rPr lang="en-GB" dirty="0" smtClean="0"/>
              <a:t>Moving frequencies to ‘common’ mean value at 4 </a:t>
            </a:r>
            <a:r>
              <a:rPr lang="en-GB" dirty="0" err="1" smtClean="0"/>
              <a:t>TeV</a:t>
            </a:r>
            <a:r>
              <a:rPr lang="en-GB" dirty="0" smtClean="0"/>
              <a:t>, so later on one can make collisions</a:t>
            </a:r>
          </a:p>
          <a:p>
            <a:r>
              <a:rPr lang="en-GB" dirty="0" smtClean="0"/>
              <a:t>This moving of the frequencies is</a:t>
            </a:r>
            <a:br>
              <a:rPr lang="en-GB" dirty="0" smtClean="0"/>
            </a:br>
            <a:r>
              <a:rPr lang="en-GB" dirty="0" smtClean="0"/>
              <a:t>done in steps</a:t>
            </a:r>
          </a:p>
          <a:p>
            <a:r>
              <a:rPr lang="en-GB" dirty="0"/>
              <a:t>command "lock both frequencies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on </a:t>
            </a:r>
            <a:r>
              <a:rPr lang="en-GB" dirty="0"/>
              <a:t>beam 1" </a:t>
            </a:r>
            <a:r>
              <a:rPr lang="en-GB" dirty="0" smtClean="0"/>
              <a:t>was executed </a:t>
            </a:r>
            <a:r>
              <a:rPr lang="en-GB" dirty="0"/>
              <a:t>while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the </a:t>
            </a:r>
            <a:r>
              <a:rPr lang="en-GB" dirty="0"/>
              <a:t>frequency trim </a:t>
            </a:r>
            <a:r>
              <a:rPr lang="en-GB" dirty="0" smtClean="0"/>
              <a:t>was still </a:t>
            </a:r>
            <a:r>
              <a:rPr lang="en-GB" dirty="0"/>
              <a:t>on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going.</a:t>
            </a:r>
          </a:p>
          <a:p>
            <a:r>
              <a:rPr lang="en-GB" dirty="0" smtClean="0"/>
              <a:t>A pause was added and no</a:t>
            </a:r>
            <a:br>
              <a:rPr lang="en-GB" dirty="0" smtClean="0"/>
            </a:br>
            <a:r>
              <a:rPr lang="en-GB" dirty="0" smtClean="0"/>
              <a:t>overshoot anymore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28/01/2013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10" y="2256711"/>
            <a:ext cx="3087771" cy="3242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13558" y="5517290"/>
            <a:ext cx="43888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Orbit evolution during cogging and </a:t>
            </a:r>
            <a:r>
              <a:rPr lang="en-GB" dirty="0" smtClean="0"/>
              <a:t>re-phasing</a:t>
            </a:r>
            <a:r>
              <a:rPr lang="en-GB" dirty="0"/>
              <a:t>. </a:t>
            </a:r>
          </a:p>
        </p:txBody>
      </p:sp>
      <p:cxnSp>
        <p:nvCxnSpPr>
          <p:cNvPr id="9" name="Straight Arrow Connector 8"/>
          <p:cNvCxnSpPr>
            <a:stCxn id="10" idx="3"/>
          </p:cNvCxnSpPr>
          <p:nvPr/>
        </p:nvCxnSpPr>
        <p:spPr bwMode="auto">
          <a:xfrm flipV="1">
            <a:off x="3635870" y="5085230"/>
            <a:ext cx="3096430" cy="821128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043510" y="5552415"/>
            <a:ext cx="2592360" cy="707886"/>
          </a:xfrm>
          <a:prstGeom prst="rect">
            <a:avLst/>
          </a:prstGeom>
          <a:solidFill>
            <a:srgbClr val="DAC2EC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Overshoot in mean orbit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5398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BPMS interlock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657095"/>
            <a:ext cx="8569190" cy="5111750"/>
          </a:xfrm>
        </p:spPr>
        <p:txBody>
          <a:bodyPr/>
          <a:lstStyle/>
          <a:p>
            <a:r>
              <a:rPr lang="en-GB" sz="2000" dirty="0" smtClean="0"/>
              <a:t>BPMSs are interlocked BPMs at point 6 which check that the orbit is such that the dumped beam will pass through the dump channel</a:t>
            </a:r>
          </a:p>
          <a:p>
            <a:pPr lvl="1"/>
            <a:r>
              <a:rPr lang="en-GB" sz="1800" dirty="0" smtClean="0"/>
              <a:t>Interlock set at +/- 3 mm</a:t>
            </a:r>
          </a:p>
          <a:p>
            <a:r>
              <a:rPr lang="en-GB" sz="2000" dirty="0" smtClean="0"/>
              <a:t>4 BPMSs for each beam at either side of IP6</a:t>
            </a:r>
          </a:p>
          <a:p>
            <a:r>
              <a:rPr lang="en-GB" sz="2000" dirty="0" smtClean="0"/>
              <a:t>For low (ion) intensity the signals become noisy and bunches are seen outside the window</a:t>
            </a:r>
          </a:p>
          <a:p>
            <a:pPr lvl="1"/>
            <a:r>
              <a:rPr lang="en-GB" sz="1600" dirty="0" smtClean="0"/>
              <a:t>Happens between 3 – 4 e9 charges for the ion beam </a:t>
            </a:r>
          </a:p>
          <a:p>
            <a:r>
              <a:rPr lang="en-GB" sz="2000" dirty="0" smtClean="0"/>
              <a:t>Interlock per ‘window’</a:t>
            </a:r>
          </a:p>
          <a:p>
            <a:pPr lvl="1"/>
            <a:r>
              <a:rPr lang="en-GB" sz="1600" dirty="0" smtClean="0"/>
              <a:t>100 turn window increased </a:t>
            </a:r>
            <a:br>
              <a:rPr lang="en-GB" sz="1600" dirty="0" smtClean="0"/>
            </a:br>
            <a:r>
              <a:rPr lang="en-GB" sz="1600" dirty="0" smtClean="0"/>
              <a:t>count 70 -&gt; 500 -&gt; 2000 false </a:t>
            </a:r>
            <a:br>
              <a:rPr lang="en-GB" sz="1600" dirty="0" smtClean="0"/>
            </a:br>
            <a:r>
              <a:rPr lang="en-GB" sz="1600" dirty="0" smtClean="0"/>
              <a:t>counts on one BPMS</a:t>
            </a:r>
          </a:p>
          <a:p>
            <a:pPr lvl="1"/>
            <a:r>
              <a:rPr lang="en-GB" sz="1600" dirty="0" smtClean="0"/>
              <a:t>After this change this specific </a:t>
            </a:r>
            <a:br>
              <a:rPr lang="en-GB" sz="1600" dirty="0" smtClean="0"/>
            </a:br>
            <a:r>
              <a:rPr lang="en-GB" sz="1600" dirty="0" smtClean="0"/>
              <a:t>BPMS did not trigger anymore</a:t>
            </a:r>
            <a:br>
              <a:rPr lang="en-GB" sz="1600" dirty="0" smtClean="0"/>
            </a:br>
            <a:r>
              <a:rPr lang="en-GB" sz="1600" dirty="0" smtClean="0"/>
              <a:t>but the next one did…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28/01/2013</a:t>
            </a: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365" y="3212970"/>
            <a:ext cx="4918209" cy="3344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 bwMode="auto">
          <a:xfrm>
            <a:off x="7308380" y="4885466"/>
            <a:ext cx="504070" cy="271774"/>
          </a:xfrm>
          <a:prstGeom prst="ellipse">
            <a:avLst/>
          </a:prstGeom>
          <a:noFill/>
          <a:ln w="254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758805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58602</TotalTime>
  <Words>1197</Words>
  <Application>Microsoft Office PowerPoint</Application>
  <PresentationFormat>On-screen Show (4:3)</PresentationFormat>
  <Paragraphs>264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Pixel</vt:lpstr>
      <vt:lpstr>Summary of Week 4 pPb physics</vt:lpstr>
      <vt:lpstr>The week in beam currents</vt:lpstr>
      <vt:lpstr>Lumi’s over the week</vt:lpstr>
      <vt:lpstr>Production of 2 nb-1 / day</vt:lpstr>
      <vt:lpstr>Fill statistics – ALL fills</vt:lpstr>
      <vt:lpstr>Excellent availability – stats pages</vt:lpstr>
      <vt:lpstr>RF cogging / BLM thresholds</vt:lpstr>
      <vt:lpstr>… source of the problem: understood</vt:lpstr>
      <vt:lpstr>BPMS interlock</vt:lpstr>
      <vt:lpstr>PowerPoint Presentation</vt:lpstr>
      <vt:lpstr>Dump of fill 3494</vt:lpstr>
      <vt:lpstr>Roman Pots – moved in</vt:lpstr>
      <vt:lpstr>Longitudinal blow-up at injection</vt:lpstr>
      <vt:lpstr>ALICE UFO (?) / BPMS / Polarity reversal</vt:lpstr>
      <vt:lpstr>ALICE polarity change: last night</vt:lpstr>
      <vt:lpstr>Last Night</vt:lpstr>
      <vt:lpstr>The Plan</vt:lpstr>
      <vt:lpstr>Access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Jan Uythoven</cp:lastModifiedBy>
  <cp:revision>3386</cp:revision>
  <dcterms:created xsi:type="dcterms:W3CDTF">2010-07-26T05:43:59Z</dcterms:created>
  <dcterms:modified xsi:type="dcterms:W3CDTF">2013-01-28T08:19:08Z</dcterms:modified>
</cp:coreProperties>
</file>