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474" r:id="rId2"/>
    <p:sldId id="1475" r:id="rId3"/>
    <p:sldId id="1478" r:id="rId4"/>
    <p:sldId id="1476" r:id="rId5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103" d="100"/>
          <a:sy n="103" d="100"/>
        </p:scale>
        <p:origin x="-252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24/01/2013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23</a:t>
            </a:r>
            <a:r>
              <a:rPr lang="en-US" baseline="30000" dirty="0" smtClean="0"/>
              <a:t>rd</a:t>
            </a:r>
            <a:r>
              <a:rPr lang="en-US" dirty="0" smtClean="0"/>
              <a:t> January &amp;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548600"/>
            <a:ext cx="8497180" cy="5111750"/>
          </a:xfrm>
        </p:spPr>
        <p:txBody>
          <a:bodyPr/>
          <a:lstStyle/>
          <a:p>
            <a:r>
              <a:rPr lang="en-US" sz="2000" dirty="0"/>
              <a:t>07:05 Injecting probes </a:t>
            </a:r>
          </a:p>
          <a:p>
            <a:r>
              <a:rPr lang="en-US" sz="2000" dirty="0"/>
              <a:t>11:00 stable beams fill </a:t>
            </a:r>
            <a:r>
              <a:rPr lang="en-US" sz="2000" dirty="0" smtClean="0"/>
              <a:t>3485</a:t>
            </a:r>
          </a:p>
          <a:p>
            <a:pPr lvl="1"/>
            <a:r>
              <a:rPr lang="en-US" sz="1600" dirty="0" smtClean="0"/>
              <a:t>initial </a:t>
            </a:r>
            <a:r>
              <a:rPr lang="en-US" sz="1600" dirty="0" err="1"/>
              <a:t>lumi</a:t>
            </a:r>
            <a:r>
              <a:rPr lang="en-US" sz="1600" dirty="0"/>
              <a:t> in ATLAS and CMS ~1e29 </a:t>
            </a:r>
            <a:r>
              <a:rPr lang="en-US" sz="1600" dirty="0" smtClean="0"/>
              <a:t>cm-2s-1 !</a:t>
            </a:r>
          </a:p>
          <a:p>
            <a:pPr lvl="1"/>
            <a:r>
              <a:rPr lang="en-US" sz="1600" dirty="0" smtClean="0"/>
              <a:t>ALFA and TOTEM Roman Pots moved in</a:t>
            </a:r>
            <a:endParaRPr lang="en-US" sz="1600" dirty="0"/>
          </a:p>
          <a:p>
            <a:r>
              <a:rPr lang="en-US" sz="2000" dirty="0"/>
              <a:t>20:30 Beams dumped due to low intensity B2 bunches resulting in BPMS interlock. Integrated </a:t>
            </a:r>
            <a:r>
              <a:rPr lang="en-US" sz="2000" dirty="0" err="1"/>
              <a:t>lumi</a:t>
            </a:r>
            <a:r>
              <a:rPr lang="en-US" sz="2000" dirty="0"/>
              <a:t> </a:t>
            </a:r>
            <a:r>
              <a:rPr lang="en-US" sz="2000" dirty="0" smtClean="0"/>
              <a:t>1.9 </a:t>
            </a:r>
            <a:r>
              <a:rPr lang="en-US" sz="2000" dirty="0"/>
              <a:t>nb-1 in 9h23m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21:00 Test of TOTEM RP sequences by Mario: OK</a:t>
            </a:r>
          </a:p>
          <a:p>
            <a:r>
              <a:rPr lang="en-US" sz="2000" dirty="0" smtClean="0"/>
              <a:t>22:00 Injecting for physics</a:t>
            </a:r>
          </a:p>
          <a:p>
            <a:r>
              <a:rPr lang="en-US" sz="2000" dirty="0" smtClean="0"/>
              <a:t>22:27 </a:t>
            </a:r>
            <a:r>
              <a:rPr lang="en-US" sz="2000" dirty="0"/>
              <a:t>FBCT </a:t>
            </a:r>
            <a:r>
              <a:rPr lang="en-US" sz="2000" dirty="0" smtClean="0"/>
              <a:t>B1 lost </a:t>
            </a:r>
            <a:r>
              <a:rPr lang="en-US" sz="2000" dirty="0"/>
              <a:t>the phasing, David coming. </a:t>
            </a:r>
            <a:endParaRPr lang="en-US" sz="2000" dirty="0" smtClean="0"/>
          </a:p>
          <a:p>
            <a:pPr lvl="1"/>
            <a:r>
              <a:rPr lang="en-US" sz="1600" dirty="0" smtClean="0"/>
              <a:t>Quick and dirty fix, to be followed up </a:t>
            </a:r>
            <a:r>
              <a:rPr lang="en-US" sz="1600" dirty="0" smtClean="0"/>
              <a:t>today</a:t>
            </a:r>
          </a:p>
          <a:p>
            <a:r>
              <a:rPr lang="en-US" sz="2000" dirty="0" smtClean="0"/>
              <a:t>00:06 Stable Beams – turn around of 3h36m</a:t>
            </a:r>
          </a:p>
          <a:p>
            <a:pPr lvl="1"/>
            <a:r>
              <a:rPr lang="en-US" sz="1800" dirty="0" smtClean="0"/>
              <a:t>Initial </a:t>
            </a:r>
            <a:r>
              <a:rPr lang="en-US" sz="1800" dirty="0" err="1" smtClean="0"/>
              <a:t>lumi</a:t>
            </a:r>
            <a:r>
              <a:rPr lang="en-US" sz="1800" dirty="0" smtClean="0"/>
              <a:t> 1.1e29 cm-2s-1</a:t>
            </a:r>
          </a:p>
          <a:p>
            <a:pPr lvl="1"/>
            <a:r>
              <a:rPr lang="en-US" sz="1800" dirty="0" smtClean="0"/>
              <a:t>00:11 ALFA moved in</a:t>
            </a:r>
          </a:p>
          <a:p>
            <a:r>
              <a:rPr lang="en-US" sz="2000" dirty="0" smtClean="0"/>
              <a:t>05:34 Beams dumped due to BPMS B2, again</a:t>
            </a:r>
          </a:p>
          <a:p>
            <a:pPr lvl="1"/>
            <a:r>
              <a:rPr lang="en-US" sz="1800" dirty="0" smtClean="0"/>
              <a:t>1.35 nb-1 in 5h329m </a:t>
            </a:r>
          </a:p>
          <a:p>
            <a:r>
              <a:rPr lang="en-US" sz="2000" dirty="0" smtClean="0"/>
              <a:t>06:48 Injecting for physics </a:t>
            </a:r>
          </a:p>
          <a:p>
            <a:r>
              <a:rPr lang="en-US" sz="2000" dirty="0" smtClean="0"/>
              <a:t>07:40 </a:t>
            </a:r>
            <a:r>
              <a:rPr lang="en-US" sz="2000" dirty="0"/>
              <a:t>QPS triggered on RQX.L8; </a:t>
            </a:r>
            <a:r>
              <a:rPr lang="en-US" sz="2000" dirty="0" smtClean="0"/>
              <a:t>beams dumped, expert checking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3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3485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No overshoot anymore in </a:t>
            </a:r>
            <a:br>
              <a:rPr lang="en-US" dirty="0" smtClean="0"/>
            </a:br>
            <a:r>
              <a:rPr lang="en-US" dirty="0" smtClean="0"/>
              <a:t>frequency shift exercise at flat top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New record </a:t>
            </a:r>
            <a:r>
              <a:rPr lang="en-GB" dirty="0" err="1" smtClean="0"/>
              <a:t>lumi’s</a:t>
            </a:r>
            <a:r>
              <a:rPr lang="en-GB" dirty="0" smtClean="0"/>
              <a:t> with </a:t>
            </a:r>
            <a:br>
              <a:rPr lang="en-GB" dirty="0" smtClean="0"/>
            </a:br>
            <a:r>
              <a:rPr lang="en-GB" dirty="0" smtClean="0"/>
              <a:t>nominal filling scheme of </a:t>
            </a:r>
            <a:br>
              <a:rPr lang="en-GB" dirty="0" smtClean="0"/>
            </a:br>
            <a:r>
              <a:rPr lang="en-GB" dirty="0" smtClean="0"/>
              <a:t>338 bunches: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1e29 cm-2s-1 !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24/01/2013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240" y="548600"/>
            <a:ext cx="2392061" cy="257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686" y="3284980"/>
            <a:ext cx="4086615" cy="320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5364110" y="1700760"/>
            <a:ext cx="1944270" cy="10801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8786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BPMS point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2232025"/>
          </a:xfrm>
        </p:spPr>
        <p:txBody>
          <a:bodyPr/>
          <a:lstStyle/>
          <a:p>
            <a:r>
              <a:rPr lang="en-US" sz="2000" dirty="0" smtClean="0"/>
              <a:t>After attenuator intervention in TS4, the expected minimum bunch intensity was </a:t>
            </a:r>
            <a:r>
              <a:rPr lang="en-GB" sz="2000" dirty="0" smtClean="0"/>
              <a:t>around </a:t>
            </a:r>
            <a:r>
              <a:rPr lang="en-GB" sz="2000" dirty="0"/>
              <a:t>0.8-1 e9p/bunch </a:t>
            </a:r>
            <a:endParaRPr lang="en-GB" sz="2000" dirty="0" smtClean="0"/>
          </a:p>
          <a:p>
            <a:r>
              <a:rPr lang="en-US" sz="2000" dirty="0" smtClean="0"/>
              <a:t>However, we seem to have dump just below 4e9 charges/bunch</a:t>
            </a:r>
          </a:p>
          <a:p>
            <a:pPr lvl="1"/>
            <a:r>
              <a:rPr lang="en-US" sz="1600" dirty="0" smtClean="0"/>
              <a:t>Yesterday seemed to be around 3e9 charges/bunch</a:t>
            </a:r>
          </a:p>
          <a:p>
            <a:r>
              <a:rPr lang="en-US" sz="2000" dirty="0" smtClean="0"/>
              <a:t>Under investigation by the experts</a:t>
            </a:r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24/01/2013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670" y="2464397"/>
            <a:ext cx="5921140" cy="417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62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better understanding of BPMS B2 interlocks at higher bunch intensities than expected</a:t>
            </a:r>
          </a:p>
          <a:p>
            <a:endParaRPr lang="en-US" dirty="0"/>
          </a:p>
          <a:p>
            <a:r>
              <a:rPr lang="en-US" dirty="0" smtClean="0"/>
              <a:t>Wire </a:t>
            </a:r>
            <a:r>
              <a:rPr lang="en-US" dirty="0"/>
              <a:t>scanners not to be used until checked in tunnel</a:t>
            </a:r>
          </a:p>
          <a:p>
            <a:r>
              <a:rPr lang="en-US" dirty="0"/>
              <a:t>V/d Meer scans next week Mon/Tue</a:t>
            </a:r>
          </a:p>
          <a:p>
            <a:endParaRPr lang="en-US" dirty="0"/>
          </a:p>
          <a:p>
            <a:r>
              <a:rPr lang="en-US" dirty="0"/>
              <a:t>Access requests:</a:t>
            </a:r>
          </a:p>
          <a:p>
            <a:pPr lvl="1"/>
            <a:r>
              <a:rPr lang="en-US" dirty="0"/>
              <a:t>Wire scanner, </a:t>
            </a:r>
            <a:r>
              <a:rPr lang="en-US" dirty="0" err="1"/>
              <a:t>J.Emery</a:t>
            </a:r>
            <a:r>
              <a:rPr lang="en-US" dirty="0"/>
              <a:t>, point 4, 2 hours.</a:t>
            </a:r>
          </a:p>
          <a:p>
            <a:pPr lvl="1"/>
            <a:r>
              <a:rPr lang="en-US" dirty="0"/>
              <a:t>Collimators UJ33, test position sensors, M. di Castro, </a:t>
            </a:r>
            <a:r>
              <a:rPr lang="en-US" dirty="0" err="1"/>
              <a:t>A.Masi</a:t>
            </a:r>
            <a:r>
              <a:rPr lang="en-US" dirty="0"/>
              <a:t>, 20 minutes.</a:t>
            </a:r>
          </a:p>
          <a:p>
            <a:pPr lvl="1"/>
            <a:r>
              <a:rPr lang="en-US" dirty="0"/>
              <a:t>“Train”, </a:t>
            </a:r>
            <a:r>
              <a:rPr lang="en-US" dirty="0" err="1"/>
              <a:t>B.Feral</a:t>
            </a:r>
            <a:r>
              <a:rPr lang="en-US" dirty="0"/>
              <a:t>, D. </a:t>
            </a:r>
            <a:r>
              <a:rPr lang="en-US" dirty="0" err="1"/>
              <a:t>Paulic</a:t>
            </a:r>
            <a:r>
              <a:rPr lang="en-US" dirty="0"/>
              <a:t>, PM56/UL55, 1 h during working hours</a:t>
            </a:r>
          </a:p>
          <a:p>
            <a:pPr lvl="1"/>
            <a:r>
              <a:rPr lang="en-US" dirty="0"/>
              <a:t>BGI, </a:t>
            </a:r>
            <a:r>
              <a:rPr lang="en-US" dirty="0" err="1"/>
              <a:t>M.Sapinski</a:t>
            </a:r>
            <a:r>
              <a:rPr lang="en-US" dirty="0"/>
              <a:t>, R4, ½ h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8703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58152</TotalTime>
  <Words>277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Wednesday 23rd January &amp; night</vt:lpstr>
      <vt:lpstr>Fill 3485</vt:lpstr>
      <vt:lpstr>BPMS point 6</vt:lpstr>
      <vt:lpstr>Various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3366</cp:revision>
  <dcterms:created xsi:type="dcterms:W3CDTF">2010-07-26T05:43:59Z</dcterms:created>
  <dcterms:modified xsi:type="dcterms:W3CDTF">2013-01-24T07:27:09Z</dcterms:modified>
</cp:coreProperties>
</file>