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466" r:id="rId2"/>
    <p:sldId id="1472" r:id="rId3"/>
    <p:sldId id="1467" r:id="rId4"/>
    <p:sldId id="1468" r:id="rId5"/>
    <p:sldId id="1470" r:id="rId6"/>
    <p:sldId id="1473" r:id="rId7"/>
    <p:sldId id="1471" r:id="rId8"/>
    <p:sldId id="1469" r:id="rId9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104" d="100"/>
          <a:sy n="104" d="100"/>
        </p:scale>
        <p:origin x="-222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22/01/2013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January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sz="2000" dirty="0"/>
              <a:t>05:20 Injecting </a:t>
            </a:r>
            <a:r>
              <a:rPr lang="en-US" sz="2000" b="1" dirty="0">
                <a:solidFill>
                  <a:srgbClr val="FF0000"/>
                </a:solidFill>
              </a:rPr>
              <a:t>338</a:t>
            </a:r>
            <a:r>
              <a:rPr lang="en-US" sz="2000" dirty="0"/>
              <a:t> bunches/beam fill 3479</a:t>
            </a:r>
          </a:p>
          <a:p>
            <a:r>
              <a:rPr lang="en-US" sz="2000" dirty="0"/>
              <a:t>08:13 Dump on BLM losses </a:t>
            </a:r>
            <a:r>
              <a:rPr lang="en-US" sz="2000" dirty="0" smtClean="0"/>
              <a:t>9L7.B2</a:t>
            </a:r>
            <a:r>
              <a:rPr lang="en-US" sz="2000" dirty="0"/>
              <a:t>, during change of RF frequency at flat top to common RF frequency.</a:t>
            </a:r>
          </a:p>
          <a:p>
            <a:r>
              <a:rPr lang="en-US" sz="2000" dirty="0"/>
              <a:t>09:00 Access for </a:t>
            </a:r>
            <a:r>
              <a:rPr lang="en-US" sz="2000" dirty="0" err="1"/>
              <a:t>LHCb</a:t>
            </a:r>
            <a:r>
              <a:rPr lang="en-US" sz="2000" dirty="0"/>
              <a:t> who can't take data.</a:t>
            </a:r>
          </a:p>
          <a:p>
            <a:r>
              <a:rPr lang="en-US" sz="2000" dirty="0"/>
              <a:t>11:20 Cycling.</a:t>
            </a:r>
          </a:p>
          <a:p>
            <a:r>
              <a:rPr lang="en-US" sz="2000" dirty="0"/>
              <a:t>14:00 Filling for physics 200ns_270p_</a:t>
            </a:r>
            <a:r>
              <a:rPr lang="en-US" sz="2000" b="1" dirty="0">
                <a:solidFill>
                  <a:srgbClr val="FF0000"/>
                </a:solidFill>
              </a:rPr>
              <a:t>248</a:t>
            </a:r>
            <a:r>
              <a:rPr lang="en-US" sz="2000" dirty="0"/>
              <a:t>Pb_15inj24bpi.</a:t>
            </a:r>
          </a:p>
          <a:p>
            <a:r>
              <a:rPr lang="en-US" sz="2000" dirty="0"/>
              <a:t>15:21 Second dump due to losses on BLM 9L7.B2 during RF frequency change</a:t>
            </a:r>
            <a:r>
              <a:rPr lang="en-US" sz="2000" dirty="0" smtClean="0"/>
              <a:t>. Increase BLM thresholds.</a:t>
            </a:r>
          </a:p>
          <a:p>
            <a:r>
              <a:rPr lang="en-US" sz="2000" dirty="0" smtClean="0"/>
              <a:t>18:15 Injecting physics beam</a:t>
            </a:r>
          </a:p>
          <a:p>
            <a:r>
              <a:rPr lang="en-US" sz="2000" dirty="0" smtClean="0"/>
              <a:t>20:47 Stable beams fill #</a:t>
            </a:r>
            <a:r>
              <a:rPr lang="en-US" sz="2000" dirty="0" smtClean="0"/>
              <a:t>3481</a:t>
            </a:r>
          </a:p>
          <a:p>
            <a:r>
              <a:rPr lang="en-US" sz="2000" dirty="0" smtClean="0"/>
              <a:t>06:58 Beam dumped by operator</a:t>
            </a:r>
          </a:p>
          <a:p>
            <a:r>
              <a:rPr lang="en-US" sz="2000" dirty="0" smtClean="0"/>
              <a:t>Filling for the same again, proton intensity bit larger (2e10)</a:t>
            </a:r>
            <a:endParaRPr lang="en-US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8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" y="1052670"/>
            <a:ext cx="8636005" cy="462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7452400" y="5301260"/>
            <a:ext cx="648090" cy="10081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499990" y="6237390"/>
            <a:ext cx="396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Vistar</a:t>
            </a:r>
            <a:r>
              <a:rPr lang="en-US" dirty="0" smtClean="0"/>
              <a:t> time stamp 1 h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5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#3479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1656230"/>
          </a:xfrm>
        </p:spPr>
        <p:txBody>
          <a:bodyPr/>
          <a:lstStyle/>
          <a:p>
            <a:r>
              <a:rPr lang="en-US" dirty="0" smtClean="0"/>
              <a:t>Beams dumped on BLM losses 9L7.B2 at moment of frequency change to bring proton and ions beams on the same RF frequency.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0" y="2564880"/>
            <a:ext cx="7740440" cy="328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49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#3480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229600" cy="2808390"/>
          </a:xfrm>
        </p:spPr>
        <p:txBody>
          <a:bodyPr/>
          <a:lstStyle/>
          <a:p>
            <a:r>
              <a:rPr lang="en-US" dirty="0" smtClean="0"/>
              <a:t>Changes:</a:t>
            </a:r>
          </a:p>
          <a:p>
            <a:pPr lvl="1"/>
            <a:r>
              <a:rPr lang="en-US" dirty="0" smtClean="0"/>
              <a:t>RF frequency changes in 3 steps with pause of 10 s in between</a:t>
            </a:r>
          </a:p>
          <a:p>
            <a:pPr lvl="1"/>
            <a:r>
              <a:rPr lang="en-US" dirty="0" smtClean="0"/>
              <a:t>Rate of change slowed down by factor 4</a:t>
            </a:r>
          </a:p>
          <a:p>
            <a:pPr lvl="1"/>
            <a:r>
              <a:rPr lang="en-US" dirty="0" smtClean="0"/>
              <a:t>Changed filling scheme to </a:t>
            </a:r>
            <a:r>
              <a:rPr lang="en-GB" dirty="0" smtClean="0"/>
              <a:t>200ns_270p_248Pb_15inj24bpi</a:t>
            </a:r>
          </a:p>
          <a:p>
            <a:pPr lvl="2"/>
            <a:r>
              <a:rPr lang="en-GB" dirty="0" smtClean="0"/>
              <a:t>extrapolating from fill o-night should not reach dump threshold</a:t>
            </a:r>
          </a:p>
          <a:p>
            <a:r>
              <a:rPr lang="en-US" dirty="0" smtClean="0"/>
              <a:t>Dumped again on same BLM on third frequency step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0" y="3284980"/>
            <a:ext cx="7865982" cy="3193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50" y="6181355"/>
            <a:ext cx="288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unit = 20 </a:t>
            </a:r>
            <a:r>
              <a:rPr lang="en-US" dirty="0" err="1" smtClean="0"/>
              <a:t>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20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#3481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dirty="0" smtClean="0"/>
              <a:t>Increased BLM threshold (monitor factor) factor 3</a:t>
            </a:r>
          </a:p>
          <a:p>
            <a:pPr lvl="1"/>
            <a:r>
              <a:rPr lang="en-GB" dirty="0" smtClean="0"/>
              <a:t>- </a:t>
            </a:r>
            <a:r>
              <a:rPr lang="en-GB" dirty="0"/>
              <a:t>BLMQI.09L7.B2I10_MQ (0.1 -&gt; 0.3)</a:t>
            </a:r>
            <a:br>
              <a:rPr lang="en-GB" dirty="0"/>
            </a:br>
            <a:r>
              <a:rPr lang="en-GB" dirty="0"/>
              <a:t>- BLMQI.11L7.B2I10_MQ (0.1 -&gt; 0.3</a:t>
            </a:r>
            <a:r>
              <a:rPr lang="en-GB" dirty="0" smtClean="0"/>
              <a:t>)</a:t>
            </a:r>
          </a:p>
          <a:p>
            <a:r>
              <a:rPr lang="en-US" dirty="0" smtClean="0"/>
              <a:t>Some scraping of beam in the SPS</a:t>
            </a:r>
          </a:p>
          <a:p>
            <a:r>
              <a:rPr lang="en-US" dirty="0" smtClean="0"/>
              <a:t>It passed… just: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9884" y="3212970"/>
            <a:ext cx="100012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3995920" y="4803645"/>
            <a:ext cx="0" cy="78565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627730" y="5389245"/>
            <a:ext cx="3672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dumped on RS 10 </a:t>
            </a:r>
            <a:r>
              <a:rPr lang="en-US" dirty="0" err="1" smtClean="0"/>
              <a:t>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42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Plan – needed to increase #bunches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893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Increase the limits of the other BLMs in the same way</a:t>
            </a:r>
          </a:p>
          <a:p>
            <a:pPr lvl="1"/>
            <a:r>
              <a:rPr lang="en-US" sz="1800" dirty="0" smtClean="0"/>
              <a:t>Q15, </a:t>
            </a:r>
            <a:r>
              <a:rPr lang="en-US" sz="1800" dirty="0" smtClean="0"/>
              <a:t>Q17, …</a:t>
            </a:r>
            <a:endParaRPr lang="en-GB" sz="1800" dirty="0"/>
          </a:p>
          <a:p>
            <a:r>
              <a:rPr lang="en-US" sz="2000" dirty="0" smtClean="0"/>
              <a:t>Further slow down frequency trim – split third </a:t>
            </a:r>
            <a:r>
              <a:rPr lang="en-US" sz="2000" dirty="0" smtClean="0"/>
              <a:t>step ?</a:t>
            </a:r>
            <a:endParaRPr lang="en-US" sz="2000" dirty="0" smtClean="0"/>
          </a:p>
          <a:p>
            <a:r>
              <a:rPr lang="en-US" sz="2000" dirty="0" smtClean="0"/>
              <a:t>Move orbit and/or collimators slightly at the primary 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30" y="2492870"/>
            <a:ext cx="8497180" cy="418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10" y="4221110"/>
            <a:ext cx="1368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BLM limit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1835620" y="4586275"/>
            <a:ext cx="360050" cy="100302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635570" y="5845314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BLM loss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1311525" y="5996284"/>
            <a:ext cx="648090" cy="2880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987780" y="2708900"/>
            <a:ext cx="194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338 </a:t>
            </a:r>
            <a:r>
              <a:rPr lang="en-US" dirty="0" err="1" smtClean="0"/>
              <a:t>Pb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37392" y="2780910"/>
            <a:ext cx="1748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120 </a:t>
            </a:r>
            <a:r>
              <a:rPr lang="en-US" dirty="0" err="1" smtClean="0"/>
              <a:t>Pb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12200" y="2719178"/>
            <a:ext cx="129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248 </a:t>
            </a:r>
            <a:r>
              <a:rPr lang="en-US" dirty="0" err="1" smtClean="0"/>
              <a:t>Pb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668430" y="2708900"/>
            <a:ext cx="129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248 </a:t>
            </a:r>
            <a:r>
              <a:rPr lang="en-US" dirty="0" err="1" smtClean="0"/>
              <a:t>Pb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8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1872260"/>
          </a:xfrm>
        </p:spPr>
        <p:txBody>
          <a:bodyPr/>
          <a:lstStyle/>
          <a:p>
            <a:r>
              <a:rPr lang="en-US" dirty="0" smtClean="0"/>
              <a:t>Alice came in too high – adjusted for next fill</a:t>
            </a:r>
          </a:p>
          <a:p>
            <a:pPr lvl="1"/>
            <a:r>
              <a:rPr lang="en-US" dirty="0"/>
              <a:t>incorporated +10 um in the separation for ALICE</a:t>
            </a:r>
            <a:endParaRPr lang="en-US" dirty="0" smtClean="0"/>
          </a:p>
          <a:p>
            <a:r>
              <a:rPr lang="en-US" dirty="0"/>
              <a:t>ALICE luminosity signal for leveling is quite noisy </a:t>
            </a:r>
            <a:r>
              <a:rPr lang="en-US" dirty="0" smtClean="0"/>
              <a:t>….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0" y="3068950"/>
            <a:ext cx="7740440" cy="283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62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 scanners not to be used until checked in </a:t>
            </a:r>
            <a:r>
              <a:rPr lang="en-US" dirty="0" smtClean="0"/>
              <a:t>tunnel</a:t>
            </a:r>
          </a:p>
          <a:p>
            <a:r>
              <a:rPr lang="en-US" dirty="0" smtClean="0"/>
              <a:t>Preparing for moving in Roman Pot during physics</a:t>
            </a:r>
            <a:endParaRPr lang="en-US" dirty="0" smtClean="0"/>
          </a:p>
          <a:p>
            <a:r>
              <a:rPr lang="en-US" dirty="0" smtClean="0"/>
              <a:t>V/d Meer scans next </a:t>
            </a:r>
            <a:r>
              <a:rPr lang="en-US" dirty="0" smtClean="0"/>
              <a:t>week Mon/Tue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Access requests:</a:t>
            </a:r>
          </a:p>
          <a:p>
            <a:pPr lvl="1"/>
            <a:r>
              <a:rPr lang="en-US" dirty="0" smtClean="0"/>
              <a:t>Wire scanner, </a:t>
            </a:r>
            <a:r>
              <a:rPr lang="en-US" dirty="0" err="1" smtClean="0"/>
              <a:t>J.Emery</a:t>
            </a:r>
            <a:r>
              <a:rPr lang="en-US" dirty="0" smtClean="0"/>
              <a:t>, </a:t>
            </a:r>
            <a:r>
              <a:rPr lang="en-US" dirty="0"/>
              <a:t>point </a:t>
            </a:r>
            <a:r>
              <a:rPr lang="en-US" dirty="0" smtClean="0"/>
              <a:t>4, 2 hours.</a:t>
            </a:r>
          </a:p>
          <a:p>
            <a:pPr lvl="1"/>
            <a:r>
              <a:rPr lang="en-US" dirty="0" smtClean="0"/>
              <a:t>Collimators UJ33, test position sensors, M. di Castro, </a:t>
            </a:r>
            <a:r>
              <a:rPr lang="en-US" dirty="0" err="1" smtClean="0"/>
              <a:t>A.Masi</a:t>
            </a:r>
            <a:r>
              <a:rPr lang="en-US" dirty="0" smtClean="0"/>
              <a:t>, 20 minutes.</a:t>
            </a:r>
          </a:p>
          <a:p>
            <a:pPr lvl="1"/>
            <a:r>
              <a:rPr lang="en-US" dirty="0" smtClean="0"/>
              <a:t>“Train”, </a:t>
            </a:r>
            <a:r>
              <a:rPr lang="en-US" dirty="0" err="1" smtClean="0"/>
              <a:t>B.Feral</a:t>
            </a:r>
            <a:r>
              <a:rPr lang="en-US" dirty="0" smtClean="0"/>
              <a:t>, D. </a:t>
            </a:r>
            <a:r>
              <a:rPr lang="en-US" dirty="0" err="1" smtClean="0"/>
              <a:t>Paulic</a:t>
            </a:r>
            <a:r>
              <a:rPr lang="en-US" dirty="0" smtClean="0"/>
              <a:t>, PM56/UL55, 1 h during working </a:t>
            </a:r>
            <a:r>
              <a:rPr lang="en-US" dirty="0" smtClean="0"/>
              <a:t>hours</a:t>
            </a:r>
          </a:p>
          <a:p>
            <a:pPr lvl="1"/>
            <a:r>
              <a:rPr lang="en-US" dirty="0" smtClean="0"/>
              <a:t>BGI, </a:t>
            </a:r>
            <a:r>
              <a:rPr lang="en-US" dirty="0" err="1" smtClean="0"/>
              <a:t>M.Sapinski</a:t>
            </a:r>
            <a:r>
              <a:rPr lang="en-US" dirty="0" smtClean="0"/>
              <a:t>, R4, ½ 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22/01/2013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6632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58084</TotalTime>
  <Words>405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21st January &amp; night</vt:lpstr>
      <vt:lpstr>Finally …</vt:lpstr>
      <vt:lpstr>Fill #3479</vt:lpstr>
      <vt:lpstr>Fill #3480</vt:lpstr>
      <vt:lpstr>Fill #3481</vt:lpstr>
      <vt:lpstr>The Plan – needed to increase #bunches</vt:lpstr>
      <vt:lpstr>Stable beams</vt:lpstr>
      <vt:lpstr>Various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3359</cp:revision>
  <dcterms:created xsi:type="dcterms:W3CDTF">2010-07-26T05:43:59Z</dcterms:created>
  <dcterms:modified xsi:type="dcterms:W3CDTF">2013-01-22T08:13:44Z</dcterms:modified>
</cp:coreProperties>
</file>