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5" r:id="rId2"/>
    <p:sldId id="397" r:id="rId3"/>
    <p:sldId id="398" r:id="rId4"/>
    <p:sldId id="396" r:id="rId5"/>
    <p:sldId id="388" r:id="rId6"/>
    <p:sldId id="399" r:id="rId7"/>
    <p:sldId id="400" r:id="rId8"/>
    <p:sldId id="401" r:id="rId9"/>
    <p:sldId id="404" r:id="rId10"/>
    <p:sldId id="367" r:id="rId11"/>
    <p:sldId id="3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52" autoAdjust="0"/>
    <p:restoredTop sz="86480" autoAdjust="0"/>
  </p:normalViewPr>
  <p:slideViewPr>
    <p:cSldViewPr>
      <p:cViewPr varScale="1">
        <p:scale>
          <a:sx n="75" d="100"/>
          <a:sy n="75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54699-954F-4E4D-9DCD-366D4D7B0D63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C5146-1889-4C45-88D4-AB2A8F663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90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5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4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8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7638" y="6669360"/>
            <a:ext cx="3139477" cy="206399"/>
          </a:xfrm>
        </p:spPr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882" y="6691658"/>
            <a:ext cx="1872222" cy="166342"/>
          </a:xfrm>
        </p:spPr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05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548680"/>
            <a:ext cx="4316288" cy="6048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388296" cy="59046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15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629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53285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992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53285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6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49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60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7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77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491"/>
            <a:ext cx="9144000" cy="490066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476672"/>
            <a:ext cx="8496944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7638" y="6669360"/>
            <a:ext cx="3427509" cy="206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669361"/>
            <a:ext cx="1152128" cy="210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J.M. Jowett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8412" y="6669360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0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hc-commissioning.web.cern.ch/lhc-commissioning/commissioning-ion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Commissioning plan for p-</a:t>
            </a:r>
            <a:r>
              <a:rPr lang="en-GB" dirty="0" err="1" smtClean="0"/>
              <a:t>Pb</a:t>
            </a:r>
            <a:r>
              <a:rPr lang="en-GB" dirty="0" smtClean="0"/>
              <a:t> </a:t>
            </a:r>
            <a:r>
              <a:rPr lang="en-GB" dirty="0" smtClean="0"/>
              <a:t>run,</a:t>
            </a:r>
            <a:br>
              <a:rPr lang="en-GB" dirty="0" smtClean="0"/>
            </a:br>
            <a:r>
              <a:rPr lang="en-GB" dirty="0" smtClean="0"/>
              <a:t>update on filling schemes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John Jowett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1800" dirty="0"/>
              <a:t>With input from:  </a:t>
            </a:r>
            <a:r>
              <a:rPr lang="en-GB" sz="1800" dirty="0" smtClean="0"/>
              <a:t>many people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4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Luminosity in the pilot run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10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892" y="474712"/>
            <a:ext cx="70485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492" y="4221088"/>
            <a:ext cx="4889004" cy="249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6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Encounters around an IP with 200/225 ns spacing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724128" y="155679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Encounter points at </a:t>
            </a:r>
            <a:r>
              <a:rPr lang="en-GB" dirty="0"/>
              <a:t>0</a:t>
            </a:r>
            <a:r>
              <a:rPr lang="en-GB" dirty="0" smtClean="0"/>
              <a:t>., 100., 112.5, 200., 212.5, 312.5, 325., 412.5, … ns from IP.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294816"/>
            <a:ext cx="198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Collisions at IP only</a:t>
            </a:r>
            <a:endParaRPr lang="en-GB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64704"/>
            <a:ext cx="3019425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496" y="3471267"/>
            <a:ext cx="26670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42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Commissioning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Starts after basic setup of injectors and LHC by </a:t>
            </a:r>
            <a:r>
              <a:rPr lang="en-GB" dirty="0" smtClean="0"/>
              <a:t>OP</a:t>
            </a:r>
          </a:p>
          <a:p>
            <a:endParaRPr lang="en-GB" dirty="0"/>
          </a:p>
          <a:p>
            <a:r>
              <a:rPr lang="en-GB" dirty="0" smtClean="0"/>
              <a:t>For parameters and other details, see LMC presentations on 5 &amp; 12/12/2012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Will evolve depending on progress, </a:t>
            </a:r>
            <a:r>
              <a:rPr lang="en-GB" dirty="0" smtClean="0"/>
              <a:t>kept up to date on the usual LHC ions commissioning page </a:t>
            </a:r>
          </a:p>
          <a:p>
            <a:pPr lvl="1"/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lhc-commissioning.web.cern.ch/lhc-commissioning/commissioning-ions.htm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But … some details to be finalised when everyone is available for consultation.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Update on filling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First physics with same scheme as pilot run </a:t>
            </a:r>
          </a:p>
          <a:p>
            <a:pPr lvl="1"/>
            <a:r>
              <a:rPr lang="en-GB" dirty="0" smtClean="0"/>
              <a:t>13 bunches/beam, 8 collisions/experiment</a:t>
            </a:r>
          </a:p>
          <a:p>
            <a:r>
              <a:rPr lang="en-GB" dirty="0" smtClean="0"/>
              <a:t>Intermediate </a:t>
            </a:r>
            <a:r>
              <a:rPr lang="en-GB" dirty="0"/>
              <a:t>scheme </a:t>
            </a:r>
            <a:r>
              <a:rPr lang="en-GB" dirty="0" smtClean="0"/>
              <a:t>(next step …)</a:t>
            </a:r>
          </a:p>
          <a:p>
            <a:pPr lvl="1"/>
            <a:r>
              <a:rPr lang="en-GB" dirty="0" smtClean="0"/>
              <a:t>96 </a:t>
            </a:r>
            <a:r>
              <a:rPr lang="en-GB" dirty="0"/>
              <a:t>bunches/beam, </a:t>
            </a:r>
            <a:endParaRPr lang="en-GB" dirty="0" smtClean="0"/>
          </a:p>
          <a:p>
            <a:pPr lvl="1"/>
            <a:r>
              <a:rPr lang="en-GB" dirty="0" smtClean="0"/>
              <a:t>(</a:t>
            </a:r>
            <a:r>
              <a:rPr lang="en-GB" dirty="0"/>
              <a:t>48,48,48,24) </a:t>
            </a:r>
            <a:r>
              <a:rPr lang="en-GB" dirty="0" smtClean="0"/>
              <a:t>collisions/experiment</a:t>
            </a:r>
          </a:p>
          <a:p>
            <a:pPr lvl="1"/>
            <a:r>
              <a:rPr lang="en-GB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</a:t>
            </a:r>
            <a:r>
              <a:rPr lang="en-GB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:\</a:t>
            </a:r>
            <a:r>
              <a:rPr lang="en-GB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Projects\ILHC\JMJ\pPbFilling\Intermediate</a:t>
            </a:r>
          </a:p>
          <a:p>
            <a:r>
              <a:rPr lang="en-GB" dirty="0" smtClean="0"/>
              <a:t>Main scheme </a:t>
            </a:r>
          </a:p>
          <a:p>
            <a:pPr lvl="1"/>
            <a:r>
              <a:rPr lang="en-GB" dirty="0" smtClean="0"/>
              <a:t>318 </a:t>
            </a:r>
            <a:r>
              <a:rPr lang="en-GB" dirty="0"/>
              <a:t>bunches/beam, </a:t>
            </a:r>
            <a:endParaRPr lang="en-GB" dirty="0" smtClean="0"/>
          </a:p>
          <a:p>
            <a:pPr lvl="1"/>
            <a:r>
              <a:rPr lang="en-GB" dirty="0" smtClean="0"/>
              <a:t>(</a:t>
            </a:r>
            <a:r>
              <a:rPr lang="en-GB" dirty="0"/>
              <a:t>276,276,276,42) </a:t>
            </a:r>
            <a:r>
              <a:rPr lang="en-GB" dirty="0" smtClean="0"/>
              <a:t>collisions/experiment</a:t>
            </a:r>
          </a:p>
          <a:p>
            <a:pPr lvl="1"/>
            <a:r>
              <a:rPr lang="en-GB" dirty="0"/>
              <a:t> </a:t>
            </a:r>
            <a:r>
              <a:rPr lang="en-GB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G:\Projects\ILHC\JMJ\pPbFilling\Main</a:t>
            </a:r>
          </a:p>
          <a:p>
            <a:r>
              <a:rPr lang="en-GB" dirty="0" smtClean="0"/>
              <a:t>ALICE Minimum Bias Scheme, if needed in first days</a:t>
            </a:r>
          </a:p>
          <a:p>
            <a:pPr lvl="1"/>
            <a:r>
              <a:rPr lang="en-GB" dirty="0" smtClean="0"/>
              <a:t>(316,318) </a:t>
            </a:r>
            <a:r>
              <a:rPr lang="en-GB" dirty="0"/>
              <a:t>bunches/beam, </a:t>
            </a:r>
          </a:p>
          <a:p>
            <a:pPr lvl="1"/>
            <a:r>
              <a:rPr lang="en-GB" dirty="0" smtClean="0"/>
              <a:t>(274,94,274,90) collisions/experiment</a:t>
            </a:r>
          </a:p>
          <a:p>
            <a:pPr lvl="1"/>
            <a:r>
              <a:rPr lang="en-GB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G:\Projects\ILHC\JMJ\pPbFilling\ALICEMinimumBias</a:t>
            </a:r>
            <a:endParaRPr lang="en-GB" sz="1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9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 </a:t>
            </a:r>
            <a:r>
              <a:rPr lang="en-GB" dirty="0" err="1" smtClean="0"/>
              <a:t>SLIDes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36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Physics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ALICE, ATLAS, CMS: equivalent p-p luminosity </a:t>
            </a:r>
          </a:p>
          <a:p>
            <a:endParaRPr lang="en-GB" dirty="0" smtClean="0"/>
          </a:p>
          <a:p>
            <a:r>
              <a:rPr lang="en-GB" dirty="0" smtClean="0"/>
              <a:t>ALICE</a:t>
            </a:r>
          </a:p>
          <a:p>
            <a:pPr lvl="1"/>
            <a:r>
              <a:rPr lang="en-GB" dirty="0" smtClean="0"/>
              <a:t>Beam reversal p-</a:t>
            </a:r>
            <a:r>
              <a:rPr lang="en-GB" dirty="0" err="1" smtClean="0"/>
              <a:t>Pb</a:t>
            </a:r>
            <a:r>
              <a:rPr lang="en-GB" dirty="0" smtClean="0"/>
              <a:t> to </a:t>
            </a:r>
            <a:r>
              <a:rPr lang="en-GB" dirty="0" err="1" smtClean="0"/>
              <a:t>Pb</a:t>
            </a:r>
            <a:r>
              <a:rPr lang="en-GB" dirty="0" smtClean="0"/>
              <a:t>-p half-way through</a:t>
            </a:r>
          </a:p>
          <a:p>
            <a:pPr lvl="1"/>
            <a:r>
              <a:rPr lang="en-GB" dirty="0" smtClean="0"/>
              <a:t>Spectrometer polarity reversals in both</a:t>
            </a:r>
          </a:p>
          <a:p>
            <a:pPr lvl="1"/>
            <a:r>
              <a:rPr lang="en-US" dirty="0" smtClean="0"/>
              <a:t>Initial period of min. bias running</a:t>
            </a:r>
            <a:endParaRPr lang="en-GB" dirty="0" smtClean="0"/>
          </a:p>
          <a:p>
            <a:r>
              <a:rPr lang="en-GB" dirty="0" smtClean="0"/>
              <a:t>ATLAS, CMS </a:t>
            </a:r>
          </a:p>
          <a:p>
            <a:pPr lvl="1"/>
            <a:r>
              <a:rPr lang="en-GB" dirty="0" smtClean="0"/>
              <a:t>No luminosity limit </a:t>
            </a:r>
          </a:p>
          <a:p>
            <a:pPr lvl="1"/>
            <a:r>
              <a:rPr lang="en-GB" dirty="0" smtClean="0"/>
              <a:t>Switch to p-p at </a:t>
            </a:r>
          </a:p>
          <a:p>
            <a:r>
              <a:rPr lang="en-GB" dirty="0" err="1" smtClean="0"/>
              <a:t>LHCb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LHCf</a:t>
            </a:r>
            <a:r>
              <a:rPr lang="en-GB" dirty="0" smtClean="0"/>
              <a:t> may like short run at beta*=11 m  ?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LHC morning meeting 10/1/2013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773998"/>
              </p:ext>
            </p:extLst>
          </p:nvPr>
        </p:nvGraphicFramePr>
        <p:xfrm>
          <a:off x="2699792" y="1052736"/>
          <a:ext cx="3962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3" imgW="3962160" imgH="609480" progId="Equation.DSMT4">
                  <p:embed/>
                </p:oleObj>
              </mc:Choice>
              <mc:Fallback>
                <p:oleObj name="Equation" r:id="rId3" imgW="39621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9792" y="1052736"/>
                        <a:ext cx="3962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412538"/>
              </p:ext>
            </p:extLst>
          </p:nvPr>
        </p:nvGraphicFramePr>
        <p:xfrm>
          <a:off x="6228184" y="2492896"/>
          <a:ext cx="2425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5" imgW="2425680" imgH="634680" progId="Equation.DSMT4">
                  <p:embed/>
                </p:oleObj>
              </mc:Choice>
              <mc:Fallback>
                <p:oleObj name="Equation" r:id="rId5" imgW="2425680" imgH="634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492896"/>
                        <a:ext cx="24257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314055"/>
              </p:ext>
            </p:extLst>
          </p:nvPr>
        </p:nvGraphicFramePr>
        <p:xfrm>
          <a:off x="3347864" y="4365104"/>
          <a:ext cx="3467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7" imgW="3466800" imgH="342720" progId="Equation.DSMT4">
                  <p:embed/>
                </p:oleObj>
              </mc:Choice>
              <mc:Fallback>
                <p:oleObj name="Equation" r:id="rId7" imgW="34668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47864" y="4365104"/>
                        <a:ext cx="34671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258864"/>
              </p:ext>
            </p:extLst>
          </p:nvPr>
        </p:nvGraphicFramePr>
        <p:xfrm>
          <a:off x="2699792" y="4941168"/>
          <a:ext cx="2171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9" imgW="2171520" imgH="304560" progId="Equation.DSMT4">
                  <p:embed/>
                </p:oleObj>
              </mc:Choice>
              <mc:Fallback>
                <p:oleObj name="Equation" r:id="rId9" imgW="2171520" imgH="3045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941168"/>
                        <a:ext cx="21717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15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Ideal course of the p-</a:t>
            </a:r>
            <a:r>
              <a:rPr lang="en-GB" dirty="0" err="1" smtClean="0"/>
              <a:t>Pb</a:t>
            </a:r>
            <a:r>
              <a:rPr lang="en-GB" dirty="0" smtClean="0"/>
              <a:t> run – from LPC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Integrate 30 nb</a:t>
            </a:r>
            <a:r>
              <a:rPr lang="en-GB" baseline="30000" dirty="0" smtClean="0"/>
              <a:t>-1</a:t>
            </a:r>
            <a:r>
              <a:rPr lang="en-GB" dirty="0" smtClean="0"/>
              <a:t> in ALICE as quickly as possible but respecting the constraints:</a:t>
            </a:r>
          </a:p>
          <a:p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Means getting to this luminosity in ALICE quickly, most likely if we start with small </a:t>
            </a:r>
            <a:r>
              <a:rPr lang="el-GR" dirty="0" smtClean="0"/>
              <a:t>β</a:t>
            </a:r>
            <a:r>
              <a:rPr lang="en-GB" dirty="0" smtClean="0"/>
              <a:t>* and conservative intensity (reasons later)</a:t>
            </a:r>
          </a:p>
          <a:p>
            <a:pPr lvl="1"/>
            <a:r>
              <a:rPr lang="en-GB" dirty="0" smtClean="0"/>
              <a:t>Initial minimum bias ~ during luminosity ramp-up</a:t>
            </a:r>
          </a:p>
          <a:p>
            <a:pPr lvl="1"/>
            <a:r>
              <a:rPr lang="en-GB" dirty="0" smtClean="0"/>
              <a:t>Beam reversal and </a:t>
            </a:r>
            <a:r>
              <a:rPr lang="en-GB" b="1" dirty="0" smtClean="0">
                <a:solidFill>
                  <a:srgbClr val="FF0000"/>
                </a:solidFill>
              </a:rPr>
              <a:t>2 polarity reversals</a:t>
            </a:r>
          </a:p>
          <a:p>
            <a:r>
              <a:rPr lang="en-GB" dirty="0" smtClean="0"/>
              <a:t>Get similar (or more) luminosity in ATLAS or CMS </a:t>
            </a:r>
          </a:p>
          <a:p>
            <a:r>
              <a:rPr lang="en-GB" dirty="0" smtClean="0"/>
              <a:t>Get several nb</a:t>
            </a:r>
            <a:r>
              <a:rPr lang="en-GB" baseline="30000" dirty="0" smtClean="0"/>
              <a:t>-1</a:t>
            </a:r>
            <a:r>
              <a:rPr lang="en-GB" dirty="0" smtClean="0"/>
              <a:t> in </a:t>
            </a:r>
            <a:r>
              <a:rPr lang="en-GB" dirty="0" err="1" smtClean="0"/>
              <a:t>LHCb</a:t>
            </a:r>
            <a:r>
              <a:rPr lang="en-GB" dirty="0" smtClean="0"/>
              <a:t> </a:t>
            </a:r>
          </a:p>
          <a:p>
            <a:r>
              <a:rPr lang="en-GB" dirty="0" smtClean="0"/>
              <a:t>Then switch to intermediate energy p-p operation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LMC 12/12/2012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890855"/>
              </p:ext>
            </p:extLst>
          </p:nvPr>
        </p:nvGraphicFramePr>
        <p:xfrm>
          <a:off x="3082404" y="1497856"/>
          <a:ext cx="2425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2425700" imgH="635000" progId="Equation.DSMT4">
                  <p:embed/>
                </p:oleObj>
              </mc:Choice>
              <mc:Fallback>
                <p:oleObj name="Equation" r:id="rId3" imgW="2425700" imgH="63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404" y="1497856"/>
                        <a:ext cx="24257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478323"/>
              </p:ext>
            </p:extLst>
          </p:nvPr>
        </p:nvGraphicFramePr>
        <p:xfrm>
          <a:off x="2833092" y="5966420"/>
          <a:ext cx="3467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3466800" imgH="342720" progId="Equation.DSMT4">
                  <p:embed/>
                </p:oleObj>
              </mc:Choice>
              <mc:Fallback>
                <p:oleObj name="Equation" r:id="rId5" imgW="34668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092" y="5966420"/>
                        <a:ext cx="3467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88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Baseline performance extrapolated from Pilot Fill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LMC 12/12/2012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7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771800" y="2132856"/>
            <a:ext cx="58326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Already </a:t>
            </a:r>
            <a:r>
              <a:rPr lang="en-GB" dirty="0"/>
              <a:t>close to ALICE maximum </a:t>
            </a:r>
            <a:r>
              <a:rPr lang="en-GB" dirty="0" smtClean="0"/>
              <a:t>luminosity with emittances of pilot fill, </a:t>
            </a:r>
            <a:r>
              <a:rPr lang="en-GB" dirty="0"/>
              <a:t>good </a:t>
            </a:r>
            <a:r>
              <a:rPr lang="en-GB" dirty="0" err="1"/>
              <a:t>Pb</a:t>
            </a:r>
            <a:r>
              <a:rPr lang="en-GB" dirty="0"/>
              <a:t> </a:t>
            </a:r>
            <a:r>
              <a:rPr lang="en-GB" dirty="0" smtClean="0"/>
              <a:t>intensity, fairly conservative proton intensity – </a:t>
            </a:r>
            <a:r>
              <a:rPr lang="en-GB" dirty="0" smtClean="0">
                <a:solidFill>
                  <a:srgbClr val="FF0000"/>
                </a:solidFill>
              </a:rPr>
              <a:t>leaves room to try to increase it up to a factor ~3</a:t>
            </a:r>
            <a:r>
              <a:rPr lang="en-GB" dirty="0"/>
              <a:t> </a:t>
            </a:r>
            <a:r>
              <a:rPr lang="en-GB" dirty="0" smtClean="0"/>
              <a:t>(level ALICE if necessary).</a:t>
            </a:r>
          </a:p>
          <a:p>
            <a:endParaRPr lang="en-GB" dirty="0"/>
          </a:p>
          <a:p>
            <a:r>
              <a:rPr lang="en-GB" dirty="0" smtClean="0"/>
              <a:t>Can easily be worse if we have blow-up or losses at injection or ramp (from </a:t>
            </a:r>
            <a:r>
              <a:rPr lang="en-GB" dirty="0"/>
              <a:t>moving </a:t>
            </a:r>
            <a:r>
              <a:rPr lang="en-GB" dirty="0" smtClean="0"/>
              <a:t>encounters, IBS, …). </a:t>
            </a:r>
          </a:p>
          <a:p>
            <a:endParaRPr lang="en-GB" dirty="0" smtClean="0"/>
          </a:p>
          <a:p>
            <a:r>
              <a:rPr lang="en-GB" dirty="0" smtClean="0"/>
              <a:t>Unequal beam sizes were OK in pilot fill with higher </a:t>
            </a:r>
            <a:r>
              <a:rPr lang="el-GR" dirty="0" smtClean="0"/>
              <a:t>β</a:t>
            </a:r>
            <a:r>
              <a:rPr lang="en-GB" dirty="0" smtClean="0"/>
              <a:t>*. </a:t>
            </a:r>
          </a:p>
          <a:p>
            <a:r>
              <a:rPr lang="en-GB" dirty="0" smtClean="0"/>
              <a:t>Emittance increase will probably reduce luminosity for all experiments and pile-up for ALICE.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1724025" cy="3629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308" y="620688"/>
            <a:ext cx="4610100" cy="1266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9552" y="537321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our preferred first goal for the run.   But, on the basis of present knowledge, it is by no means a “safe set of parameters” (except for optics).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6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583" y="692696"/>
            <a:ext cx="4747746" cy="1555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70" y="2373919"/>
            <a:ext cx="4725580" cy="15020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Off-momentum optics, beta-beating,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LMC 12/12/2012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8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6" y="4005064"/>
            <a:ext cx="4312940" cy="21993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546" y="69269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are very well prepared to handle the new squeeze in ALICE, correct for off-momentum beta-beating and set up the collimation system.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131840" y="4384278"/>
            <a:ext cx="5505450" cy="2204619"/>
            <a:chOff x="3131840" y="4384278"/>
            <a:chExt cx="5505450" cy="2204619"/>
          </a:xfrm>
        </p:grpSpPr>
        <p:pic>
          <p:nvPicPr>
            <p:cNvPr id="1741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4436247"/>
              <a:ext cx="5505450" cy="2152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867864" y="4384278"/>
              <a:ext cx="26645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Collimation working group</a:t>
              </a:r>
              <a:endParaRPr lang="en-GB" i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09360" y="2365540"/>
            <a:ext cx="4223080" cy="1701608"/>
            <a:chOff x="4309360" y="2365540"/>
            <a:chExt cx="4223080" cy="1701608"/>
          </a:xfrm>
        </p:grpSpPr>
        <p:pic>
          <p:nvPicPr>
            <p:cNvPr id="1741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9360" y="2365540"/>
              <a:ext cx="4223080" cy="17016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5196942" y="2662094"/>
              <a:ext cx="2095254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Waiting for approval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898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Squeeze time (from J. Wenninger)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Parallel squeeze </a:t>
            </a:r>
            <a:r>
              <a:rPr lang="en-GB" dirty="0"/>
              <a:t>of all IPs to 0.8 m takes 874 </a:t>
            </a:r>
            <a:r>
              <a:rPr lang="en-GB" dirty="0" smtClean="0"/>
              <a:t>s.</a:t>
            </a:r>
            <a:endParaRPr lang="en-GB" dirty="0"/>
          </a:p>
          <a:p>
            <a:r>
              <a:rPr lang="en-GB" dirty="0" smtClean="0"/>
              <a:t>Existing </a:t>
            </a:r>
            <a:r>
              <a:rPr lang="en-GB" dirty="0"/>
              <a:t>squeeze to </a:t>
            </a:r>
            <a:r>
              <a:rPr lang="en-GB" dirty="0" smtClean="0"/>
              <a:t>3 m </a:t>
            </a:r>
            <a:r>
              <a:rPr lang="en-GB" dirty="0"/>
              <a:t>in ALICE/</a:t>
            </a:r>
            <a:r>
              <a:rPr lang="en-GB" dirty="0" err="1"/>
              <a:t>LHCb</a:t>
            </a:r>
            <a:r>
              <a:rPr lang="en-GB" dirty="0"/>
              <a:t> (1.5 m in IR1/5) takes </a:t>
            </a:r>
            <a:r>
              <a:rPr lang="en-GB" dirty="0" smtClean="0"/>
              <a:t>529 s.</a:t>
            </a:r>
            <a:br>
              <a:rPr lang="en-GB" dirty="0" smtClean="0"/>
            </a:b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In half the fills: 240 s </a:t>
            </a:r>
            <a:r>
              <a:rPr lang="en-GB" dirty="0"/>
              <a:t>to flip the ALICE angle and </a:t>
            </a:r>
            <a:r>
              <a:rPr lang="en-GB" dirty="0" smtClean="0"/>
              <a:t>collide</a:t>
            </a:r>
            <a:endParaRPr lang="en-GB" dirty="0"/>
          </a:p>
          <a:p>
            <a:pPr lvl="1"/>
            <a:r>
              <a:rPr lang="en-GB" dirty="0" smtClean="0"/>
              <a:t>Limitation </a:t>
            </a:r>
            <a:r>
              <a:rPr lang="en-GB" dirty="0"/>
              <a:t>on </a:t>
            </a:r>
            <a:r>
              <a:rPr lang="en-GB" dirty="0" smtClean="0"/>
              <a:t>corrector </a:t>
            </a:r>
            <a:r>
              <a:rPr lang="en-GB" dirty="0"/>
              <a:t>at Q6 that changes by ~90 A for a max </a:t>
            </a:r>
            <a:r>
              <a:rPr lang="en-GB" dirty="0" err="1"/>
              <a:t>dI</a:t>
            </a:r>
            <a:r>
              <a:rPr lang="en-GB" dirty="0"/>
              <a:t>/</a:t>
            </a:r>
            <a:r>
              <a:rPr lang="en-GB" dirty="0" err="1"/>
              <a:t>dt</a:t>
            </a:r>
            <a:r>
              <a:rPr lang="en-GB" dirty="0"/>
              <a:t> of 0.68 A/s when flipping the ALICE </a:t>
            </a:r>
            <a:r>
              <a:rPr lang="en-GB" dirty="0" smtClean="0"/>
              <a:t>crossing angle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J.M. Jowett, LMC 12/12/2012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860843"/>
      </p:ext>
    </p:extLst>
  </p:cSld>
  <p:clrMapOvr>
    <a:masterClrMapping/>
  </p:clrMapOvr>
</p:sld>
</file>

<file path=ppt/theme/theme1.xml><?xml version="1.0" encoding="utf-8"?>
<a:theme xmlns:a="http://schemas.openxmlformats.org/drawingml/2006/main" name="JMJ pl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JMJ plain</Template>
  <TotalTime>5211</TotalTime>
  <Words>610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JMJ plain</vt:lpstr>
      <vt:lpstr>Equation</vt:lpstr>
      <vt:lpstr>Commissioning plan for p-Pb run, update on filling schemes</vt:lpstr>
      <vt:lpstr>Commissioning plan</vt:lpstr>
      <vt:lpstr>Update on filling schemes</vt:lpstr>
      <vt:lpstr>BACKUP SLIDes</vt:lpstr>
      <vt:lpstr>Physics requirements</vt:lpstr>
      <vt:lpstr>Ideal course of the p-Pb run – from LPC </vt:lpstr>
      <vt:lpstr>Baseline performance extrapolated from Pilot Fill</vt:lpstr>
      <vt:lpstr>Off-momentum optics, beta-beating, etc</vt:lpstr>
      <vt:lpstr>Squeeze time (from J. Wenninger)</vt:lpstr>
      <vt:lpstr>Luminosity in the pilot run</vt:lpstr>
      <vt:lpstr>Encounters around an IP with 200/225 ns spacing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thoughts  on 2012 p-Pb run</dc:title>
  <dc:creator>John M. Jowett</dc:creator>
  <cp:lastModifiedBy>John M. Jowett</cp:lastModifiedBy>
  <cp:revision>135</cp:revision>
  <dcterms:created xsi:type="dcterms:W3CDTF">2012-06-25T08:47:04Z</dcterms:created>
  <dcterms:modified xsi:type="dcterms:W3CDTF">2013-01-09T21:43:29Z</dcterms:modified>
</cp:coreProperties>
</file>