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438" r:id="rId2"/>
    <p:sldId id="1464" r:id="rId3"/>
    <p:sldId id="1465" r:id="rId4"/>
    <p:sldId id="1466" r:id="rId5"/>
    <p:sldId id="1467" r:id="rId6"/>
    <p:sldId id="1468" r:id="rId7"/>
    <p:sldId id="1469" r:id="rId8"/>
    <p:sldId id="1470" r:id="rId9"/>
    <p:sldId id="1471" r:id="rId10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FF0000"/>
    <a:srgbClr val="99FF99"/>
    <a:srgbClr val="D14FBE"/>
    <a:srgbClr val="B02E9D"/>
    <a:srgbClr val="FFFF99"/>
    <a:srgbClr val="0000FF"/>
    <a:srgbClr val="008000"/>
    <a:srgbClr val="CC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10/12/2012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 of Week 49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63610" y="4267200"/>
            <a:ext cx="7227990" cy="1752600"/>
          </a:xfrm>
        </p:spPr>
        <p:txBody>
          <a:bodyPr/>
          <a:lstStyle/>
          <a:p>
            <a:r>
              <a:rPr lang="en-GB" u="sng" dirty="0" smtClean="0"/>
              <a:t>Machine coordination:</a:t>
            </a:r>
          </a:p>
          <a:p>
            <a:r>
              <a:rPr lang="en-GB" dirty="0" err="1" smtClean="0"/>
              <a:t>Jorg</a:t>
            </a:r>
            <a:r>
              <a:rPr lang="en-GB" dirty="0" smtClean="0"/>
              <a:t> </a:t>
            </a:r>
            <a:r>
              <a:rPr lang="en-GB" dirty="0" err="1" smtClean="0"/>
              <a:t>Wenninger</a:t>
            </a:r>
            <a:r>
              <a:rPr lang="en-GB" dirty="0" smtClean="0"/>
              <a:t> &amp; Jan </a:t>
            </a:r>
            <a:r>
              <a:rPr lang="en-GB" dirty="0" err="1" smtClean="0"/>
              <a:t>Uythoven</a:t>
            </a:r>
            <a:endParaRPr lang="en-GB" dirty="0" smtClean="0"/>
          </a:p>
          <a:p>
            <a:r>
              <a:rPr lang="en-US" u="sng" dirty="0" smtClean="0"/>
              <a:t>Scrubbing coordination:</a:t>
            </a:r>
          </a:p>
          <a:p>
            <a:r>
              <a:rPr lang="en-US" dirty="0"/>
              <a:t>G. </a:t>
            </a:r>
            <a:r>
              <a:rPr lang="en-US" dirty="0" err="1"/>
              <a:t>Arduini</a:t>
            </a:r>
            <a:r>
              <a:rPr lang="en-US" dirty="0"/>
              <a:t>, H. </a:t>
            </a:r>
            <a:r>
              <a:rPr lang="en-US" dirty="0" err="1"/>
              <a:t>Bartosik</a:t>
            </a:r>
            <a:r>
              <a:rPr lang="en-US" dirty="0"/>
              <a:t>, G. </a:t>
            </a:r>
            <a:r>
              <a:rPr lang="en-US" dirty="0" err="1"/>
              <a:t>Iadarola</a:t>
            </a:r>
            <a:r>
              <a:rPr lang="en-US" dirty="0"/>
              <a:t>, G. Rumolo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and Scrubbing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7189"/>
            <a:ext cx="8229600" cy="1511535"/>
          </a:xfrm>
        </p:spPr>
        <p:txBody>
          <a:bodyPr/>
          <a:lstStyle/>
          <a:p>
            <a:r>
              <a:rPr lang="en-US" dirty="0" smtClean="0"/>
              <a:t>Week 49</a:t>
            </a:r>
          </a:p>
          <a:p>
            <a:pPr lvl="1"/>
            <a:r>
              <a:rPr lang="en-US" dirty="0" smtClean="0"/>
              <a:t>3 days of physics: 50 ns bunch spacing</a:t>
            </a:r>
          </a:p>
          <a:p>
            <a:pPr lvl="1"/>
            <a:r>
              <a:rPr lang="en-US" dirty="0" smtClean="0"/>
              <a:t>4 days of scrubbing with 25 ns bunch spacing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50" y="1124680"/>
            <a:ext cx="5112710" cy="340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-Point Star 5"/>
          <p:cNvSpPr/>
          <p:nvPr/>
        </p:nvSpPr>
        <p:spPr bwMode="auto">
          <a:xfrm>
            <a:off x="6444260" y="1988800"/>
            <a:ext cx="396055" cy="360050"/>
          </a:xfrm>
          <a:prstGeom prst="star5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currents and luminosity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40" y="692620"/>
            <a:ext cx="8460540" cy="273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510" y="1501620"/>
            <a:ext cx="9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65580" y="1137580"/>
            <a:ext cx="147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2.5e14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40" y="3408822"/>
            <a:ext cx="8748580" cy="28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539440" y="4077090"/>
            <a:ext cx="8497180" cy="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076070" y="3789050"/>
            <a:ext cx="396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ATLAS &amp; CMS 7e33 cm-2s-1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2843760" y="3873192"/>
            <a:ext cx="2232310" cy="98003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932050" y="4653170"/>
            <a:ext cx="4104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LHCb</a:t>
            </a:r>
            <a:r>
              <a:rPr lang="en-US" dirty="0" smtClean="0"/>
              <a:t> 1e33 cm-2s-1: all holding !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4211950" y="4941210"/>
            <a:ext cx="720100" cy="2160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275820" y="5445280"/>
            <a:ext cx="2016280" cy="34606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60040" y="5085230"/>
            <a:ext cx="2520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 peak at 10e30 cm-2s-1, level at about 6.5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5370" y="3356990"/>
            <a:ext cx="910863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                  TDI        HB     RF   TED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 bwMode="auto">
          <a:xfrm>
            <a:off x="2267680" y="5877340"/>
            <a:ext cx="288040" cy="36005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Fills of the week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982270"/>
              </p:ext>
            </p:extLst>
          </p:nvPr>
        </p:nvGraphicFramePr>
        <p:xfrm>
          <a:off x="395420" y="908650"/>
          <a:ext cx="8425170" cy="315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95"/>
                <a:gridCol w="1404195"/>
                <a:gridCol w="1404195"/>
                <a:gridCol w="1332185"/>
                <a:gridCol w="936130"/>
                <a:gridCol w="194427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[cm-2s-1]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Stable beam [h]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[pb-1]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Dump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02/12/2012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7.00E+33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Operator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04/12/2012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6.80E+33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4:02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 communication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04/12/2012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3.40E+32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1:15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Operator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04/12/2012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7.00E+33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3:42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05/12/2012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6.80E+33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3:39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RD2.R5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05/12/2012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7.20E+33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2:31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QPS RB.A81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442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470" y="4509150"/>
            <a:ext cx="7777080" cy="86177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442 pb-1 in about ½ week is below the average 1 fb-1 per week.</a:t>
            </a:r>
          </a:p>
          <a:p>
            <a:r>
              <a:rPr lang="en-US" dirty="0" smtClean="0"/>
              <a:t>Explained by problems with TI2 TED and TDI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5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84" y="1556740"/>
            <a:ext cx="4506336" cy="367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err="1" smtClean="0"/>
              <a:t>Lumi’s</a:t>
            </a:r>
            <a:r>
              <a:rPr lang="en-US" dirty="0" smtClean="0"/>
              <a:t> 2012 (so far?)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908650"/>
            <a:ext cx="77914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5" y="1760190"/>
            <a:ext cx="4477795" cy="346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4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TI2 Beam DUMP (TED)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2736380"/>
          </a:xfrm>
        </p:spPr>
        <p:txBody>
          <a:bodyPr/>
          <a:lstStyle/>
          <a:p>
            <a:r>
              <a:rPr lang="en-US" dirty="0" smtClean="0"/>
              <a:t>Is ‘rolled’ in/out of the beam when required</a:t>
            </a:r>
          </a:p>
          <a:p>
            <a:r>
              <a:rPr lang="en-US" dirty="0" smtClean="0"/>
              <a:t>Saturday 1</a:t>
            </a:r>
            <a:r>
              <a:rPr lang="en-US" baseline="30000" dirty="0" smtClean="0"/>
              <a:t>st</a:t>
            </a:r>
            <a:r>
              <a:rPr lang="en-US" dirty="0" smtClean="0"/>
              <a:t> December: motor can’t move it anymore</a:t>
            </a:r>
          </a:p>
          <a:p>
            <a:pPr lvl="1"/>
            <a:r>
              <a:rPr lang="en-US" dirty="0" smtClean="0"/>
              <a:t>Special procedure in place to give access to the LHC as the TED is one of the three “</a:t>
            </a:r>
            <a:r>
              <a:rPr lang="fr-FR" dirty="0" err="1" smtClean="0"/>
              <a:t>Element</a:t>
            </a:r>
            <a:r>
              <a:rPr lang="fr-FR" dirty="0" smtClean="0"/>
              <a:t> Important de Sécurité</a:t>
            </a:r>
            <a:r>
              <a:rPr lang="en-US" dirty="0" smtClean="0"/>
              <a:t>” (EIS).</a:t>
            </a:r>
          </a:p>
          <a:p>
            <a:pPr lvl="1"/>
            <a:r>
              <a:rPr lang="en-US" dirty="0" smtClean="0"/>
              <a:t>About 4 hours overhead to give access</a:t>
            </a:r>
          </a:p>
          <a:p>
            <a:r>
              <a:rPr lang="en-US" dirty="0" smtClean="0"/>
              <a:t>Fixed on Wednesday</a:t>
            </a:r>
          </a:p>
          <a:p>
            <a:pPr lvl="1"/>
            <a:r>
              <a:rPr lang="en-US" dirty="0" smtClean="0"/>
              <a:t>Took away the torque </a:t>
            </a:r>
            <a:br>
              <a:rPr lang="en-US" dirty="0" smtClean="0"/>
            </a:br>
            <a:r>
              <a:rPr lang="en-US" dirty="0" smtClean="0"/>
              <a:t>delimiter and the rust</a:t>
            </a:r>
          </a:p>
          <a:p>
            <a:r>
              <a:rPr lang="en-US" dirty="0" smtClean="0"/>
              <a:t>OK since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pic>
        <p:nvPicPr>
          <p:cNvPr id="6" name="Picture 2" descr="C:\Users\eholzer\AppData\Local\Microsoft\Windows\Temporary Internet Files\Content.Outlook\5D7OTM0T\P10505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0"/>
            <a:ext cx="4152472" cy="311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5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TI2 injection absorber TDI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20"/>
            <a:ext cx="8229600" cy="2447380"/>
          </a:xfrm>
        </p:spPr>
        <p:txBody>
          <a:bodyPr/>
          <a:lstStyle/>
          <a:p>
            <a:r>
              <a:rPr lang="en-US" sz="2000" dirty="0" smtClean="0"/>
              <a:t>On Monday moving from parking to injection the upper jaw, upstream part literally fell into the beam aperture</a:t>
            </a:r>
          </a:p>
          <a:p>
            <a:pPr lvl="1"/>
            <a:r>
              <a:rPr lang="en-US" sz="1800" dirty="0" smtClean="0"/>
              <a:t>Pin got loose</a:t>
            </a:r>
          </a:p>
          <a:p>
            <a:r>
              <a:rPr lang="en-US" sz="2000" dirty="0" smtClean="0"/>
              <a:t>Pin relatively easily put back &amp; scotched</a:t>
            </a:r>
          </a:p>
          <a:p>
            <a:r>
              <a:rPr lang="en-US" sz="2000" dirty="0" smtClean="0"/>
              <a:t>Needed a late night of injection team to check alignment with beam</a:t>
            </a:r>
          </a:p>
          <a:p>
            <a:pPr lvl="1"/>
            <a:r>
              <a:rPr lang="en-US" sz="1800" dirty="0" smtClean="0"/>
              <a:t>Found back position and angle from last summer</a:t>
            </a:r>
          </a:p>
          <a:p>
            <a:pPr lvl="1"/>
            <a:r>
              <a:rPr lang="en-US" sz="1800" dirty="0" smtClean="0"/>
              <a:t>All ok again (largest error of single measurement 0.25 mm)</a:t>
            </a:r>
          </a:p>
          <a:p>
            <a:r>
              <a:rPr lang="en-US" sz="2000" dirty="0" smtClean="0"/>
              <a:t>On Wednesday pins </a:t>
            </a:r>
            <a:r>
              <a:rPr lang="en-US" sz="2000" dirty="0" smtClean="0"/>
              <a:t>professionally </a:t>
            </a:r>
            <a:r>
              <a:rPr lang="en-US" sz="2000" dirty="0" smtClean="0"/>
              <a:t>secured</a:t>
            </a:r>
          </a:p>
          <a:p>
            <a:pPr lvl="1"/>
            <a:r>
              <a:rPr lang="en-US" sz="1800" dirty="0" smtClean="0"/>
              <a:t>In point 2 and point 8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pic>
        <p:nvPicPr>
          <p:cNvPr id="6" name="Picture 2" descr="C:\Users\jwenning\AppData\Local\Temp\f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20" y="548600"/>
            <a:ext cx="2339690" cy="31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827480" y="1844780"/>
            <a:ext cx="1368190" cy="3600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5150" y="1540765"/>
            <a:ext cx="72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Pin?</a:t>
            </a:r>
            <a:endParaRPr lang="en-GB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880" y="692620"/>
            <a:ext cx="5125636" cy="294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8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Injector High </a:t>
            </a:r>
            <a:r>
              <a:rPr lang="en-US" dirty="0" smtClean="0"/>
              <a:t>Brightness </a:t>
            </a:r>
            <a:r>
              <a:rPr lang="en-US" dirty="0" smtClean="0"/>
              <a:t>Beams (or BCMS)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59"/>
            <a:ext cx="8229600" cy="2447665"/>
          </a:xfrm>
        </p:spPr>
        <p:txBody>
          <a:bodyPr/>
          <a:lstStyle/>
          <a:p>
            <a:r>
              <a:rPr lang="en-US" dirty="0" smtClean="0"/>
              <a:t>High brightness beams from the injector chain</a:t>
            </a:r>
          </a:p>
          <a:p>
            <a:pPr lvl="1"/>
            <a:r>
              <a:rPr lang="en-US" dirty="0" smtClean="0"/>
              <a:t>Very interesting option for 2015 operation, both 50 ns and 25 ns beam spacing</a:t>
            </a:r>
          </a:p>
          <a:p>
            <a:r>
              <a:rPr lang="en-US" dirty="0" smtClean="0"/>
              <a:t>Fill </a:t>
            </a:r>
            <a:r>
              <a:rPr lang="en-US" dirty="0" smtClean="0"/>
              <a:t>with one batch HB and 1 batch ‘standard’ 50 ns</a:t>
            </a:r>
          </a:p>
          <a:p>
            <a:pPr lvl="1"/>
            <a:r>
              <a:rPr lang="en-US" dirty="0" err="1"/>
              <a:t>Emittance</a:t>
            </a:r>
            <a:r>
              <a:rPr lang="en-US" dirty="0"/>
              <a:t> for HB beam ~ 1-1.2 um, standard 1.4-1.6 um.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855106"/>
            <a:ext cx="4220140" cy="286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84210" y="1412720"/>
            <a:ext cx="244834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About 30 % gain in specific luminosity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10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Scrubbing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3933070"/>
            <a:ext cx="8229600" cy="15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rgbClr val="0000FF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Week 49</a:t>
            </a:r>
          </a:p>
          <a:p>
            <a:pPr lvl="1"/>
            <a:r>
              <a:rPr lang="en-US" sz="1800" dirty="0" smtClean="0"/>
              <a:t>3 days of physics: 50 ns bunch spacing</a:t>
            </a:r>
          </a:p>
          <a:p>
            <a:pPr lvl="1"/>
            <a:r>
              <a:rPr lang="en-US" sz="1800" dirty="0" smtClean="0"/>
              <a:t>4 days of scrubbing with 25 ns bunch spacing</a:t>
            </a:r>
          </a:p>
          <a:p>
            <a:r>
              <a:rPr lang="en-US" sz="2000" dirty="0" smtClean="0"/>
              <a:t>Week 50 coordinators</a:t>
            </a:r>
          </a:p>
          <a:p>
            <a:pPr lvl="1"/>
            <a:r>
              <a:rPr lang="en-US" sz="1800" dirty="0" smtClean="0"/>
              <a:t>Bernhard </a:t>
            </a:r>
            <a:r>
              <a:rPr lang="en-US" sz="1800" dirty="0" err="1" smtClean="0"/>
              <a:t>Holzer</a:t>
            </a:r>
            <a:r>
              <a:rPr lang="en-US" sz="1800" dirty="0"/>
              <a:t>,</a:t>
            </a:r>
            <a:r>
              <a:rPr lang="en-US" sz="1800" dirty="0" smtClean="0"/>
              <a:t> Mike Lamont &amp; 25 ns team</a:t>
            </a:r>
          </a:p>
          <a:p>
            <a:r>
              <a:rPr lang="en-US" sz="2000" dirty="0" smtClean="0"/>
              <a:t>Access now:</a:t>
            </a:r>
          </a:p>
          <a:p>
            <a:pPr lvl="1"/>
            <a:r>
              <a:rPr lang="en-US" sz="1600" dirty="0" smtClean="0"/>
              <a:t>Semi-urgent </a:t>
            </a:r>
            <a:r>
              <a:rPr lang="en-US" sz="1600" dirty="0" smtClean="0"/>
              <a:t>access for ATLAS &amp; </a:t>
            </a:r>
            <a:r>
              <a:rPr lang="en-US" sz="1600" dirty="0" smtClean="0"/>
              <a:t>QPS, TDI.R8 stuck when to parking</a:t>
            </a:r>
            <a:endParaRPr lang="en-GB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50" y="692620"/>
            <a:ext cx="5112710" cy="340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5-Point Star 7"/>
          <p:cNvSpPr/>
          <p:nvPr/>
        </p:nvSpPr>
        <p:spPr bwMode="auto">
          <a:xfrm>
            <a:off x="6444260" y="1556740"/>
            <a:ext cx="396055" cy="360050"/>
          </a:xfrm>
          <a:prstGeom prst="star5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4617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58380</TotalTime>
  <Words>466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Summary of Week 49</vt:lpstr>
      <vt:lpstr>Physics and Scrubbing</vt:lpstr>
      <vt:lpstr>Beam currents and luminosity</vt:lpstr>
      <vt:lpstr>Fills of the week</vt:lpstr>
      <vt:lpstr>Total Lumi’s 2012 (so far?) </vt:lpstr>
      <vt:lpstr>TI2 Beam DUMP (TED)</vt:lpstr>
      <vt:lpstr>TI2 injection absorber TDI</vt:lpstr>
      <vt:lpstr>Injector High Brightness Beams (or BCMS)</vt:lpstr>
      <vt:lpstr>Scrubbing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3368</cp:revision>
  <dcterms:created xsi:type="dcterms:W3CDTF">2010-07-26T05:43:59Z</dcterms:created>
  <dcterms:modified xsi:type="dcterms:W3CDTF">2012-12-10T07:22:54Z</dcterms:modified>
</cp:coreProperties>
</file>