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2"/>
  </p:notesMasterIdLst>
  <p:handoutMasterIdLst>
    <p:handoutMasterId r:id="rId13"/>
  </p:handoutMasterIdLst>
  <p:sldIdLst>
    <p:sldId id="1055" r:id="rId2"/>
    <p:sldId id="1057" r:id="rId3"/>
    <p:sldId id="1064" r:id="rId4"/>
    <p:sldId id="1056" r:id="rId5"/>
    <p:sldId id="1058" r:id="rId6"/>
    <p:sldId id="1059" r:id="rId7"/>
    <p:sldId id="1060" r:id="rId8"/>
    <p:sldId id="1061" r:id="rId9"/>
    <p:sldId id="1062" r:id="rId10"/>
    <p:sldId id="1063" r:id="rId11"/>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1575" autoAdjust="0"/>
  </p:normalViewPr>
  <p:slideViewPr>
    <p:cSldViewPr>
      <p:cViewPr varScale="1">
        <p:scale>
          <a:sx n="81" d="100"/>
          <a:sy n="81" d="100"/>
        </p:scale>
        <p:origin x="-504" y="-84"/>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11/22/2012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2391715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39356145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22-11-12</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22-11-12</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22-11-12</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22-11-12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22-11-12</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22-11-12</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22-11-12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22-11-12</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22-11-12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22-11-12</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22-11-12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22-11-12</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22-11-12</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22-11-12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22-11-12</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 21</a:t>
            </a:r>
            <a:r>
              <a:rPr lang="en-GB" baseline="30000" dirty="0" smtClean="0"/>
              <a:t>st</a:t>
            </a:r>
            <a:r>
              <a:rPr lang="en-GB" dirty="0" smtClean="0"/>
              <a:t> November</a:t>
            </a:r>
            <a:endParaRPr lang="en-GB" dirty="0"/>
          </a:p>
        </p:txBody>
      </p:sp>
      <p:sp>
        <p:nvSpPr>
          <p:cNvPr id="3" name="Content Placeholder 2"/>
          <p:cNvSpPr>
            <a:spLocks noGrp="1"/>
          </p:cNvSpPr>
          <p:nvPr>
            <p:ph idx="1"/>
          </p:nvPr>
        </p:nvSpPr>
        <p:spPr/>
        <p:txBody>
          <a:bodyPr/>
          <a:lstStyle/>
          <a:p>
            <a:r>
              <a:rPr lang="en-GB" dirty="0"/>
              <a:t>Access in PM76 to recuperate chopped up cable bits....(EN-EL) </a:t>
            </a:r>
            <a:endParaRPr lang="en-GB" dirty="0" smtClean="0"/>
          </a:p>
          <a:p>
            <a:r>
              <a:rPr lang="en-GB" dirty="0"/>
              <a:t>Opening PM76 again - RP need a short access.</a:t>
            </a:r>
            <a:endParaRPr lang="en-GB" dirty="0" smtClean="0"/>
          </a:p>
          <a:p>
            <a:r>
              <a:rPr lang="en-GB" dirty="0" smtClean="0"/>
              <a:t>12 </a:t>
            </a:r>
            <a:r>
              <a:rPr lang="en-GB" dirty="0"/>
              <a:t>V survey on the LBDS system is working correctly now. No access needed</a:t>
            </a:r>
            <a:r>
              <a:rPr lang="en-GB" dirty="0" smtClean="0"/>
              <a:t>. (Etienne </a:t>
            </a:r>
            <a:r>
              <a:rPr lang="en-GB" dirty="0" err="1" smtClean="0"/>
              <a:t>Carlier</a:t>
            </a:r>
            <a:r>
              <a:rPr lang="en-GB" dirty="0" smtClean="0"/>
              <a:t>)</a:t>
            </a:r>
          </a:p>
          <a:p>
            <a:r>
              <a:rPr lang="en-GB" dirty="0" smtClean="0"/>
              <a:t>RF </a:t>
            </a:r>
            <a:r>
              <a:rPr lang="en-GB" dirty="0"/>
              <a:t>testing </a:t>
            </a:r>
            <a:r>
              <a:rPr lang="en-GB" dirty="0" smtClean="0"/>
              <a:t>for </a:t>
            </a:r>
            <a:r>
              <a:rPr lang="en-GB" dirty="0"/>
              <a:t>the </a:t>
            </a:r>
            <a:r>
              <a:rPr lang="en-GB" dirty="0" err="1"/>
              <a:t>pPb</a:t>
            </a:r>
            <a:r>
              <a:rPr lang="en-GB" dirty="0"/>
              <a:t> MD </a:t>
            </a:r>
            <a:r>
              <a:rPr lang="en-GB" dirty="0" smtClean="0"/>
              <a:t>– Daniel Valuch</a:t>
            </a:r>
          </a:p>
          <a:p>
            <a:r>
              <a:rPr lang="en-GB" dirty="0" smtClean="0"/>
              <a:t>Investigation of RB.A23 event following trip the previous night: </a:t>
            </a:r>
          </a:p>
          <a:p>
            <a:pPr lvl="1"/>
            <a:r>
              <a:rPr lang="en-GB" dirty="0" smtClean="0"/>
              <a:t>Result </a:t>
            </a:r>
            <a:r>
              <a:rPr lang="en-GB" dirty="0"/>
              <a:t>for device RPTE.UA27.RB.A23 : </a:t>
            </a:r>
            <a:br>
              <a:rPr lang="en-GB" dirty="0"/>
            </a:br>
            <a:r>
              <a:rPr lang="en-GB" dirty="0" smtClean="0"/>
              <a:t>ACT </a:t>
            </a:r>
            <a:r>
              <a:rPr lang="en-GB" dirty="0"/>
              <a:t>:FREE WHEEL THYRISTOR ON :FAULT : : </a:t>
            </a:r>
            <a:br>
              <a:rPr lang="en-GB" dirty="0"/>
            </a:br>
            <a:r>
              <a:rPr lang="en-GB" dirty="0"/>
              <a:t>several old QPS have the quench heaters discharged</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1</a:t>
            </a:fld>
            <a:endParaRPr lang="en-US"/>
          </a:p>
        </p:txBody>
      </p:sp>
      <p:sp>
        <p:nvSpPr>
          <p:cNvPr id="6" name="Date Placeholder 5"/>
          <p:cNvSpPr>
            <a:spLocks noGrp="1"/>
          </p:cNvSpPr>
          <p:nvPr>
            <p:ph type="dt" sz="half" idx="12"/>
          </p:nvPr>
        </p:nvSpPr>
        <p:spPr/>
        <p:txBody>
          <a:bodyPr/>
          <a:lstStyle/>
          <a:p>
            <a:r>
              <a:rPr lang="en-US" smtClean="0"/>
              <a:t>22-11-12</a:t>
            </a:r>
            <a:endParaRPr lang="en-US" dirty="0"/>
          </a:p>
        </p:txBody>
      </p:sp>
    </p:spTree>
    <p:extLst>
      <p:ext uri="{BB962C8B-B14F-4D97-AF65-F5344CB8AC3E}">
        <p14:creationId xmlns:p14="http://schemas.microsoft.com/office/powerpoint/2010/main" val="3077538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Thursday 22</a:t>
            </a:r>
            <a:r>
              <a:rPr lang="en-GB" baseline="30000" dirty="0"/>
              <a:t>nd</a:t>
            </a:r>
            <a:r>
              <a:rPr lang="en-GB" dirty="0"/>
              <a:t> November morning</a:t>
            </a:r>
          </a:p>
        </p:txBody>
      </p:sp>
      <p:sp>
        <p:nvSpPr>
          <p:cNvPr id="3" name="Content Placeholder 2"/>
          <p:cNvSpPr>
            <a:spLocks noGrp="1"/>
          </p:cNvSpPr>
          <p:nvPr>
            <p:ph idx="1"/>
          </p:nvPr>
        </p:nvSpPr>
        <p:spPr/>
        <p:txBody>
          <a:bodyPr/>
          <a:lstStyle/>
          <a:p>
            <a:r>
              <a:rPr lang="en-GB" dirty="0" smtClean="0"/>
              <a:t>04:35 Beams dumped</a:t>
            </a:r>
          </a:p>
          <a:p>
            <a:r>
              <a:rPr lang="en-GB" dirty="0" smtClean="0"/>
              <a:t>Problems resetting post mortem </a:t>
            </a:r>
          </a:p>
          <a:p>
            <a:pPr lvl="1"/>
            <a:r>
              <a:rPr lang="en-GB" dirty="0"/>
              <a:t>SIS channel </a:t>
            </a:r>
            <a:r>
              <a:rPr lang="en-GB" dirty="0" err="1"/>
              <a:t>post_mortem_machine_protection</a:t>
            </a:r>
            <a:r>
              <a:rPr lang="en-GB" dirty="0"/>
              <a:t> latched</a:t>
            </a:r>
            <a:r>
              <a:rPr lang="en-GB" dirty="0" smtClean="0"/>
              <a:t> </a:t>
            </a:r>
          </a:p>
          <a:p>
            <a:pPr lvl="1"/>
            <a:r>
              <a:rPr lang="en-GB" dirty="0" smtClean="0"/>
              <a:t>Vito</a:t>
            </a:r>
            <a:r>
              <a:rPr lang="en-GB" dirty="0"/>
              <a:t>, on request from </a:t>
            </a:r>
            <a:r>
              <a:rPr lang="en-GB" dirty="0" err="1" smtClean="0"/>
              <a:t>EiC</a:t>
            </a:r>
            <a:r>
              <a:rPr lang="en-GB" dirty="0" smtClean="0"/>
              <a:t> </a:t>
            </a:r>
            <a:r>
              <a:rPr lang="en-GB" dirty="0" err="1"/>
              <a:t>resetted</a:t>
            </a:r>
            <a:r>
              <a:rPr lang="en-GB" dirty="0"/>
              <a:t> the </a:t>
            </a:r>
            <a:r>
              <a:rPr lang="en-GB" dirty="0" smtClean="0"/>
              <a:t>PM_OK </a:t>
            </a:r>
          </a:p>
          <a:p>
            <a:pPr lvl="1"/>
            <a:endParaRPr lang="en-GB" dirty="0"/>
          </a:p>
          <a:p>
            <a:r>
              <a:rPr lang="en-GB" dirty="0"/>
              <a:t>F</a:t>
            </a:r>
            <a:r>
              <a:rPr lang="en-GB" dirty="0" smtClean="0"/>
              <a:t>ill </a:t>
            </a:r>
            <a:r>
              <a:rPr lang="en-GB" dirty="0"/>
              <a:t>for the next ramp, for validation of TCT functions and to complete loss maps and asynchronous dump test. </a:t>
            </a:r>
            <a:endParaRPr lang="en-GB" dirty="0" smtClean="0"/>
          </a:p>
          <a:p>
            <a:r>
              <a:rPr lang="en-GB" dirty="0" smtClean="0"/>
              <a:t>08:00 Stable beams (3 bunches) without issue</a:t>
            </a:r>
          </a:p>
          <a:p>
            <a:r>
              <a:rPr lang="en-GB" dirty="0" smtClean="0"/>
              <a:t>08:10 Back to adjust</a:t>
            </a:r>
          </a:p>
          <a:p>
            <a:pPr lvl="1"/>
            <a:r>
              <a:rPr lang="en-GB" dirty="0" smtClean="0"/>
              <a:t>Off set scan as test</a:t>
            </a:r>
          </a:p>
          <a:p>
            <a:pPr lvl="1"/>
            <a:endParaRPr lang="en-GB" dirty="0"/>
          </a:p>
          <a:p>
            <a:pPr lvl="1"/>
            <a:endParaRPr lang="en-GB" dirty="0" smtClean="0"/>
          </a:p>
          <a:p>
            <a:r>
              <a:rPr lang="en-GB" dirty="0" smtClean="0"/>
              <a:t>Now – </a:t>
            </a:r>
            <a:r>
              <a:rPr lang="en-GB" dirty="0" err="1" smtClean="0"/>
              <a:t>async</a:t>
            </a:r>
            <a:r>
              <a:rPr lang="en-GB" dirty="0" smtClean="0"/>
              <a:t> dump and re-fill for Van der </a:t>
            </a:r>
            <a:r>
              <a:rPr lang="en-GB" smtClean="0"/>
              <a:t>Meer scans</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10</a:t>
            </a:fld>
            <a:endParaRPr lang="en-US"/>
          </a:p>
        </p:txBody>
      </p:sp>
      <p:sp>
        <p:nvSpPr>
          <p:cNvPr id="6" name="Date Placeholder 5"/>
          <p:cNvSpPr>
            <a:spLocks noGrp="1"/>
          </p:cNvSpPr>
          <p:nvPr>
            <p:ph type="dt" sz="half" idx="12"/>
          </p:nvPr>
        </p:nvSpPr>
        <p:spPr/>
        <p:txBody>
          <a:bodyPr/>
          <a:lstStyle/>
          <a:p>
            <a:r>
              <a:rPr lang="en-US" smtClean="0"/>
              <a:t>22-11-12</a:t>
            </a:r>
            <a:endParaRPr lang="en-US" dirty="0"/>
          </a:p>
        </p:txBody>
      </p:sp>
    </p:spTree>
    <p:extLst>
      <p:ext uri="{BB962C8B-B14F-4D97-AF65-F5344CB8AC3E}">
        <p14:creationId xmlns:p14="http://schemas.microsoft.com/office/powerpoint/2010/main" val="724315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the current status of RB.A23: </a:t>
            </a:r>
          </a:p>
        </p:txBody>
      </p:sp>
      <p:sp>
        <p:nvSpPr>
          <p:cNvPr id="3" name="Content Placeholder 2"/>
          <p:cNvSpPr>
            <a:spLocks noGrp="1"/>
          </p:cNvSpPr>
          <p:nvPr>
            <p:ph idx="1"/>
          </p:nvPr>
        </p:nvSpPr>
        <p:spPr/>
        <p:txBody>
          <a:bodyPr/>
          <a:lstStyle/>
          <a:p>
            <a:r>
              <a:rPr lang="en-GB" sz="1800" dirty="0" smtClean="0"/>
              <a:t>QPS </a:t>
            </a:r>
            <a:r>
              <a:rPr lang="en-GB" sz="1800" dirty="0"/>
              <a:t>SUMMARY: </a:t>
            </a:r>
            <a:endParaRPr lang="en-GB" sz="1800" dirty="0" smtClean="0"/>
          </a:p>
          <a:p>
            <a:r>
              <a:rPr lang="en-GB" sz="1800" dirty="0" smtClean="0"/>
              <a:t>QPS </a:t>
            </a:r>
            <a:r>
              <a:rPr lang="en-GB" sz="1800" dirty="0"/>
              <a:t>reaction last night RB.A23: Due to some </a:t>
            </a:r>
            <a:r>
              <a:rPr lang="en-GB" sz="1800" dirty="0" smtClean="0"/>
              <a:t>perturbations </a:t>
            </a:r>
            <a:r>
              <a:rPr lang="en-GB" sz="1800" dirty="0"/>
              <a:t>well visible in V_MEAS, the thresholds of some QPS detectors were exceeded. As a result 6 dipole magnets have got fired heaters (A18;B11;A17;B26;B20;C13)R2. </a:t>
            </a:r>
            <a:endParaRPr lang="en-GB" sz="1800" dirty="0"/>
          </a:p>
          <a:p>
            <a:r>
              <a:rPr lang="en-GB" sz="1800" dirty="0" smtClean="0"/>
              <a:t>DS </a:t>
            </a:r>
            <a:r>
              <a:rPr lang="en-GB" sz="1800" dirty="0"/>
              <a:t>buffers from </a:t>
            </a:r>
            <a:r>
              <a:rPr lang="en-GB" sz="1800" dirty="0" err="1"/>
              <a:t>nQPS</a:t>
            </a:r>
            <a:r>
              <a:rPr lang="en-GB" sz="1800" dirty="0"/>
              <a:t> units(10,11,13,17,18,27</a:t>
            </a:r>
            <a:r>
              <a:rPr lang="en-GB" sz="1800" dirty="0" smtClean="0"/>
              <a:t>) R2 </a:t>
            </a:r>
            <a:r>
              <a:rPr lang="en-GB" sz="1800" dirty="0"/>
              <a:t>have been successfully read at 09:09h. </a:t>
            </a:r>
            <a:br>
              <a:rPr lang="en-GB" sz="1800" dirty="0"/>
            </a:br>
            <a:endParaRPr lang="en-GB" sz="1800" dirty="0" smtClean="0"/>
          </a:p>
          <a:p>
            <a:r>
              <a:rPr lang="en-GB" sz="1800" dirty="0" smtClean="0"/>
              <a:t>PO </a:t>
            </a:r>
            <a:r>
              <a:rPr lang="en-GB" sz="1800" dirty="0"/>
              <a:t>SUMMARY: </a:t>
            </a:r>
            <a:br>
              <a:rPr lang="en-GB" sz="1800" dirty="0"/>
            </a:br>
            <a:r>
              <a:rPr lang="en-GB" sz="1800" dirty="0"/>
              <a:t>Unable to reproduce the conditions of last night. Nothing </a:t>
            </a:r>
            <a:r>
              <a:rPr lang="en-GB" sz="1800" dirty="0" smtClean="0"/>
              <a:t>unusual </a:t>
            </a:r>
            <a:r>
              <a:rPr lang="en-GB" sz="1800" dirty="0"/>
              <a:t>found at the level of the converter. </a:t>
            </a:r>
            <a:br>
              <a:rPr lang="en-GB" sz="1800" dirty="0"/>
            </a:br>
            <a:r>
              <a:rPr lang="en-GB" sz="1800" dirty="0"/>
              <a:t>Until we get beam back, RB.A23 is doing a cycle ramping to injection, staying 10', going back to STND BY, waiting there 10', and then going back to injection etc. </a:t>
            </a:r>
            <a:endParaRPr lang="en-GB" sz="1800"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2</a:t>
            </a:fld>
            <a:endParaRPr lang="en-US"/>
          </a:p>
        </p:txBody>
      </p:sp>
      <p:sp>
        <p:nvSpPr>
          <p:cNvPr id="6" name="Date Placeholder 5"/>
          <p:cNvSpPr>
            <a:spLocks noGrp="1"/>
          </p:cNvSpPr>
          <p:nvPr>
            <p:ph type="dt" sz="half" idx="12"/>
          </p:nvPr>
        </p:nvSpPr>
        <p:spPr/>
        <p:txBody>
          <a:bodyPr/>
          <a:lstStyle/>
          <a:p>
            <a:r>
              <a:rPr lang="en-US" smtClean="0"/>
              <a:t>22-11-12</a:t>
            </a:r>
            <a:endParaRPr lang="en-US" dirty="0"/>
          </a:p>
        </p:txBody>
      </p:sp>
    </p:spTree>
    <p:extLst>
      <p:ext uri="{BB962C8B-B14F-4D97-AF65-F5344CB8AC3E}">
        <p14:creationId xmlns:p14="http://schemas.microsoft.com/office/powerpoint/2010/main" val="170796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3</a:t>
            </a:fld>
            <a:endParaRPr lang="en-US"/>
          </a:p>
        </p:txBody>
      </p:sp>
      <p:sp>
        <p:nvSpPr>
          <p:cNvPr id="6" name="Date Placeholder 5"/>
          <p:cNvSpPr>
            <a:spLocks noGrp="1"/>
          </p:cNvSpPr>
          <p:nvPr>
            <p:ph type="dt" sz="half" idx="12"/>
          </p:nvPr>
        </p:nvSpPr>
        <p:spPr/>
        <p:txBody>
          <a:bodyPr/>
          <a:lstStyle/>
          <a:p>
            <a:r>
              <a:rPr lang="en-US" smtClean="0"/>
              <a:t>22-11-12</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590" y="692620"/>
            <a:ext cx="5923455" cy="444830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0740" y="5140929"/>
            <a:ext cx="9073260" cy="1323439"/>
          </a:xfrm>
          <a:prstGeom prst="rect">
            <a:avLst/>
          </a:prstGeom>
          <a:noFill/>
        </p:spPr>
        <p:txBody>
          <a:bodyPr wrap="square" rtlCol="0">
            <a:spAutoFit/>
          </a:bodyPr>
          <a:lstStyle/>
          <a:p>
            <a:r>
              <a:rPr lang="en-GB" dirty="0" smtClean="0"/>
              <a:t>There </a:t>
            </a:r>
            <a:r>
              <a:rPr lang="en-GB" dirty="0"/>
              <a:t>was an oscillation observed of the current measured at the power converter. From previous studies in 2011 we know what magnets in the chain are most sensitive to such oscillations. For these magnets are the signal was above threshold and they quenched (see in the figure</a:t>
            </a:r>
            <a:r>
              <a:rPr lang="en-GB" dirty="0" smtClean="0"/>
              <a:t>),</a:t>
            </a:r>
            <a:endParaRPr lang="en-GB" dirty="0"/>
          </a:p>
        </p:txBody>
      </p:sp>
    </p:spTree>
    <p:extLst>
      <p:ext uri="{BB962C8B-B14F-4D97-AF65-F5344CB8AC3E}">
        <p14:creationId xmlns:p14="http://schemas.microsoft.com/office/powerpoint/2010/main" val="4025359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BPM test yesterday afternoon</a:t>
            </a:r>
          </a:p>
        </p:txBody>
      </p:sp>
      <p:sp>
        <p:nvSpPr>
          <p:cNvPr id="3" name="Content Placeholder 2"/>
          <p:cNvSpPr>
            <a:spLocks noGrp="1"/>
          </p:cNvSpPr>
          <p:nvPr>
            <p:ph idx="1"/>
          </p:nvPr>
        </p:nvSpPr>
        <p:spPr/>
        <p:txBody>
          <a:bodyPr/>
          <a:lstStyle/>
          <a:p>
            <a:r>
              <a:rPr lang="en-GB" sz="2000" dirty="0" smtClean="0"/>
              <a:t>The </a:t>
            </a:r>
            <a:r>
              <a:rPr lang="en-GB" sz="2000" dirty="0"/>
              <a:t>vertical electrodes of channel BPMSA.A4L6.B1-Vertical were disconnected, in order to connect a signal generator, and measure the level and location of possible reflections. </a:t>
            </a:r>
            <a:endParaRPr lang="en-GB" sz="2000" dirty="0" smtClean="0"/>
          </a:p>
          <a:p>
            <a:pPr lvl="1"/>
            <a:r>
              <a:rPr lang="en-GB" sz="1800" dirty="0" smtClean="0"/>
              <a:t>And </a:t>
            </a:r>
            <a:r>
              <a:rPr lang="en-GB" sz="1800" dirty="0"/>
              <a:t>the end of the measures, the monitor was connected back again, without any kind of change in the acquisition chain.</a:t>
            </a:r>
          </a:p>
          <a:p>
            <a:r>
              <a:rPr lang="en-GB" sz="2000" dirty="0"/>
              <a:t>A small reflection was found where the CMC50 cables arrive to the rack, where the attenuators are mounted. The levels should still be further analysed.</a:t>
            </a:r>
          </a:p>
          <a:p>
            <a:r>
              <a:rPr lang="en-GB" sz="2000" dirty="0"/>
              <a:t>In order to validate the system before normal operation it would be enough to make a bump close to this BPM and check the sign of the position measured (what will prove that the cables are correctly connected and polarity was not inverted).</a:t>
            </a:r>
          </a:p>
          <a:p>
            <a:endParaRPr lang="en-GB" sz="2000" dirty="0"/>
          </a:p>
          <a:p>
            <a:r>
              <a:rPr lang="en-GB" sz="2000" dirty="0"/>
              <a:t>E. </a:t>
            </a:r>
            <a:r>
              <a:rPr lang="en-GB" sz="2000" dirty="0" err="1"/>
              <a:t>Calvo</a:t>
            </a:r>
            <a:r>
              <a:rPr lang="en-GB" sz="2000" dirty="0"/>
              <a:t>. </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4</a:t>
            </a:fld>
            <a:endParaRPr lang="en-US"/>
          </a:p>
        </p:txBody>
      </p:sp>
      <p:sp>
        <p:nvSpPr>
          <p:cNvPr id="6" name="Date Placeholder 5"/>
          <p:cNvSpPr>
            <a:spLocks noGrp="1"/>
          </p:cNvSpPr>
          <p:nvPr>
            <p:ph type="dt" sz="half" idx="12"/>
          </p:nvPr>
        </p:nvSpPr>
        <p:spPr/>
        <p:txBody>
          <a:bodyPr/>
          <a:lstStyle/>
          <a:p>
            <a:r>
              <a:rPr lang="en-US" smtClean="0"/>
              <a:t>22-11-12</a:t>
            </a:r>
            <a:endParaRPr lang="en-US" dirty="0"/>
          </a:p>
        </p:txBody>
      </p:sp>
    </p:spTree>
    <p:extLst>
      <p:ext uri="{BB962C8B-B14F-4D97-AF65-F5344CB8AC3E}">
        <p14:creationId xmlns:p14="http://schemas.microsoft.com/office/powerpoint/2010/main" val="1102608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Mean while in SPS</a:t>
            </a:r>
            <a:endParaRPr lang="en-GB" dirty="0"/>
          </a:p>
        </p:txBody>
      </p:sp>
      <p:sp>
        <p:nvSpPr>
          <p:cNvPr id="3" name="Content Placeholder 2"/>
          <p:cNvSpPr>
            <a:spLocks noGrp="1"/>
          </p:cNvSpPr>
          <p:nvPr>
            <p:ph idx="1"/>
          </p:nvPr>
        </p:nvSpPr>
        <p:spPr>
          <a:xfrm>
            <a:off x="323410" y="764630"/>
            <a:ext cx="8569190" cy="5111750"/>
          </a:xfrm>
        </p:spPr>
        <p:txBody>
          <a:bodyPr/>
          <a:lstStyle/>
          <a:p>
            <a:r>
              <a:rPr lang="en-GB" dirty="0" smtClean="0"/>
              <a:t>12:35 beam back in SPS…</a:t>
            </a:r>
          </a:p>
          <a:p>
            <a:r>
              <a:rPr lang="en-GB" dirty="0" smtClean="0"/>
              <a:t>13:40 SPS MKD </a:t>
            </a:r>
            <a:r>
              <a:rPr lang="en-GB" dirty="0"/>
              <a:t>switch need to be changed.. no beam before </a:t>
            </a:r>
            <a:r>
              <a:rPr lang="en-GB" dirty="0" smtClean="0"/>
              <a:t>17h</a:t>
            </a:r>
          </a:p>
          <a:p>
            <a:r>
              <a:rPr lang="en-GB" dirty="0" smtClean="0"/>
              <a:t>19:10 </a:t>
            </a:r>
            <a:r>
              <a:rPr lang="en-GB" dirty="0"/>
              <a:t>conditioning of MKD was </a:t>
            </a:r>
            <a:r>
              <a:rPr lang="en-GB" dirty="0" smtClean="0"/>
              <a:t>terminated</a:t>
            </a:r>
          </a:p>
          <a:p>
            <a:r>
              <a:rPr lang="en-GB" dirty="0" smtClean="0"/>
              <a:t>19:15  Beam back in SPS</a:t>
            </a:r>
          </a:p>
          <a:p>
            <a:r>
              <a:rPr lang="en-GB" dirty="0" smtClean="0"/>
              <a:t>21:00 </a:t>
            </a:r>
            <a:r>
              <a:rPr lang="en-GB" dirty="0"/>
              <a:t>we call Thomas because we have a problem with the BQM. the error written on the BQM is No beam or not enough </a:t>
            </a:r>
            <a:r>
              <a:rPr lang="en-GB" dirty="0" err="1"/>
              <a:t>dyn</a:t>
            </a:r>
            <a:r>
              <a:rPr lang="en-GB" dirty="0"/>
              <a:t> range out of </a:t>
            </a:r>
            <a:r>
              <a:rPr lang="en-GB" dirty="0" err="1"/>
              <a:t>acq</a:t>
            </a:r>
            <a:r>
              <a:rPr lang="en-GB" dirty="0"/>
              <a:t> window (</a:t>
            </a:r>
            <a:r>
              <a:rPr lang="en-GB" dirty="0" err="1"/>
              <a:t>ftop</a:t>
            </a:r>
            <a:r>
              <a:rPr lang="en-GB" dirty="0" smtClean="0"/>
              <a:t>)</a:t>
            </a:r>
          </a:p>
          <a:p>
            <a:pPr lvl="1"/>
            <a:r>
              <a:rPr lang="en-GB" sz="1800" dirty="0" smtClean="0"/>
              <a:t>22:40 </a:t>
            </a:r>
            <a:r>
              <a:rPr lang="en-GB" sz="1800" dirty="0"/>
              <a:t>After analysis Thomas reboot </a:t>
            </a:r>
            <a:r>
              <a:rPr lang="en-GB" sz="1800" dirty="0" err="1"/>
              <a:t>rephasing</a:t>
            </a:r>
            <a:r>
              <a:rPr lang="en-GB" sz="1800" dirty="0"/>
              <a:t> server. After that the </a:t>
            </a:r>
            <a:r>
              <a:rPr lang="en-GB" sz="1800" dirty="0" err="1"/>
              <a:t>rephasing</a:t>
            </a:r>
            <a:r>
              <a:rPr lang="en-GB" sz="1800" dirty="0"/>
              <a:t> work correctly one out of </a:t>
            </a:r>
            <a:r>
              <a:rPr lang="en-GB" sz="1800" dirty="0" smtClean="0"/>
              <a:t>three times.</a:t>
            </a:r>
            <a:endParaRPr lang="en-GB" sz="1800" dirty="0"/>
          </a:p>
          <a:p>
            <a:pPr lvl="1"/>
            <a:r>
              <a:rPr lang="en-GB" sz="1800" dirty="0" smtClean="0"/>
              <a:t>This </a:t>
            </a:r>
            <a:r>
              <a:rPr lang="en-GB" sz="1800" dirty="0"/>
              <a:t>situation was not sufficient for the night so he decide to recall Andrei. </a:t>
            </a:r>
            <a:endParaRPr lang="en-GB" sz="1800" dirty="0"/>
          </a:p>
          <a:p>
            <a:pPr lvl="1"/>
            <a:r>
              <a:rPr lang="en-GB" sz="1800" dirty="0" smtClean="0"/>
              <a:t>Andrei </a:t>
            </a:r>
            <a:r>
              <a:rPr lang="en-GB" sz="1800" dirty="0" err="1" smtClean="0"/>
              <a:t>Pashnin</a:t>
            </a:r>
            <a:r>
              <a:rPr lang="en-GB" sz="1800" dirty="0" smtClean="0"/>
              <a:t> </a:t>
            </a:r>
            <a:r>
              <a:rPr lang="en-GB" sz="1800" dirty="0"/>
              <a:t>make an upgrade on </a:t>
            </a:r>
            <a:r>
              <a:rPr lang="en-GB" sz="1800" dirty="0" err="1"/>
              <a:t>rephasing</a:t>
            </a:r>
            <a:r>
              <a:rPr lang="en-GB" sz="1800" dirty="0"/>
              <a:t> software this afternoon which do not work </a:t>
            </a:r>
            <a:r>
              <a:rPr lang="en-GB" sz="1800" dirty="0" smtClean="0"/>
              <a:t>correctly (prep. </a:t>
            </a:r>
            <a:r>
              <a:rPr lang="en-GB" sz="1800" dirty="0"/>
              <a:t>f</a:t>
            </a:r>
            <a:r>
              <a:rPr lang="en-GB" sz="1800" dirty="0" smtClean="0"/>
              <a:t>or ions). </a:t>
            </a:r>
          </a:p>
          <a:p>
            <a:pPr lvl="1"/>
            <a:r>
              <a:rPr lang="en-GB" sz="1800" dirty="0" smtClean="0"/>
              <a:t>Thomas </a:t>
            </a:r>
            <a:r>
              <a:rPr lang="en-GB" sz="1800" dirty="0"/>
              <a:t>ask him to return at the previous version and after his new intervention the BQM is working well.</a:t>
            </a:r>
            <a:endParaRPr lang="en-GB" sz="1800"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5</a:t>
            </a:fld>
            <a:endParaRPr lang="en-US"/>
          </a:p>
        </p:txBody>
      </p:sp>
      <p:sp>
        <p:nvSpPr>
          <p:cNvPr id="6" name="Date Placeholder 5"/>
          <p:cNvSpPr>
            <a:spLocks noGrp="1"/>
          </p:cNvSpPr>
          <p:nvPr>
            <p:ph type="dt" sz="half" idx="12"/>
          </p:nvPr>
        </p:nvSpPr>
        <p:spPr/>
        <p:txBody>
          <a:bodyPr/>
          <a:lstStyle/>
          <a:p>
            <a:r>
              <a:rPr lang="en-US" smtClean="0"/>
              <a:t>22-11-12</a:t>
            </a:r>
            <a:endParaRPr lang="en-US" dirty="0"/>
          </a:p>
        </p:txBody>
      </p:sp>
    </p:spTree>
    <p:extLst>
      <p:ext uri="{BB962C8B-B14F-4D97-AF65-F5344CB8AC3E}">
        <p14:creationId xmlns:p14="http://schemas.microsoft.com/office/powerpoint/2010/main" val="905151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 in the LHC</a:t>
            </a:r>
            <a:endParaRPr lang="en-GB" dirty="0"/>
          </a:p>
        </p:txBody>
      </p:sp>
      <p:sp>
        <p:nvSpPr>
          <p:cNvPr id="3" name="Content Placeholder 2"/>
          <p:cNvSpPr>
            <a:spLocks noGrp="1"/>
          </p:cNvSpPr>
          <p:nvPr>
            <p:ph idx="1"/>
          </p:nvPr>
        </p:nvSpPr>
        <p:spPr>
          <a:xfrm>
            <a:off x="395420" y="908650"/>
            <a:ext cx="8229600" cy="5111750"/>
          </a:xfrm>
        </p:spPr>
        <p:txBody>
          <a:bodyPr/>
          <a:lstStyle/>
          <a:p>
            <a:r>
              <a:rPr lang="en-GB" dirty="0" smtClean="0"/>
              <a:t>16:10 </a:t>
            </a:r>
            <a:r>
              <a:rPr lang="en-GB" dirty="0"/>
              <a:t>RB.A23 </a:t>
            </a:r>
            <a:r>
              <a:rPr lang="en-GB" dirty="0" err="1"/>
              <a:t>flt</a:t>
            </a:r>
            <a:r>
              <a:rPr lang="en-GB" dirty="0"/>
              <a:t> OFF (NO_PC_PERMIT VS_FAULT</a:t>
            </a:r>
            <a:r>
              <a:rPr lang="en-GB" dirty="0" smtClean="0"/>
              <a:t>)</a:t>
            </a:r>
          </a:p>
          <a:p>
            <a:r>
              <a:rPr lang="en-GB" dirty="0" smtClean="0"/>
              <a:t>18:10 </a:t>
            </a:r>
            <a:r>
              <a:rPr lang="en-GB" dirty="0"/>
              <a:t>RB.A23 active filter has been exchanged; will close and </a:t>
            </a:r>
            <a:r>
              <a:rPr lang="en-GB" dirty="0" err="1" smtClean="0"/>
              <a:t>precycle</a:t>
            </a:r>
            <a:endParaRPr lang="en-GB" dirty="0" smtClean="0"/>
          </a:p>
          <a:p>
            <a:r>
              <a:rPr lang="en-GB" dirty="0"/>
              <a:t>We have tested the RB.A23 over ten cycles of going to standby and back to injection level. No fault observed. The exchange of the active filter is validated</a:t>
            </a:r>
            <a:r>
              <a:rPr lang="en-GB" dirty="0" smtClean="0"/>
              <a:t>. (</a:t>
            </a:r>
            <a:r>
              <a:rPr lang="en-GB" dirty="0"/>
              <a:t>HUGUES, </a:t>
            </a:r>
            <a:r>
              <a:rPr lang="en-GB" dirty="0" smtClean="0"/>
              <a:t>THIESEN)</a:t>
            </a:r>
          </a:p>
          <a:p>
            <a:r>
              <a:rPr lang="en-GB" dirty="0" smtClean="0"/>
              <a:t>19:15 Cycling</a:t>
            </a:r>
          </a:p>
          <a:p>
            <a:r>
              <a:rPr lang="en-GB" dirty="0" smtClean="0"/>
              <a:t>22:00 Pilots in – SPS wrestling with BQM problem</a:t>
            </a:r>
          </a:p>
          <a:p>
            <a:pPr lvl="1"/>
            <a:r>
              <a:rPr lang="en-GB" dirty="0"/>
              <a:t>Test of </a:t>
            </a:r>
            <a:r>
              <a:rPr lang="en-GB" dirty="0" smtClean="0"/>
              <a:t>BPMS.A4L6.B1</a:t>
            </a:r>
          </a:p>
          <a:p>
            <a:r>
              <a:rPr lang="en-GB" dirty="0" smtClean="0"/>
              <a:t>Midnight – 3 </a:t>
            </a:r>
            <a:r>
              <a:rPr lang="en-GB" dirty="0" err="1" smtClean="0"/>
              <a:t>indivs</a:t>
            </a:r>
            <a:r>
              <a:rPr lang="en-GB" dirty="0" smtClean="0"/>
              <a:t> on flat top</a:t>
            </a:r>
          </a:p>
          <a:p>
            <a:r>
              <a:rPr lang="en-GB" dirty="0" smtClean="0"/>
              <a:t>02:00 adjustments finished, ref orbit established, all point optimized</a:t>
            </a:r>
          </a:p>
          <a:p>
            <a:pPr lvl="1"/>
            <a:r>
              <a:rPr lang="en-GB" dirty="0"/>
              <a:t>Some difficulties to find collisions in </a:t>
            </a:r>
            <a:r>
              <a:rPr lang="en-GB" dirty="0" err="1"/>
              <a:t>LHCb</a:t>
            </a:r>
            <a:r>
              <a:rPr lang="en-GB" dirty="0"/>
              <a:t>, no signal from BRAN.</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6</a:t>
            </a:fld>
            <a:endParaRPr lang="en-US"/>
          </a:p>
        </p:txBody>
      </p:sp>
      <p:sp>
        <p:nvSpPr>
          <p:cNvPr id="6" name="Date Placeholder 5"/>
          <p:cNvSpPr>
            <a:spLocks noGrp="1"/>
          </p:cNvSpPr>
          <p:nvPr>
            <p:ph type="dt" sz="half" idx="12"/>
          </p:nvPr>
        </p:nvSpPr>
        <p:spPr/>
        <p:txBody>
          <a:bodyPr/>
          <a:lstStyle/>
          <a:p>
            <a:r>
              <a:rPr lang="en-US" smtClean="0"/>
              <a:t>22-11-12</a:t>
            </a:r>
            <a:endParaRPr lang="en-US" dirty="0"/>
          </a:p>
        </p:txBody>
      </p:sp>
    </p:spTree>
    <p:extLst>
      <p:ext uri="{BB962C8B-B14F-4D97-AF65-F5344CB8AC3E}">
        <p14:creationId xmlns:p14="http://schemas.microsoft.com/office/powerpoint/2010/main" val="1810100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Thursday 22</a:t>
            </a:r>
            <a:r>
              <a:rPr lang="en-GB" baseline="30000" dirty="0" smtClean="0"/>
              <a:t>nd</a:t>
            </a:r>
            <a:r>
              <a:rPr lang="en-GB" dirty="0" smtClean="0"/>
              <a:t> November morning</a:t>
            </a:r>
            <a:endParaRPr lang="en-GB" dirty="0"/>
          </a:p>
        </p:txBody>
      </p:sp>
      <p:sp>
        <p:nvSpPr>
          <p:cNvPr id="3" name="Content Placeholder 2"/>
          <p:cNvSpPr>
            <a:spLocks noGrp="1"/>
          </p:cNvSpPr>
          <p:nvPr>
            <p:ph idx="1"/>
          </p:nvPr>
        </p:nvSpPr>
        <p:spPr/>
        <p:txBody>
          <a:bodyPr/>
          <a:lstStyle/>
          <a:p>
            <a:r>
              <a:rPr lang="en-GB" dirty="0" smtClean="0"/>
              <a:t>02:07 Starting TCT alignment</a:t>
            </a:r>
          </a:p>
          <a:p>
            <a:r>
              <a:rPr lang="en-GB" dirty="0" smtClean="0"/>
              <a:t>03:17 Collimator set-up finished </a:t>
            </a:r>
          </a:p>
          <a:p>
            <a:pPr lvl="1"/>
            <a:r>
              <a:rPr lang="en-GB" dirty="0"/>
              <a:t>TCPs </a:t>
            </a:r>
            <a:r>
              <a:rPr lang="en-GB" dirty="0" smtClean="0"/>
              <a:t>to </a:t>
            </a:r>
            <a:r>
              <a:rPr lang="en-GB" dirty="0"/>
              <a:t>5,3 sigma</a:t>
            </a:r>
            <a:r>
              <a:rPr lang="en-GB" dirty="0" smtClean="0"/>
              <a:t>.</a:t>
            </a:r>
          </a:p>
          <a:p>
            <a:r>
              <a:rPr lang="en-GB" dirty="0" smtClean="0"/>
              <a:t>Loss maps…</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7</a:t>
            </a:fld>
            <a:endParaRPr lang="en-US"/>
          </a:p>
        </p:txBody>
      </p:sp>
      <p:sp>
        <p:nvSpPr>
          <p:cNvPr id="6" name="Date Placeholder 5"/>
          <p:cNvSpPr>
            <a:spLocks noGrp="1"/>
          </p:cNvSpPr>
          <p:nvPr>
            <p:ph type="dt" sz="half" idx="12"/>
          </p:nvPr>
        </p:nvSpPr>
        <p:spPr/>
        <p:txBody>
          <a:bodyPr/>
          <a:lstStyle/>
          <a:p>
            <a:r>
              <a:rPr lang="en-US" smtClean="0"/>
              <a:t>22-11-12</a:t>
            </a:r>
            <a:endParaRPr lang="en-US" dirty="0"/>
          </a:p>
        </p:txBody>
      </p:sp>
      <p:sp>
        <p:nvSpPr>
          <p:cNvPr id="7" name="TextBox 6"/>
          <p:cNvSpPr txBox="1"/>
          <p:nvPr/>
        </p:nvSpPr>
        <p:spPr>
          <a:xfrm>
            <a:off x="179390" y="5715770"/>
            <a:ext cx="7345020" cy="400110"/>
          </a:xfrm>
          <a:prstGeom prst="rect">
            <a:avLst/>
          </a:prstGeom>
          <a:noFill/>
        </p:spPr>
        <p:txBody>
          <a:bodyPr wrap="square" rtlCol="0">
            <a:spAutoFit/>
          </a:bodyPr>
          <a:lstStyle/>
          <a:p>
            <a:r>
              <a:rPr lang="en-GB" dirty="0" smtClean="0"/>
              <a:t>Overnight: </a:t>
            </a:r>
            <a:r>
              <a:rPr lang="en-GB" dirty="0" err="1" smtClean="0"/>
              <a:t>Jorg</a:t>
            </a:r>
            <a:r>
              <a:rPr lang="en-GB" dirty="0" smtClean="0"/>
              <a:t>, </a:t>
            </a:r>
            <a:r>
              <a:rPr lang="en-GB" dirty="0" err="1" smtClean="0"/>
              <a:t>Laurette</a:t>
            </a:r>
            <a:r>
              <a:rPr lang="en-GB" dirty="0" smtClean="0"/>
              <a:t>, Guy, Belen, </a:t>
            </a:r>
            <a:r>
              <a:rPr lang="en-GB" dirty="0" err="1" smtClean="0"/>
              <a:t>Gianluca</a:t>
            </a:r>
            <a:r>
              <a:rPr lang="en-GB" dirty="0" smtClean="0"/>
              <a:t>, Stefano</a:t>
            </a:r>
            <a:endParaRPr lang="en-GB" dirty="0"/>
          </a:p>
        </p:txBody>
      </p:sp>
    </p:spTree>
    <p:extLst>
      <p:ext uri="{BB962C8B-B14F-4D97-AF65-F5344CB8AC3E}">
        <p14:creationId xmlns:p14="http://schemas.microsoft.com/office/powerpoint/2010/main" val="3798622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Summary of collimator alignment and loss </a:t>
            </a:r>
            <a:r>
              <a:rPr lang="en-GB" sz="2400" dirty="0" smtClean="0"/>
              <a:t>maps</a:t>
            </a:r>
            <a:endParaRPr lang="en-GB" dirty="0"/>
          </a:p>
        </p:txBody>
      </p:sp>
      <p:sp>
        <p:nvSpPr>
          <p:cNvPr id="3" name="Content Placeholder 2"/>
          <p:cNvSpPr>
            <a:spLocks noGrp="1"/>
          </p:cNvSpPr>
          <p:nvPr>
            <p:ph idx="1"/>
          </p:nvPr>
        </p:nvSpPr>
        <p:spPr/>
        <p:txBody>
          <a:bodyPr/>
          <a:lstStyle/>
          <a:p>
            <a:r>
              <a:rPr lang="en-GB" dirty="0" smtClean="0"/>
              <a:t>At </a:t>
            </a:r>
            <a:r>
              <a:rPr lang="en-GB" dirty="0"/>
              <a:t>flat top, TCTHs in IR8 opened to symmetric settings</a:t>
            </a:r>
            <a:r>
              <a:rPr lang="en-GB" dirty="0" smtClean="0"/>
              <a:t>.</a:t>
            </a:r>
            <a:endParaRPr lang="en-GB" dirty="0"/>
          </a:p>
          <a:p>
            <a:r>
              <a:rPr lang="en-GB" dirty="0" smtClean="0"/>
              <a:t>All </a:t>
            </a:r>
            <a:r>
              <a:rPr lang="en-GB" dirty="0"/>
              <a:t>TCTs aligned in 1 </a:t>
            </a:r>
            <a:r>
              <a:rPr lang="en-GB" dirty="0" err="1"/>
              <a:t>hr</a:t>
            </a:r>
            <a:r>
              <a:rPr lang="en-GB" dirty="0"/>
              <a:t> 10 minutes, set at 26 </a:t>
            </a:r>
            <a:r>
              <a:rPr lang="en-GB" dirty="0" err="1"/>
              <a:t>sigmas</a:t>
            </a:r>
            <a:r>
              <a:rPr lang="en-GB" dirty="0"/>
              <a:t> around new </a:t>
            </a:r>
            <a:r>
              <a:rPr lang="en-GB" dirty="0" err="1"/>
              <a:t>centers</a:t>
            </a:r>
            <a:r>
              <a:rPr lang="en-GB" dirty="0" smtClean="0"/>
              <a:t>.</a:t>
            </a:r>
            <a:endParaRPr lang="en-GB" dirty="0"/>
          </a:p>
          <a:p>
            <a:r>
              <a:rPr lang="en-GB" dirty="0" smtClean="0"/>
              <a:t>IR7 </a:t>
            </a:r>
            <a:r>
              <a:rPr lang="en-GB" dirty="0"/>
              <a:t>TCPs set at 5.3 </a:t>
            </a:r>
            <a:r>
              <a:rPr lang="en-GB" dirty="0" err="1"/>
              <a:t>sigmas</a:t>
            </a:r>
            <a:r>
              <a:rPr lang="en-GB" dirty="0"/>
              <a:t>, position limits set at 0.3 mm around the jaw positions of TCTs. TCP position limits loaded from beam process</a:t>
            </a:r>
            <a:r>
              <a:rPr lang="en-GB" dirty="0" smtClean="0"/>
              <a:t>.</a:t>
            </a:r>
            <a:endParaRPr lang="en-GB" dirty="0"/>
          </a:p>
          <a:p>
            <a:r>
              <a:rPr lang="en-GB" dirty="0" smtClean="0"/>
              <a:t>Loss </a:t>
            </a:r>
            <a:r>
              <a:rPr lang="en-GB" dirty="0"/>
              <a:t>maps performed (tune resonance crossing, B1 &amp; B2, H &amp; V) + negative off-momentum loss map (+500 Hz</a:t>
            </a:r>
            <a:r>
              <a:rPr lang="en-GB" dirty="0" smtClean="0"/>
              <a:t>).</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8</a:t>
            </a:fld>
            <a:endParaRPr lang="en-US"/>
          </a:p>
        </p:txBody>
      </p:sp>
      <p:sp>
        <p:nvSpPr>
          <p:cNvPr id="6" name="Date Placeholder 5"/>
          <p:cNvSpPr>
            <a:spLocks noGrp="1"/>
          </p:cNvSpPr>
          <p:nvPr>
            <p:ph type="dt" sz="half" idx="12"/>
          </p:nvPr>
        </p:nvSpPr>
        <p:spPr/>
        <p:txBody>
          <a:bodyPr/>
          <a:lstStyle/>
          <a:p>
            <a:r>
              <a:rPr lang="en-US" smtClean="0"/>
              <a:t>22-11-12</a:t>
            </a:r>
            <a:endParaRPr lang="en-US" dirty="0"/>
          </a:p>
        </p:txBody>
      </p:sp>
      <p:sp>
        <p:nvSpPr>
          <p:cNvPr id="7" name="TextBox 6"/>
          <p:cNvSpPr txBox="1"/>
          <p:nvPr/>
        </p:nvSpPr>
        <p:spPr>
          <a:xfrm>
            <a:off x="3131800" y="5661310"/>
            <a:ext cx="4536630" cy="400110"/>
          </a:xfrm>
          <a:prstGeom prst="rect">
            <a:avLst/>
          </a:prstGeom>
          <a:noFill/>
        </p:spPr>
        <p:txBody>
          <a:bodyPr wrap="square" rtlCol="0">
            <a:spAutoFit/>
          </a:bodyPr>
          <a:lstStyle/>
          <a:p>
            <a:r>
              <a:rPr lang="pt-BR" dirty="0"/>
              <a:t>Belen </a:t>
            </a:r>
            <a:r>
              <a:rPr lang="pt-BR" dirty="0" smtClean="0"/>
              <a:t>Salvachua, Gianluca Valentino</a:t>
            </a:r>
            <a:endParaRPr lang="en-GB" dirty="0"/>
          </a:p>
        </p:txBody>
      </p:sp>
    </p:spTree>
    <p:extLst>
      <p:ext uri="{BB962C8B-B14F-4D97-AF65-F5344CB8AC3E}">
        <p14:creationId xmlns:p14="http://schemas.microsoft.com/office/powerpoint/2010/main" val="1622664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Loss maps - </a:t>
            </a:r>
            <a:r>
              <a:rPr lang="en-GB" dirty="0"/>
              <a:t>Preliminary results</a:t>
            </a:r>
            <a:r>
              <a:rPr lang="en-GB" dirty="0" smtClean="0"/>
              <a:t>:</a:t>
            </a:r>
            <a:endParaRPr lang="en-GB" dirty="0"/>
          </a:p>
        </p:txBody>
      </p:sp>
      <p:sp>
        <p:nvSpPr>
          <p:cNvPr id="3" name="Content Placeholder 2"/>
          <p:cNvSpPr>
            <a:spLocks noGrp="1"/>
          </p:cNvSpPr>
          <p:nvPr>
            <p:ph idx="1"/>
          </p:nvPr>
        </p:nvSpPr>
        <p:spPr/>
        <p:txBody>
          <a:bodyPr/>
          <a:lstStyle/>
          <a:p>
            <a:r>
              <a:rPr lang="en-GB" dirty="0" smtClean="0"/>
              <a:t>B1 </a:t>
            </a:r>
            <a:r>
              <a:rPr lang="en-GB" dirty="0"/>
              <a:t>V: No losses at TCTs, hierarchy breakdown in IR7 (same as last </a:t>
            </a:r>
            <a:r>
              <a:rPr lang="en-GB" dirty="0" err="1"/>
              <a:t>VdM</a:t>
            </a:r>
            <a:r>
              <a:rPr lang="en-GB" dirty="0"/>
              <a:t> scan loss map), however only 1 sigma retraction between TCPs (5.3 </a:t>
            </a:r>
            <a:r>
              <a:rPr lang="en-GB" dirty="0" err="1"/>
              <a:t>sigmas</a:t>
            </a:r>
            <a:r>
              <a:rPr lang="en-GB" dirty="0"/>
              <a:t>) and TCSGs (6.3 </a:t>
            </a:r>
            <a:r>
              <a:rPr lang="en-GB" dirty="0" err="1"/>
              <a:t>sigmas</a:t>
            </a:r>
            <a:r>
              <a:rPr lang="en-GB" dirty="0" smtClean="0"/>
              <a:t>).</a:t>
            </a:r>
          </a:p>
          <a:p>
            <a:r>
              <a:rPr lang="en-GB" dirty="0" smtClean="0"/>
              <a:t>B1 </a:t>
            </a:r>
            <a:r>
              <a:rPr lang="en-GB" dirty="0"/>
              <a:t>H: No losses at TCTs, better IR7 </a:t>
            </a:r>
            <a:r>
              <a:rPr lang="en-GB" dirty="0" smtClean="0"/>
              <a:t>hierarchy</a:t>
            </a:r>
          </a:p>
          <a:p>
            <a:r>
              <a:rPr lang="en-GB" dirty="0" smtClean="0"/>
              <a:t>B2 </a:t>
            </a:r>
            <a:r>
              <a:rPr lang="en-GB" dirty="0"/>
              <a:t>V: No losses at TCTs, good IR7 </a:t>
            </a:r>
            <a:r>
              <a:rPr lang="en-GB" dirty="0" smtClean="0"/>
              <a:t>hierarchy</a:t>
            </a:r>
            <a:endParaRPr lang="en-GB" dirty="0"/>
          </a:p>
          <a:p>
            <a:r>
              <a:rPr lang="en-GB" dirty="0" smtClean="0"/>
              <a:t>B2 </a:t>
            </a:r>
            <a:r>
              <a:rPr lang="en-GB" dirty="0"/>
              <a:t>H: Loss in TCTH.4R5.B2 (similar to previous </a:t>
            </a:r>
            <a:r>
              <a:rPr lang="en-GB" dirty="0" err="1"/>
              <a:t>VdM</a:t>
            </a:r>
            <a:r>
              <a:rPr lang="en-GB" dirty="0"/>
              <a:t> scan), good IR7 </a:t>
            </a:r>
            <a:r>
              <a:rPr lang="en-GB" dirty="0" smtClean="0"/>
              <a:t>hierarchy</a:t>
            </a:r>
            <a:endParaRPr lang="en-GB" dirty="0"/>
          </a:p>
          <a:p>
            <a:r>
              <a:rPr lang="en-GB" dirty="0" smtClean="0"/>
              <a:t>B1+B2 </a:t>
            </a:r>
            <a:r>
              <a:rPr lang="en-GB" dirty="0" err="1"/>
              <a:t>neg</a:t>
            </a:r>
            <a:r>
              <a:rPr lang="en-GB" dirty="0"/>
              <a:t> off-momentum: losses in IR2 and IR8, similar to the last </a:t>
            </a:r>
            <a:r>
              <a:rPr lang="en-GB" dirty="0" err="1"/>
              <a:t>VdM</a:t>
            </a:r>
            <a:r>
              <a:rPr lang="en-GB" dirty="0"/>
              <a:t> scan loss map.</a:t>
            </a:r>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9</a:t>
            </a:fld>
            <a:endParaRPr lang="en-US"/>
          </a:p>
        </p:txBody>
      </p:sp>
      <p:sp>
        <p:nvSpPr>
          <p:cNvPr id="6" name="Date Placeholder 5"/>
          <p:cNvSpPr>
            <a:spLocks noGrp="1"/>
          </p:cNvSpPr>
          <p:nvPr>
            <p:ph type="dt" sz="half" idx="12"/>
          </p:nvPr>
        </p:nvSpPr>
        <p:spPr/>
        <p:txBody>
          <a:bodyPr/>
          <a:lstStyle/>
          <a:p>
            <a:r>
              <a:rPr lang="en-US" smtClean="0"/>
              <a:t>22-11-12</a:t>
            </a:r>
            <a:endParaRPr lang="en-US" dirty="0"/>
          </a:p>
        </p:txBody>
      </p:sp>
      <p:sp>
        <p:nvSpPr>
          <p:cNvPr id="7" name="TextBox 6"/>
          <p:cNvSpPr txBox="1"/>
          <p:nvPr/>
        </p:nvSpPr>
        <p:spPr>
          <a:xfrm>
            <a:off x="4427980" y="5733320"/>
            <a:ext cx="2808390" cy="400110"/>
          </a:xfrm>
          <a:prstGeom prst="rect">
            <a:avLst/>
          </a:prstGeom>
          <a:noFill/>
        </p:spPr>
        <p:txBody>
          <a:bodyPr wrap="square" rtlCol="0">
            <a:spAutoFit/>
          </a:bodyPr>
          <a:lstStyle/>
          <a:p>
            <a:r>
              <a:rPr lang="en-GB" dirty="0" smtClean="0"/>
              <a:t>Belen and </a:t>
            </a:r>
            <a:r>
              <a:rPr lang="en-GB" dirty="0" err="1" smtClean="0"/>
              <a:t>Gianluca</a:t>
            </a:r>
            <a:endParaRPr lang="en-GB" dirty="0"/>
          </a:p>
        </p:txBody>
      </p:sp>
    </p:spTree>
    <p:extLst>
      <p:ext uri="{BB962C8B-B14F-4D97-AF65-F5344CB8AC3E}">
        <p14:creationId xmlns:p14="http://schemas.microsoft.com/office/powerpoint/2010/main" val="2727722221"/>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58321</TotalTime>
  <Words>910</Words>
  <Application>Microsoft Office PowerPoint</Application>
  <PresentationFormat>On-screen Show (4:3)</PresentationFormat>
  <Paragraphs>102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Pixel</vt:lpstr>
      <vt:lpstr>Wednesday 21st November</vt:lpstr>
      <vt:lpstr>Summary of the current status of RB.A23: </vt:lpstr>
      <vt:lpstr>PowerPoint Presentation</vt:lpstr>
      <vt:lpstr>Summary of BPM test yesterday afternoon</vt:lpstr>
      <vt:lpstr>Mean while in SPS</vt:lpstr>
      <vt:lpstr>Back in the LHC</vt:lpstr>
      <vt:lpstr>Thursday 22nd November morning</vt:lpstr>
      <vt:lpstr>Summary of collimator alignment and loss maps</vt:lpstr>
      <vt:lpstr>Loss maps - Preliminary results:</vt:lpstr>
      <vt:lpstr>Thursday 22nd November morning</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Mike Lamont</dc:creator>
  <cp:lastModifiedBy>Mike Lamont</cp:lastModifiedBy>
  <cp:revision>2617</cp:revision>
  <dcterms:created xsi:type="dcterms:W3CDTF">2010-04-04T19:37:12Z</dcterms:created>
  <dcterms:modified xsi:type="dcterms:W3CDTF">2012-11-22T10:00:22Z</dcterms:modified>
</cp:coreProperties>
</file>