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8" r:id="rId1"/>
  </p:sldMasterIdLst>
  <p:notesMasterIdLst>
    <p:notesMasterId r:id="rId13"/>
  </p:notesMasterIdLst>
  <p:sldIdLst>
    <p:sldId id="1197" r:id="rId2"/>
    <p:sldId id="1230" r:id="rId3"/>
    <p:sldId id="1231" r:id="rId4"/>
    <p:sldId id="1232" r:id="rId5"/>
    <p:sldId id="1235" r:id="rId6"/>
    <p:sldId id="1240" r:id="rId7"/>
    <p:sldId id="1241" r:id="rId8"/>
    <p:sldId id="1227" r:id="rId9"/>
    <p:sldId id="1237" r:id="rId10"/>
    <p:sldId id="1238" r:id="rId11"/>
    <p:sldId id="1239" r:id="rId12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00FF"/>
    <a:srgbClr val="008000"/>
    <a:srgbClr val="66FF33"/>
    <a:srgbClr val="3333FF"/>
    <a:srgbClr val="0000FF"/>
    <a:srgbClr val="FF9900"/>
    <a:srgbClr val="FFFFCC"/>
    <a:srgbClr val="CC9900"/>
    <a:srgbClr val="99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82" autoAdjust="0"/>
    <p:restoredTop sz="94706" autoAdjust="0"/>
  </p:normalViewPr>
  <p:slideViewPr>
    <p:cSldViewPr>
      <p:cViewPr>
        <p:scale>
          <a:sx n="100" d="100"/>
          <a:sy n="100" d="100"/>
        </p:scale>
        <p:origin x="-1218" y="4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-3762" y="-102"/>
      </p:cViewPr>
      <p:guideLst>
        <p:guide orient="horz" pos="3128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62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62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9550DCE-C0F6-4BD3-85B0-042E7AADD9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4834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1676400" y="6553201"/>
            <a:ext cx="6477000" cy="1523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Morning Meeting - G. Arduini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4B9D4380-6F19-4A7E-93F2-E14642744991}" type="datetime1">
              <a:rPr lang="en-GB" smtClean="0"/>
              <a:t>16/11/2012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A071A-2CDE-4F64-8478-D74B690A888A}" type="datetime1">
              <a:rPr lang="en-GB" smtClean="0"/>
              <a:t>16/11/2012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676400" y="6553201"/>
            <a:ext cx="6477000" cy="152399"/>
          </a:xfrm>
        </p:spPr>
        <p:txBody>
          <a:bodyPr/>
          <a:lstStyle/>
          <a:p>
            <a:r>
              <a:rPr lang="en-US" smtClean="0"/>
              <a:t>LHC Morning Meeting - G. Arduini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C5516-24D6-497E-B20F-168204F9A8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8E7F0-B3B2-4711-9383-6412E3C81093}" type="datetime1">
              <a:rPr lang="en-GB" smtClean="0"/>
              <a:t>16/11/2012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76400" y="6553201"/>
            <a:ext cx="6477000" cy="152399"/>
          </a:xfrm>
        </p:spPr>
        <p:txBody>
          <a:bodyPr/>
          <a:lstStyle/>
          <a:p>
            <a:r>
              <a:rPr lang="en-US" smtClean="0"/>
              <a:t>LHC Morning Meeting - G. Arduini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DEA4C-89A7-439A-B75B-C919C7F639B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0DF66D-7345-4F19-BF7B-E480E373C532}" type="datetime1">
              <a:rPr lang="en-GB" smtClean="0"/>
              <a:t>16/11/2012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76400" y="6553201"/>
            <a:ext cx="6477000" cy="1523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Morning Meeting - G. Arduini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ED15F2-B5DC-4D70-8B9E-4287CA2479A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Text Placeholder 4"/>
          <p:cNvSpPr>
            <a:spLocks noGrp="1"/>
          </p:cNvSpPr>
          <p:nvPr>
            <p:ph type="body" sz="half" idx="10"/>
          </p:nvPr>
        </p:nvSpPr>
        <p:spPr>
          <a:xfrm>
            <a:off x="1524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228600" y="914400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228600" y="6399212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newlhc logo1.gif"/>
          <p:cNvPicPr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pic>
        <p:nvPicPr>
          <p:cNvPr id="11" name="Picture 3" descr="newlhc logo1.gif"/>
          <p:cNvPicPr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" y="990600"/>
            <a:ext cx="8686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3A1C59BB-CC43-4614-B10A-F41B1F3EF9F4}" type="datetime1">
              <a:rPr lang="en-GB" smtClean="0"/>
              <a:t>16/11/2012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76400" y="6553201"/>
            <a:ext cx="6400800" cy="152399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LHC Morning Meeting - G. Arduini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1A8F772A-8CCA-4885-87BF-DE56416A22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</p:sldLayoutIdLst>
  <p:hf hd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 15/11 – Fri 16/11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06:58 Stable beams </a:t>
            </a:r>
            <a:r>
              <a:rPr lang="en-US" sz="2000" b="1" dirty="0"/>
              <a:t>fill 3288</a:t>
            </a:r>
            <a:r>
              <a:rPr lang="en-US" sz="2000" dirty="0"/>
              <a:t>. Initial luminosity ~</a:t>
            </a:r>
            <a:r>
              <a:rPr lang="en-US" sz="2000" dirty="0" smtClean="0"/>
              <a:t>6.6x10</a:t>
            </a:r>
            <a:r>
              <a:rPr lang="en-US" sz="2000" baseline="30000" dirty="0" smtClean="0"/>
              <a:t>33</a:t>
            </a:r>
            <a:r>
              <a:rPr lang="en-US" sz="2000" dirty="0" smtClean="0"/>
              <a:t> cm</a:t>
            </a:r>
            <a:r>
              <a:rPr lang="en-US" sz="2000" baseline="30000" dirty="0" smtClean="0"/>
              <a:t>-2</a:t>
            </a:r>
            <a:r>
              <a:rPr lang="en-US" sz="2000" dirty="0" smtClean="0"/>
              <a:t>s</a:t>
            </a:r>
            <a:r>
              <a:rPr lang="en-US" sz="2000" baseline="30000" dirty="0" smtClean="0"/>
              <a:t>-1</a:t>
            </a:r>
          </a:p>
          <a:p>
            <a:r>
              <a:rPr lang="en-US" sz="2000" dirty="0" smtClean="0"/>
              <a:t>2 fb</a:t>
            </a:r>
            <a:r>
              <a:rPr lang="en-US" sz="2000" baseline="30000" dirty="0" smtClean="0"/>
              <a:t>-1</a:t>
            </a:r>
            <a:r>
              <a:rPr lang="en-US" sz="2000" dirty="0" smtClean="0"/>
              <a:t> </a:t>
            </a:r>
            <a:r>
              <a:rPr lang="en-US" sz="2000" dirty="0"/>
              <a:t>delivered to </a:t>
            </a:r>
            <a:r>
              <a:rPr lang="en-US" sz="2000" dirty="0" err="1"/>
              <a:t>LHCb</a:t>
            </a:r>
            <a:r>
              <a:rPr lang="en-US" sz="2000" dirty="0"/>
              <a:t> </a:t>
            </a:r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sz="2800" dirty="0"/>
              <a:t/>
            </a:r>
            <a:br>
              <a:rPr lang="en-US" sz="2800" dirty="0"/>
            </a:br>
            <a:endParaRPr lang="en-GB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DF66D-7345-4F19-BF7B-E480E373C532}" type="datetime1">
              <a:rPr lang="en-GB" smtClean="0"/>
              <a:t>16/11/2012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Morning Meeting - G. Arduini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D15F2-B5DC-4D70-8B9E-4287CA2479A2}" type="slidenum">
              <a:rPr lang="en-GB" smtClean="0"/>
              <a:pPr/>
              <a:t>1</a:t>
            </a:fld>
            <a:endParaRPr lang="en-GB"/>
          </a:p>
        </p:txBody>
      </p:sp>
      <p:pic>
        <p:nvPicPr>
          <p:cNvPr id="1026" name="Picture 2" descr="\\cern.ch\dfs\Users\a\arduini\Documents\My Pictures\lhcb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8529"/>
          <a:stretch/>
        </p:blipFill>
        <p:spPr bwMode="auto">
          <a:xfrm>
            <a:off x="577342" y="1915886"/>
            <a:ext cx="7804658" cy="2427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/>
          <p:cNvSpPr/>
          <p:nvPr/>
        </p:nvSpPr>
        <p:spPr>
          <a:xfrm>
            <a:off x="7075714" y="2133600"/>
            <a:ext cx="1219200" cy="762000"/>
          </a:xfrm>
          <a:prstGeom prst="ellipse">
            <a:avLst/>
          </a:prstGeom>
          <a:noFill/>
          <a:ln w="603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790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DF66D-7345-4F19-BF7B-E480E373C532}" type="datetime1">
              <a:rPr lang="en-GB" smtClean="0"/>
              <a:t>16/11/2012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Morning Meeting - G. Arduini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D15F2-B5DC-4D70-8B9E-4287CA2479A2}" type="slidenum">
              <a:rPr lang="en-GB" smtClean="0"/>
              <a:pPr/>
              <a:t>10</a:t>
            </a:fld>
            <a:endParaRPr lang="en-GB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625" y="990600"/>
            <a:ext cx="804475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92022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Bunch length evolution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381000" y="1143000"/>
            <a:ext cx="4038600" cy="4525963"/>
          </a:xfrm>
        </p:spPr>
        <p:txBody>
          <a:bodyPr/>
          <a:lstStyle/>
          <a:p>
            <a:r>
              <a:rPr lang="en-US" sz="2000" dirty="0" smtClean="0"/>
              <a:t>Bunch length evolution during physics fill (B1, not observed for B2) in </a:t>
            </a:r>
            <a:r>
              <a:rPr lang="en-GB" sz="2000" dirty="0" smtClean="0"/>
              <a:t>increments </a:t>
            </a:r>
            <a:r>
              <a:rPr lang="en-GB" sz="2000" dirty="0"/>
              <a:t>of about 2 </a:t>
            </a:r>
            <a:r>
              <a:rPr lang="en-GB" sz="2000" dirty="0" smtClean="0"/>
              <a:t>hours. </a:t>
            </a:r>
            <a:r>
              <a:rPr lang="en-GB" sz="2000" dirty="0"/>
              <a:t>O</a:t>
            </a:r>
            <a:r>
              <a:rPr lang="en-GB" sz="2000" dirty="0" smtClean="0"/>
              <a:t>nce </a:t>
            </a:r>
            <a:r>
              <a:rPr lang="en-GB" sz="2000" dirty="0"/>
              <a:t>the bunches separate into two groups, the distribution is more or less unaffected.</a:t>
            </a:r>
          </a:p>
          <a:p>
            <a:endParaRPr lang="en-GB" sz="2000" dirty="0"/>
          </a:p>
          <a:p>
            <a:r>
              <a:rPr lang="en-GB" sz="2000" dirty="0" smtClean="0"/>
              <a:t>The </a:t>
            </a:r>
            <a:r>
              <a:rPr lang="en-GB" sz="2000" dirty="0"/>
              <a:t>bunches with longer bunch lengths are at the beginning of each PS batch (36 bunches), slightly more on the leading one of the four. A</a:t>
            </a:r>
            <a:r>
              <a:rPr lang="en-GB" sz="2000" dirty="0" smtClean="0"/>
              <a:t>ny </a:t>
            </a:r>
            <a:r>
              <a:rPr lang="en-GB" sz="2000" dirty="0"/>
              <a:t>action from the LHC RF is on the 144 batch level. </a:t>
            </a:r>
            <a:endParaRPr lang="en-GB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DF66D-7345-4F19-BF7B-E480E373C532}" type="datetime1">
              <a:rPr lang="en-GB" smtClean="0"/>
              <a:t>16/11/2012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Morning Meeting - G. Arduini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D15F2-B5DC-4D70-8B9E-4287CA2479A2}" type="slidenum">
              <a:rPr lang="en-GB" smtClean="0"/>
              <a:pPr/>
              <a:t>11</a:t>
            </a:fld>
            <a:endParaRPr lang="en-GB"/>
          </a:p>
        </p:txBody>
      </p:sp>
      <p:pic>
        <p:nvPicPr>
          <p:cNvPr id="1026" name="e8bf377b-1e47-4fab-906f-ef0f46b8fa7a" descr="2123C18C-56B8-425F-BAAB-A67266E76598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326341"/>
            <a:ext cx="4213334" cy="3206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7391400" y="5867400"/>
            <a:ext cx="1447800" cy="404865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FFFF00"/>
                </a:solidFill>
              </a:rPr>
              <a:t>T. Mastoridis</a:t>
            </a:r>
            <a:endParaRPr lang="en-US" sz="1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351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Q6R5 beam screen</a:t>
            </a:r>
            <a:endParaRPr lang="en-GB" dirty="0"/>
          </a:p>
        </p:txBody>
      </p:sp>
      <p:pic>
        <p:nvPicPr>
          <p:cNvPr id="2050" name="Picture 2" descr="http://elogbook.cern.ch/eLogbook/attach_reader?attach_id=1310007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31682" y="1963531"/>
            <a:ext cx="5512118" cy="4389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381000" y="1066800"/>
            <a:ext cx="8534400" cy="4525963"/>
          </a:xfrm>
        </p:spPr>
        <p:txBody>
          <a:bodyPr/>
          <a:lstStyle/>
          <a:p>
            <a:r>
              <a:rPr lang="en-US" sz="2000" dirty="0" smtClean="0"/>
              <a:t>Correlation roman pot movement and increased heat load on the beam screen Q6.R5? Dust? </a:t>
            </a:r>
            <a:r>
              <a:rPr lang="en-US" sz="2000" dirty="0" err="1" smtClean="0"/>
              <a:t>Cryo</a:t>
            </a:r>
            <a:r>
              <a:rPr lang="en-US" sz="2000" dirty="0" smtClean="0"/>
              <a:t>-condensation resulting from gas release?</a:t>
            </a:r>
            <a:endParaRPr lang="en-GB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DF66D-7345-4F19-BF7B-E480E373C532}" type="datetime1">
              <a:rPr lang="en-GB" smtClean="0"/>
              <a:t>16/11/2012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Morning Meeting - G. Arduini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D15F2-B5DC-4D70-8B9E-4287CA2479A2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32657" y="5947786"/>
            <a:ext cx="1447800" cy="404865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FFFF00"/>
                </a:solidFill>
              </a:rPr>
              <a:t>S. Claudet</a:t>
            </a:r>
            <a:endParaRPr lang="en-US" sz="1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037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076" name="Picture 4" descr="http://elogbook.cern.ch/eLogbook/attach_reader?attach_id=130995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59694" y="1138237"/>
            <a:ext cx="6107906" cy="3814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152400" y="5105400"/>
            <a:ext cx="8534400" cy="1020763"/>
          </a:xfrm>
        </p:spPr>
        <p:txBody>
          <a:bodyPr/>
          <a:lstStyle/>
          <a:p>
            <a:r>
              <a:rPr lang="en-US" sz="2400" dirty="0" smtClean="0"/>
              <a:t>Persistent UFO activity in the area of the Roman Pot </a:t>
            </a:r>
            <a:r>
              <a:rPr lang="en-US" sz="2400" dirty="0" smtClean="0">
                <a:sym typeface="Wingdings" pitchFamily="2" charset="2"/>
              </a:rPr>
              <a:t> no movement of the roman pot </a:t>
            </a:r>
            <a:r>
              <a:rPr lang="en-US" sz="2400" dirty="0" smtClean="0"/>
              <a:t>56-220-N-H that produced the dump yesterday until further understanding</a:t>
            </a:r>
            <a:endParaRPr lang="en-GB" sz="24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8E7F0-B3B2-4711-9383-6412E3C81093}" type="datetime1">
              <a:rPr lang="en-GB" smtClean="0"/>
              <a:t>16/11/2012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Morning Meeting - G. Arduini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DEA4C-89A7-439A-B75B-C919C7F639B4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6286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 3288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At the end of fill 3288 another roman pot test moving all the </a:t>
            </a:r>
            <a:r>
              <a:rPr lang="en-US" sz="2400" dirty="0">
                <a:sym typeface="Wingdings" pitchFamily="2" charset="2"/>
              </a:rPr>
              <a:t>roman </a:t>
            </a:r>
            <a:r>
              <a:rPr lang="en-US" sz="2400" dirty="0" smtClean="0">
                <a:sym typeface="Wingdings" pitchFamily="2" charset="2"/>
              </a:rPr>
              <a:t>pots </a:t>
            </a:r>
            <a:r>
              <a:rPr lang="en-US" sz="2400" dirty="0" smtClean="0">
                <a:solidFill>
                  <a:srgbClr val="FF0000"/>
                </a:solidFill>
                <a:sym typeface="Wingdings" pitchFamily="2" charset="2"/>
              </a:rPr>
              <a:t>with the exception of </a:t>
            </a:r>
            <a:r>
              <a:rPr lang="en-US" sz="2400" dirty="0" smtClean="0">
                <a:solidFill>
                  <a:srgbClr val="FF0000"/>
                </a:solidFill>
              </a:rPr>
              <a:t>56-220-N-H</a:t>
            </a:r>
          </a:p>
          <a:p>
            <a:endParaRPr lang="en-US" sz="2400" dirty="0" smtClean="0"/>
          </a:p>
          <a:p>
            <a:r>
              <a:rPr lang="en-US" sz="2400" dirty="0" smtClean="0"/>
              <a:t>18:47-20:00: beams separated in CMS by 4 sigma and roman pot movement. OK down to allowed position of 14 sigma</a:t>
            </a:r>
          </a:p>
          <a:p>
            <a:endParaRPr lang="en-US" sz="2400" dirty="0" smtClean="0"/>
          </a:p>
          <a:p>
            <a:r>
              <a:rPr lang="en-US" sz="2400" dirty="0" smtClean="0"/>
              <a:t>20:02 </a:t>
            </a:r>
            <a:r>
              <a:rPr lang="en-US" sz="2400" dirty="0"/>
              <a:t>OP dump 176 (ATLAS) / 170 (CMS) pb</a:t>
            </a:r>
            <a:r>
              <a:rPr lang="en-US" sz="2400" baseline="30000" dirty="0"/>
              <a:t>-1</a:t>
            </a:r>
            <a:r>
              <a:rPr lang="en-US" sz="2400" dirty="0"/>
              <a:t> in 13 h. More than 21 fb</a:t>
            </a:r>
            <a:r>
              <a:rPr lang="en-US" sz="2400" baseline="30000" dirty="0"/>
              <a:t>-1</a:t>
            </a:r>
            <a:r>
              <a:rPr lang="en-US" sz="2400" dirty="0"/>
              <a:t> delivered to ATLAS/CMS </a:t>
            </a:r>
          </a:p>
          <a:p>
            <a:endParaRPr lang="en-GB" sz="28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8E7F0-B3B2-4711-9383-6412E3C81093}" type="datetime1">
              <a:rPr lang="en-GB" smtClean="0"/>
              <a:t>16/11/2012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Morning Meeting - G. Arduini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DEA4C-89A7-439A-B75B-C919C7F639B4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4328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 3289-3290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8305800" cy="1447800"/>
          </a:xfrm>
        </p:spPr>
        <p:txBody>
          <a:bodyPr/>
          <a:lstStyle/>
          <a:p>
            <a:r>
              <a:rPr lang="en-US" sz="2000" dirty="0" smtClean="0"/>
              <a:t>Fill 3289-3290. Batch-by-batch longitudinal blow-up target value to 1.1 ns (essentially OFF)</a:t>
            </a:r>
          </a:p>
          <a:p>
            <a:r>
              <a:rPr lang="en-US" sz="2000" dirty="0" smtClean="0"/>
              <a:t>Both dumped by BLM (running sums 5.6 s and 1.3 s respectively) in Q6R5 at Roman Pots during the ramp (2.8 </a:t>
            </a:r>
            <a:r>
              <a:rPr lang="en-US" sz="2000" dirty="0" err="1" smtClean="0"/>
              <a:t>TeV</a:t>
            </a:r>
            <a:r>
              <a:rPr lang="en-US" sz="2000" dirty="0" smtClean="0"/>
              <a:t>/1.2 </a:t>
            </a:r>
            <a:r>
              <a:rPr lang="en-US" sz="2000" dirty="0" err="1" smtClean="0"/>
              <a:t>TeV</a:t>
            </a:r>
            <a:r>
              <a:rPr lang="en-US" sz="2000" dirty="0" smtClean="0"/>
              <a:t>). </a:t>
            </a:r>
            <a:endParaRPr lang="en-GB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DF66D-7345-4F19-BF7B-E480E373C532}" type="datetime1">
              <a:rPr lang="en-GB" smtClean="0"/>
              <a:t>16/11/2012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Morning Meeting - G. Arduini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D15F2-B5DC-4D70-8B9E-4287CA2479A2}" type="slidenum">
              <a:rPr lang="en-GB" smtClean="0"/>
              <a:pPr/>
              <a:t>5</a:t>
            </a:fld>
            <a:endParaRPr lang="en-GB"/>
          </a:p>
        </p:txBody>
      </p:sp>
      <p:pic>
        <p:nvPicPr>
          <p:cNvPr id="10" name="Picture 2" descr="http://elogbook.cern.ch/eLogbook/attach_reader?attach_id=131030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971800"/>
            <a:ext cx="4038600" cy="2522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http://elogbook.cern.ch/eLogbook/attach_reader?attach_id=13103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819400"/>
            <a:ext cx="5510213" cy="3405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9556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8E7F0-B3B2-4711-9383-6412E3C81093}" type="datetime1">
              <a:rPr lang="en-GB" smtClean="0"/>
              <a:t>16/11/2012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Morning Meeting - G. Arduini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DEA4C-89A7-439A-B75B-C919C7F639B4}" type="slidenum">
              <a:rPr lang="en-GB" smtClean="0"/>
              <a:pPr/>
              <a:t>6</a:t>
            </a:fld>
            <a:endParaRPr lang="en-GB"/>
          </a:p>
        </p:txBody>
      </p:sp>
      <p:pic>
        <p:nvPicPr>
          <p:cNvPr id="3" name="Content Placeholder 2" descr="\\cern.ch\dfs\Users\a\arduini\Documents\romanpotvac.png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833192"/>
            <a:ext cx="8686800" cy="3572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5029200" y="5759064"/>
            <a:ext cx="3352800" cy="404865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FFFF00"/>
                </a:solidFill>
              </a:rPr>
              <a:t>Both correlated with higher activity on beam screen Q6R5  </a:t>
            </a:r>
            <a:endParaRPr lang="en-US" sz="1600" b="1" dirty="0">
              <a:solidFill>
                <a:srgbClr val="FFFF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7086600" y="4953000"/>
            <a:ext cx="0" cy="80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8077200" y="4953000"/>
            <a:ext cx="2286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5732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 3291/3292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8305800" cy="1447800"/>
          </a:xfrm>
        </p:spPr>
        <p:txBody>
          <a:bodyPr/>
          <a:lstStyle/>
          <a:p>
            <a:r>
              <a:rPr lang="en-US" sz="2000" dirty="0" smtClean="0"/>
              <a:t>Reduced bunch intensity to ~1.6x10</a:t>
            </a:r>
            <a:r>
              <a:rPr lang="en-US" sz="2000" baseline="30000" dirty="0" smtClean="0"/>
              <a:t>11</a:t>
            </a:r>
            <a:r>
              <a:rPr lang="en-US" sz="2000" dirty="0" smtClean="0"/>
              <a:t> p and longitudinal blow-up to 1.4 ns</a:t>
            </a:r>
          </a:p>
          <a:p>
            <a:r>
              <a:rPr lang="en-US" sz="2000" dirty="0" smtClean="0"/>
              <a:t>02:58 Dumped by BLM (this could be a UFO, faster time scale) in Q6L5 at Roman Pots this time</a:t>
            </a:r>
          </a:p>
          <a:p>
            <a:r>
              <a:rPr lang="en-US" sz="2000" dirty="0" smtClean="0"/>
              <a:t>Following fill 3292 with the same conditions. This time made it through although again UFO at 2% of dump threshold during stable beams</a:t>
            </a:r>
          </a:p>
          <a:p>
            <a:r>
              <a:rPr lang="en-US" sz="2000" dirty="0" smtClean="0"/>
              <a:t>05:16 STABLE BEAMS #3292. 6.3x1033 cm-2s-1.</a:t>
            </a:r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First conclusion: we are not going to move the roman pots until we do not understand better the observations.</a:t>
            </a:r>
          </a:p>
          <a:p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endParaRPr lang="en-GB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DF66D-7345-4F19-BF7B-E480E373C532}" type="datetime1">
              <a:rPr lang="en-GB" smtClean="0"/>
              <a:t>16/11/2012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Morning Meeting - G. Arduini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D15F2-B5DC-4D70-8B9E-4287CA2479A2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77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Physics:</a:t>
            </a:r>
          </a:p>
          <a:p>
            <a:pPr lvl="1"/>
            <a:r>
              <a:rPr lang="en-US" sz="2400" dirty="0" smtClean="0"/>
              <a:t>Propose to postpone repositioning of the 6 bunches (B1/B2)</a:t>
            </a:r>
          </a:p>
          <a:p>
            <a:pPr lvl="1"/>
            <a:r>
              <a:rPr lang="en-US" sz="2400" dirty="0" smtClean="0"/>
              <a:t>Parameters being scanned (one at a time):</a:t>
            </a:r>
          </a:p>
          <a:p>
            <a:pPr lvl="2"/>
            <a:r>
              <a:rPr lang="en-US" sz="2000" dirty="0" smtClean="0"/>
              <a:t>Damper gain during the ramp to try and minimize blow-up now that gated BBQ is operational</a:t>
            </a:r>
          </a:p>
          <a:p>
            <a:pPr lvl="2"/>
            <a:r>
              <a:rPr lang="en-US" sz="2000" dirty="0" smtClean="0"/>
              <a:t>Tune split during the squeeze to get rid of instability at the end of the squeeze</a:t>
            </a:r>
          </a:p>
          <a:p>
            <a:pPr lvl="2"/>
            <a:endParaRPr lang="en-US" sz="2000" dirty="0"/>
          </a:p>
          <a:p>
            <a:r>
              <a:rPr lang="en-US" sz="2400" dirty="0" smtClean="0"/>
              <a:t>Pending access:</a:t>
            </a:r>
            <a:endParaRPr lang="en-US" sz="2400" dirty="0"/>
          </a:p>
          <a:p>
            <a:pPr lvl="1"/>
            <a:r>
              <a:rPr lang="en-US" sz="1800" dirty="0"/>
              <a:t>PM32 : CV to check / remove sand.</a:t>
            </a:r>
          </a:p>
          <a:p>
            <a:pPr lvl="1"/>
            <a:r>
              <a:rPr lang="en-US" sz="1800" dirty="0"/>
              <a:t>Access </a:t>
            </a:r>
            <a:r>
              <a:rPr lang="en-US" sz="1800" dirty="0" smtClean="0"/>
              <a:t>system</a:t>
            </a:r>
          </a:p>
          <a:p>
            <a:pPr lvl="1"/>
            <a:r>
              <a:rPr lang="en-US" sz="1800" dirty="0" smtClean="0"/>
              <a:t>CMS (</a:t>
            </a:r>
            <a:r>
              <a:rPr lang="en-US" sz="1800" dirty="0" err="1" smtClean="0"/>
              <a:t>Hadronic</a:t>
            </a:r>
            <a:r>
              <a:rPr lang="en-US" sz="1800" dirty="0" smtClean="0"/>
              <a:t> Forward Calorimeter) &gt; 1 h</a:t>
            </a:r>
          </a:p>
          <a:p>
            <a:pPr lvl="1"/>
            <a:r>
              <a:rPr lang="en-US" sz="1800" dirty="0" smtClean="0"/>
              <a:t>BI: wall current monitor (1 h – point 4 RF zone)</a:t>
            </a:r>
            <a:endParaRPr lang="en-US" sz="1800" dirty="0"/>
          </a:p>
          <a:p>
            <a:pPr lvl="1"/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8E7F0-B3B2-4711-9383-6412E3C81093}" type="datetime1">
              <a:rPr lang="en-GB" smtClean="0"/>
              <a:t>16/11/2012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Morning Meeting - G. Arduini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DEA4C-89A7-439A-B75B-C919C7F639B4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4576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recent fills</a:t>
            </a:r>
            <a:endParaRPr lang="en-GB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81200" y="2667000"/>
            <a:ext cx="5585639" cy="3650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304800" y="1066800"/>
            <a:ext cx="8382000" cy="4525963"/>
          </a:xfrm>
        </p:spPr>
        <p:txBody>
          <a:bodyPr/>
          <a:lstStyle/>
          <a:p>
            <a:r>
              <a:rPr lang="en-US" sz="2400" dirty="0" smtClean="0"/>
              <a:t>Specific luminosity (ATLAS) at beginning of fill. In fill 3287 batch-by-batch longitudinal blow-up and suppression of tune split.</a:t>
            </a:r>
          </a:p>
          <a:p>
            <a:r>
              <a:rPr lang="en-US" sz="2400" dirty="0" smtClean="0"/>
              <a:t>Fill 3288 re-establish tune split during the squeeze</a:t>
            </a:r>
            <a:endParaRPr lang="en-GB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DF66D-7345-4F19-BF7B-E480E373C532}" type="datetime1">
              <a:rPr lang="en-GB" smtClean="0"/>
              <a:t>16/11/2012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Morning Meeting - G. Arduini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D15F2-B5DC-4D70-8B9E-4287CA2479A2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7802673"/>
      </p:ext>
    </p:extLst>
  </p:cSld>
  <p:clrMapOvr>
    <a:masterClrMapping/>
  </p:clrMapOvr>
</p:sld>
</file>

<file path=ppt/theme/theme1.xml><?xml version="1.0" encoding="utf-8"?>
<a:theme xmlns:a="http://schemas.openxmlformats.org/drawingml/2006/main" name="LHCpresentations">
  <a:themeElements>
    <a:clrScheme name="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30586</TotalTime>
  <Words>596</Words>
  <Application>Microsoft Office PowerPoint</Application>
  <PresentationFormat>On-screen Show (4:3)</PresentationFormat>
  <Paragraphs>89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LHCpresentations</vt:lpstr>
      <vt:lpstr>Thu 15/11 – Fri 16/11</vt:lpstr>
      <vt:lpstr>Q6R5 beam screen</vt:lpstr>
      <vt:lpstr>PowerPoint Presentation</vt:lpstr>
      <vt:lpstr>Fill 3288</vt:lpstr>
      <vt:lpstr>Fill 3289-3290</vt:lpstr>
      <vt:lpstr>PowerPoint Presentation</vt:lpstr>
      <vt:lpstr>Fill 3291/3292</vt:lpstr>
      <vt:lpstr>Plan</vt:lpstr>
      <vt:lpstr>Comparison recent fills</vt:lpstr>
      <vt:lpstr>PowerPoint Presentation</vt:lpstr>
      <vt:lpstr>Bunch length evolution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Gianluigi Arduini</dc:creator>
  <cp:lastModifiedBy>Gianluigi Arduini</cp:lastModifiedBy>
  <cp:revision>2655</cp:revision>
  <dcterms:created xsi:type="dcterms:W3CDTF">2010-04-25T23:23:07Z</dcterms:created>
  <dcterms:modified xsi:type="dcterms:W3CDTF">2012-11-16T08:20:32Z</dcterms:modified>
</cp:coreProperties>
</file>