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0"/>
  </p:notesMasterIdLst>
  <p:sldIdLst>
    <p:sldId id="995" r:id="rId2"/>
    <p:sldId id="972" r:id="rId3"/>
    <p:sldId id="992" r:id="rId4"/>
    <p:sldId id="994" r:id="rId5"/>
    <p:sldId id="993" r:id="rId6"/>
    <p:sldId id="996" r:id="rId7"/>
    <p:sldId id="997" r:id="rId8"/>
    <p:sldId id="965" r:id="rId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136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9/5/12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4600" y="15748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QPS trigger, lost sector 23 due to the trip of RQD/F.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1524000"/>
            <a:ext cx="734224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6:00h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</a:t>
            </a: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9:00h injection: </a:t>
            </a:r>
            <a:r>
              <a:rPr lang="en-US" sz="2000" b="1" i="1" dirty="0" smtClean="0">
                <a:latin typeface="Times New Roman"/>
                <a:cs typeface="Times New Roman"/>
              </a:rPr>
              <a:t>filled first beam 1 and then beam 2 (test for Alice)</a:t>
            </a:r>
          </a:p>
          <a:p>
            <a:pPr lvl="0"/>
            <a:endParaRPr lang="en-US" sz="2000" b="1" i="1" dirty="0" smtClean="0"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10:15h  </a:t>
            </a:r>
            <a:r>
              <a:rPr lang="en-US" sz="2000" b="1" i="1" dirty="0" smtClean="0">
                <a:latin typeface="Times New Roman"/>
                <a:cs typeface="Times New Roman"/>
              </a:rPr>
              <a:t>ramp, squeeze</a:t>
            </a: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11:00h </a:t>
            </a:r>
            <a:r>
              <a:rPr lang="en-US" sz="2000" b="1" i="1" dirty="0" smtClean="0">
                <a:latin typeface="Times New Roman"/>
                <a:cs typeface="Times New Roman"/>
              </a:rPr>
              <a:t>adjust  ... &amp; ...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UFO</a:t>
            </a: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pre-cycle </a:t>
            </a: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12:50h new injection: </a:t>
            </a:r>
            <a:r>
              <a:rPr lang="en-US" sz="2000" b="1" i="1" dirty="0" smtClean="0">
                <a:latin typeface="Times New Roman"/>
                <a:cs typeface="Times New Roman"/>
              </a:rPr>
              <a:t> again first beam 1. 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/>
          <a:srcRect t="11860"/>
          <a:stretch>
            <a:fillRect/>
          </a:stretch>
        </p:blipFill>
        <p:spPr>
          <a:xfrm>
            <a:off x="5181600" y="2945368"/>
            <a:ext cx="3660576" cy="2440275"/>
          </a:xfrm>
          <a:prstGeom prst="rect">
            <a:avLst/>
          </a:prstGeom>
        </p:spPr>
      </p:pic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Wed Morning 5-Sep</a:t>
            </a: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Mike Lamont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762000"/>
            <a:ext cx="8610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14:00h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adjust &amp; stable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beams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some problems during adjust !!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* </a:t>
            </a:r>
            <a:r>
              <a:rPr lang="en-GB" sz="2000" b="1" i="1" kern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lumi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far off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IP1 &amp; IP5</a:t>
            </a: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</a:t>
            </a: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** optimisation procedure gets crazy</a:t>
            </a: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sz="2000" b="1" i="1" kern="0" dirty="0" err="1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000" b="1" i="1" kern="0" dirty="0" smtClean="0">
                <a:latin typeface="Times New Roman"/>
                <a:cs typeface="Times New Roman"/>
                <a:sym typeface="Wingdings"/>
              </a:rPr>
              <a:t> manual </a:t>
            </a:r>
            <a:r>
              <a:rPr lang="en-US" sz="2000" b="1" i="1" kern="0" dirty="0" err="1" smtClean="0">
                <a:latin typeface="Times New Roman"/>
                <a:cs typeface="Times New Roman"/>
                <a:sym typeface="Wingdings"/>
              </a:rPr>
              <a:t>optimisation</a:t>
            </a:r>
            <a:r>
              <a:rPr lang="en-US" sz="2000" b="1" i="1" kern="0" dirty="0" smtClean="0">
                <a:latin typeface="Times New Roman"/>
                <a:cs typeface="Times New Roman"/>
                <a:sym typeface="Wingdings"/>
              </a:rPr>
              <a:t> by operators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... and then switch back to automatics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</a:t>
            </a:r>
            <a:endParaRPr lang="en-GB" sz="2000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		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15240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Tue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Morning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t="10926" r="18338" b="17170"/>
          <a:stretch>
            <a:fillRect/>
          </a:stretch>
        </p:blipFill>
        <p:spPr>
          <a:xfrm>
            <a:off x="5706184" y="533400"/>
            <a:ext cx="3133016" cy="20907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6800" y="609600"/>
            <a:ext cx="89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1.5E11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b="50315"/>
          <a:stretch>
            <a:fillRect/>
          </a:stretch>
        </p:blipFill>
        <p:spPr>
          <a:xfrm>
            <a:off x="4251960" y="3048000"/>
            <a:ext cx="4511040" cy="1867873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rot="16200000" flipH="1">
            <a:off x="4191000" y="2514600"/>
            <a:ext cx="14478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91000" y="2514600"/>
            <a:ext cx="33528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257800" y="3962400"/>
            <a:ext cx="30480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013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7620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accordingly: considerable losses (beam 1)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     during adjust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lang="en-GB" sz="2000" b="1" i="1" kern="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6.5E33 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GB" sz="2000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		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15240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Tue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Morning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731" y="1143000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96931" y="2209800"/>
            <a:ext cx="5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6%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t="11707" r="17746" b="12487"/>
          <a:stretch>
            <a:fillRect/>
          </a:stretch>
        </p:blipFill>
        <p:spPr>
          <a:xfrm>
            <a:off x="5794989" y="1066800"/>
            <a:ext cx="3196611" cy="22328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b="57100"/>
          <a:stretch>
            <a:fillRect/>
          </a:stretch>
        </p:blipFill>
        <p:spPr>
          <a:xfrm>
            <a:off x="2447315" y="3505200"/>
            <a:ext cx="6391885" cy="241910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013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762000"/>
            <a:ext cx="8610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14:30h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“the usual trimming of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octupoles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and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chroma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” ... leads this time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to interesting effects ...</a:t>
            </a: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strong losses on bunch 20 &amp; 22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(private IP8 bunches)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15:30h 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BLM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en-GB" sz="2000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		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15240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Tue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Morning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t="46828" r="19521" b="13268"/>
          <a:stretch>
            <a:fillRect/>
          </a:stretch>
        </p:blipFill>
        <p:spPr>
          <a:xfrm>
            <a:off x="3896580" y="1828800"/>
            <a:ext cx="5247420" cy="19719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0782" y="4953000"/>
            <a:ext cx="77028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faulty optical link of the BLM system ... problem with an optical link in SR5 </a:t>
            </a:r>
          </a:p>
          <a:p>
            <a:r>
              <a:rPr lang="en-US" dirty="0" smtClean="0"/>
              <a:t>... and some minutes later: </a:t>
            </a:r>
          </a:p>
          <a:p>
            <a:r>
              <a:rPr lang="en-US" dirty="0" smtClean="0"/>
              <a:t>QPS problem in A67 RQF/RQD an access is needed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013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19200"/>
            <a:ext cx="4947254" cy="6309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17:00h 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RF trip M1-B1</a:t>
            </a:r>
          </a:p>
          <a:p>
            <a:pPr lvl="0"/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filament error  -&gt; reset</a:t>
            </a: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... in the shadow of all that:</a:t>
            </a: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new feature in the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agc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system:</a:t>
            </a: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“population check”</a:t>
            </a: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to be tried out for the next fill</a:t>
            </a: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20:15h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 for physics</a:t>
            </a:r>
          </a:p>
          <a:p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.. and beam dump at injection:</a:t>
            </a:r>
          </a:p>
          <a:p>
            <a:r>
              <a:rPr lang="en-US" sz="1600" dirty="0" smtClean="0"/>
              <a:t>SW interlock on BLM monitoring SR5_R, error on all </a:t>
            </a:r>
          </a:p>
          <a:p>
            <a:r>
              <a:rPr lang="en-US" sz="1600" dirty="0" smtClean="0"/>
              <a:t>voltages, suspected communication error</a:t>
            </a:r>
          </a:p>
          <a:p>
            <a:endParaRPr lang="en-US" sz="16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22:15h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for physics</a:t>
            </a:r>
          </a:p>
          <a:p>
            <a:endParaRPr lang="en-GB" sz="16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4361" b="41429"/>
          <a:stretch>
            <a:fillRect/>
          </a:stretch>
        </p:blipFill>
        <p:spPr>
          <a:xfrm>
            <a:off x="5105400" y="1111575"/>
            <a:ext cx="3763147" cy="1631625"/>
          </a:xfrm>
          <a:prstGeom prst="rect">
            <a:avLst/>
          </a:prstGeom>
        </p:spPr>
      </p:pic>
      <p:sp>
        <p:nvSpPr>
          <p:cNvPr id="6" name="Subtitle 3"/>
          <p:cNvSpPr txBox="1">
            <a:spLocks/>
          </p:cNvSpPr>
          <p:nvPr/>
        </p:nvSpPr>
        <p:spPr bwMode="auto">
          <a:xfrm>
            <a:off x="685800" y="152400"/>
            <a:ext cx="81534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Tue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Late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857501"/>
            <a:ext cx="2962921" cy="22774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5181600"/>
            <a:ext cx="2653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8000"/>
                </a:solidFill>
              </a:rPr>
              <a:t>Daniel, </a:t>
            </a:r>
            <a:r>
              <a:rPr lang="en-US" sz="1400" i="1" dirty="0" err="1" smtClean="0">
                <a:solidFill>
                  <a:srgbClr val="008000"/>
                </a:solidFill>
              </a:rPr>
              <a:t>Delphine</a:t>
            </a:r>
            <a:r>
              <a:rPr lang="en-US" sz="1400" i="1" dirty="0" smtClean="0">
                <a:solidFill>
                  <a:srgbClr val="008000"/>
                </a:solidFill>
              </a:rPr>
              <a:t>, Michael, Jan</a:t>
            </a:r>
            <a:endParaRPr lang="en-US" sz="14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255455"/>
            <a:ext cx="3405692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23:00h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ramp, squeeze, adjust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23:49h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	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685800" y="152400"/>
            <a:ext cx="81534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Tue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Night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t="5475" b="35198"/>
          <a:stretch>
            <a:fillRect/>
          </a:stretch>
        </p:blipFill>
        <p:spPr>
          <a:xfrm>
            <a:off x="4038600" y="3306527"/>
            <a:ext cx="4907415" cy="2560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b="44540"/>
          <a:stretch>
            <a:fillRect/>
          </a:stretch>
        </p:blipFill>
        <p:spPr>
          <a:xfrm>
            <a:off x="5029200" y="1144668"/>
            <a:ext cx="3875424" cy="15985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26855"/>
            <a:ext cx="4823472" cy="9325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00:20h 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tests with the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agc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population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check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smtClean="0">
                <a:solidFill>
                  <a:srgbClr val="0000FF"/>
                </a:solidFill>
                <a:latin typeface="Times New Roman"/>
                <a:cs typeface="Times New Roman"/>
              </a:rPr>
              <a:t>06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:45h  </a:t>
            </a:r>
            <a:r>
              <a:rPr lang="en-GB" sz="2000" b="1" i="1" kern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 EDF</a:t>
            </a:r>
            <a:r>
              <a:rPr lang="en-GB" sz="2000" b="1" i="1" kern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latin typeface="Times New Roman"/>
                <a:cs typeface="Times New Roman"/>
              </a:rPr>
              <a:t>	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685800" y="152400"/>
            <a:ext cx="815340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Tue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Night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4000"/>
            <a:ext cx="4416000" cy="175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1905000"/>
            <a:ext cx="1453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beam lifetime</a:t>
            </a:r>
            <a:endParaRPr lang="en-US" sz="1600" i="1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8343900" y="2856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62350"/>
            <a:ext cx="4419601" cy="21526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97561" y="3776246"/>
            <a:ext cx="1145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luminosity</a:t>
            </a:r>
            <a:endParaRPr lang="en-US" sz="16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Tue</a:t>
            </a:r>
            <a:r>
              <a:rPr lang="en-GB" sz="32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summary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41523" b="30450"/>
          <a:stretch>
            <a:fillRect/>
          </a:stretch>
        </p:blipFill>
        <p:spPr>
          <a:xfrm>
            <a:off x="152400" y="2133600"/>
            <a:ext cx="8839200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0600" y="4800600"/>
            <a:ext cx="217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BLM communication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5040868"/>
            <a:ext cx="217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BLM communication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6757" y="4724400"/>
            <a:ext cx="64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UFO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38336</TotalTime>
  <Words>433</Words>
  <Application>Microsoft Macintosh PowerPoint</Application>
  <PresentationFormat>On-screen Show (4:3)</PresentationFormat>
  <Paragraphs>178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LHCpresentations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2246</cp:revision>
  <dcterms:created xsi:type="dcterms:W3CDTF">2012-09-05T05:24:37Z</dcterms:created>
  <dcterms:modified xsi:type="dcterms:W3CDTF">2012-09-05T05:25:35Z</dcterms:modified>
</cp:coreProperties>
</file>