
<file path=[Content_Types].xml><?xml version="1.0" encoding="utf-8"?>
<Types xmlns="http://schemas.openxmlformats.org/package/2006/content-types"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5.bin" ContentType="application/vnd.openxmlformats-officedocument.oleObject"/>
  <Default Extension="pict" ContentType="image/pict"/>
  <Override PartName="/ppt/embeddings/Microsoft_Equation7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26"/>
  </p:notesMasterIdLst>
  <p:sldIdLst>
    <p:sldId id="965" r:id="rId2"/>
    <p:sldId id="972" r:id="rId3"/>
    <p:sldId id="955" r:id="rId4"/>
    <p:sldId id="967" r:id="rId5"/>
    <p:sldId id="968" r:id="rId6"/>
    <p:sldId id="969" r:id="rId7"/>
    <p:sldId id="970" r:id="rId8"/>
    <p:sldId id="979" r:id="rId9"/>
    <p:sldId id="980" r:id="rId10"/>
    <p:sldId id="981" r:id="rId11"/>
    <p:sldId id="954" r:id="rId12"/>
    <p:sldId id="975" r:id="rId13"/>
    <p:sldId id="976" r:id="rId14"/>
    <p:sldId id="977" r:id="rId15"/>
    <p:sldId id="978" r:id="rId16"/>
    <p:sldId id="971" r:id="rId17"/>
    <p:sldId id="983" r:id="rId18"/>
    <p:sldId id="984" r:id="rId19"/>
    <p:sldId id="985" r:id="rId20"/>
    <p:sldId id="987" r:id="rId21"/>
    <p:sldId id="990" r:id="rId22"/>
    <p:sldId id="991" r:id="rId23"/>
    <p:sldId id="982" r:id="rId24"/>
    <p:sldId id="974" r:id="rId25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136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ict"/><Relationship Id="rId1" Type="http://schemas.openxmlformats.org/officeDocument/2006/relationships/image" Target="../media/image30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8/25/12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5" Type="http://schemas.openxmlformats.org/officeDocument/2006/relationships/oleObject" Target="../embeddings/Microsoft_Equation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5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5" Type="http://schemas.openxmlformats.org/officeDocument/2006/relationships/oleObject" Target="../embeddings/Microsoft_Equation7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533400" y="2286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Week 34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Bernhard Holzer, </a:t>
            </a:r>
            <a:r>
              <a:rPr lang="en-GB" sz="1900" kern="0" dirty="0" err="1" smtClean="0">
                <a:solidFill>
                  <a:schemeClr val="tx2"/>
                </a:solidFill>
                <a:latin typeface="+mn-lt"/>
              </a:rPr>
              <a:t>Joerg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1900" kern="0" dirty="0" err="1" smtClean="0">
                <a:solidFill>
                  <a:schemeClr val="tx2"/>
                </a:solidFill>
                <a:latin typeface="+mn-lt"/>
              </a:rPr>
              <a:t>Wenninger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rcRect t="5475" b="58664"/>
          <a:stretch>
            <a:fillRect/>
          </a:stretch>
        </p:blipFill>
        <p:spPr>
          <a:xfrm>
            <a:off x="2743200" y="3733800"/>
            <a:ext cx="5804726" cy="18310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68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650"/>
            <a:ext cx="8229600" cy="5111750"/>
          </a:xfr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04:30 MKI’s ready for injection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RCBV24.B2R6 tripped again during ramp down (see Friday)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Again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noticeable fast ring losses at injection (IR7) for B2 72b injections.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  <a:sym typeface="Wingdings" pitchFamily="2" charset="2"/>
            </a:endParaRPr>
          </a:p>
          <a:p>
            <a:pPr lvl="1"/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  <a:sym typeface="Wingdings" pitchFamily="2" charset="2"/>
            </a:endParaRPr>
          </a:p>
          <a:p>
            <a:pPr lvl="1"/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  <a:sym typeface="Wingdings" pitchFamily="2" charset="2"/>
              </a:rPr>
              <a:t>Again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  <a:sym typeface="Wingdings" pitchFamily="2" charset="2"/>
              </a:rPr>
              <a:t>RF phase noise warnings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  <a:sym typeface="Wingdings" pitchFamily="2" charset="2"/>
              </a:rPr>
              <a:t> 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  <a:sym typeface="Wingdings" pitchFamily="2" charset="2"/>
            </a:endParaRPr>
          </a:p>
          <a:p>
            <a:pPr lvl="1"/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  <a:sym typeface="Wingdings" pitchFamily="2" charset="2"/>
            </a:endParaRPr>
          </a:p>
          <a:p>
            <a:pPr lvl="1"/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  <a:sym typeface="Wingdings" pitchFamily="2" charset="2"/>
            </a:endParaRPr>
          </a:p>
          <a:p>
            <a:pPr lvl="1"/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  <a:sym typeface="Wingdings" pitchFamily="2" charset="2"/>
            </a:endParaRPr>
          </a:p>
          <a:p>
            <a:pPr lvl="1"/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06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:30 Dump during the squeeze, ROF.A56B2 trip (PIC)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07:30 Filling again.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 pitchFamily="2" charset="2"/>
              </a:rPr>
              <a:t>Again RF phase noise warnings (4B1), but spectrum OK.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514600"/>
            <a:ext cx="32004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762000"/>
            <a:ext cx="86106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:34h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injection, ramp, squeeze ...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comme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il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fault.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RF phase noise at injection traced to cavity 4B1 in Big Sister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</a:p>
          <a:p>
            <a:endParaRPr lang="en-US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9:00h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L</a:t>
            </a:r>
            <a:r>
              <a:rPr lang="en-GB" sz="2000" b="1" i="1" kern="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7.6 E33 (ATLAS)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17:20h 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</a:t>
            </a:r>
          </a:p>
          <a:p>
            <a:r>
              <a:rPr lang="en-US" sz="2000" dirty="0" smtClean="0"/>
              <a:t>             Suspected </a:t>
            </a:r>
            <a:r>
              <a:rPr lang="en-US" sz="2000" dirty="0" smtClean="0"/>
              <a:t>SEU on BLMQI.26R2.B1I30_MQ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lang="en-GB" sz="2000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	</a:t>
            </a:r>
            <a:endParaRPr lang="en-US" sz="2000" i="1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	</a:t>
            </a: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dirty="0"/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685800" y="15240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Sun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Morning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191000" y="2286000"/>
          <a:ext cx="1828800" cy="457200"/>
        </p:xfrm>
        <a:graphic>
          <a:graphicData uri="http://schemas.openxmlformats.org/presentationml/2006/ole">
            <p:oleObj spid="_x0000_s11272" name="Equation" r:id="rId3" imgW="1016000" imgH="254000" progId="Equation.3">
              <p:embed/>
            </p:oleObj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000" y="3703961"/>
            <a:ext cx="3837000" cy="31540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91000" y="5867400"/>
            <a:ext cx="116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128660%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013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295400"/>
            <a:ext cx="5826075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waiting for injection kickers 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(note: MKI2-C is no longer top candidate)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20:43h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injection,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ramp, etc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again ... somehow unequal bunch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intensties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21:47h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squeeze ... with a bit increased warnings: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71% (routine ≈ 60%)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all in all: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losses = 4-6%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12899" r="20112"/>
          <a:stretch>
            <a:fillRect/>
          </a:stretch>
        </p:blipFill>
        <p:spPr>
          <a:xfrm>
            <a:off x="6400800" y="2362200"/>
            <a:ext cx="2532528" cy="2086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778406"/>
            <a:ext cx="2529900" cy="2079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763" y="4686300"/>
            <a:ext cx="2959837" cy="2171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1509" y="4888468"/>
            <a:ext cx="5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01509" y="5955268"/>
            <a:ext cx="5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1" name="Subtitle 3"/>
          <p:cNvSpPr txBox="1">
            <a:spLocks/>
          </p:cNvSpPr>
          <p:nvPr/>
        </p:nvSpPr>
        <p:spPr bwMode="auto">
          <a:xfrm>
            <a:off x="685800" y="15240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Sun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Late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533400"/>
            <a:ext cx="2552700" cy="1651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066800"/>
            <a:ext cx="6502066" cy="7478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22:08h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beams, L</a:t>
            </a:r>
            <a:r>
              <a:rPr lang="en-GB" sz="2000" b="1" i="1" kern="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7.7 E33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(ATLAS)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</a:p>
          <a:p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lumi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decaying quite fast in the first minutes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lang="en-GB" sz="2000" b="1" i="1" kern="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GB" sz="2000" b="1" i="1" kern="0" cap="all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cap="all" dirty="0" smtClean="0">
                <a:solidFill>
                  <a:srgbClr val="000000"/>
                </a:solidFill>
                <a:latin typeface="Times New Roman"/>
                <a:cs typeface="Times New Roman"/>
              </a:rPr>
              <a:t>= 2.5 (ALICE) ..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levelled down to 1.0</a:t>
            </a: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integrated luminosity:                               in 21 minutes ( ! )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 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/>
          </a:p>
        </p:txBody>
      </p:sp>
      <p:sp>
        <p:nvSpPr>
          <p:cNvPr id="11" name="Subtitle 3"/>
          <p:cNvSpPr txBox="1">
            <a:spLocks/>
          </p:cNvSpPr>
          <p:nvPr/>
        </p:nvSpPr>
        <p:spPr bwMode="auto">
          <a:xfrm>
            <a:off x="685800" y="15240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Sun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Late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b="27290"/>
          <a:stretch>
            <a:fillRect/>
          </a:stretch>
        </p:blipFill>
        <p:spPr>
          <a:xfrm>
            <a:off x="5330813" y="838200"/>
            <a:ext cx="3813187" cy="217961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400800" y="1143000"/>
            <a:ext cx="6858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772400" y="1143000"/>
            <a:ext cx="6858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 t="4402" b="55460"/>
          <a:stretch>
            <a:fillRect/>
          </a:stretch>
        </p:blipFill>
        <p:spPr>
          <a:xfrm>
            <a:off x="4669056" y="3845760"/>
            <a:ext cx="4474944" cy="1412040"/>
          </a:xfrm>
          <a:prstGeom prst="rect">
            <a:avLst/>
          </a:prstGeom>
        </p:spPr>
      </p:pic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841625" y="5638800"/>
          <a:ext cx="1782763" cy="457200"/>
        </p:xfrm>
        <a:graphic>
          <a:graphicData uri="http://schemas.openxmlformats.org/presentationml/2006/ole">
            <p:oleObj spid="_x0000_s22530" name="Equation" r:id="rId5" imgW="990600" imgH="25400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1066800"/>
            <a:ext cx="4508500" cy="28148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143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17:20h 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            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/>
              <a:t>Vacuum system </a:t>
            </a:r>
            <a:r>
              <a:rPr lang="en-US" sz="2000" dirty="0" smtClean="0"/>
              <a:t>trigger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i="1" dirty="0" smtClean="0">
                <a:latin typeface="Times New Roman"/>
                <a:cs typeface="Times New Roman"/>
              </a:rPr>
              <a:t>Vacuum </a:t>
            </a:r>
            <a:r>
              <a:rPr lang="en-US" sz="2000" i="1" dirty="0" smtClean="0">
                <a:latin typeface="Times New Roman"/>
                <a:cs typeface="Times New Roman"/>
              </a:rPr>
              <a:t>interlock in the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same place as last night. </a:t>
            </a:r>
            <a:r>
              <a:rPr lang="en-US" sz="2000" i="1" dirty="0" smtClean="0">
                <a:latin typeface="Times New Roman"/>
                <a:cs typeface="Times New Roman"/>
              </a:rPr>
              <a:t>Again the valves in 7R7 of B1 triggered,</a:t>
            </a:r>
            <a:r>
              <a:rPr lang="en-US" sz="2000" i="1" dirty="0" smtClean="0">
                <a:latin typeface="Times New Roman"/>
                <a:cs typeface="Times New Roman"/>
              </a:rPr>
              <a:t>  </a:t>
            </a:r>
            <a:r>
              <a:rPr lang="en-US" sz="2000" i="1" dirty="0" smtClean="0">
                <a:latin typeface="Times New Roman"/>
                <a:cs typeface="Times New Roman"/>
              </a:rPr>
              <a:t>gauge</a:t>
            </a:r>
            <a:r>
              <a:rPr lang="en-US" sz="2000" i="1" dirty="0" smtClean="0">
                <a:latin typeface="Times New Roman"/>
                <a:cs typeface="Times New Roman"/>
              </a:rPr>
              <a:t> with most </a:t>
            </a:r>
            <a:r>
              <a:rPr lang="en-US" sz="2000" i="1" dirty="0" smtClean="0">
                <a:latin typeface="Times New Roman"/>
                <a:cs typeface="Times New Roman"/>
              </a:rPr>
              <a:t>activity was VGPB.231.7R7B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685800" y="762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Sun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Late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31655"/>
            <a:ext cx="899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23:23h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injection probes</a:t>
            </a: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00:53h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stable beams,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L</a:t>
            </a:r>
            <a:r>
              <a:rPr lang="en-GB" sz="2000" b="1" i="1" kern="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6.9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E33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 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03:41h 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operators,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/>
              <a:t>Cryo</a:t>
            </a:r>
            <a:r>
              <a:rPr lang="en-US" dirty="0" smtClean="0"/>
              <a:t> </a:t>
            </a:r>
            <a:r>
              <a:rPr lang="en-US" dirty="0" smtClean="0"/>
              <a:t>operator informs us that the </a:t>
            </a:r>
            <a:r>
              <a:rPr lang="en-US" dirty="0" smtClean="0">
                <a:solidFill>
                  <a:srgbClr val="FF0000"/>
                </a:solidFill>
              </a:rPr>
              <a:t>compressors</a:t>
            </a:r>
            <a:r>
              <a:rPr lang="en-US" dirty="0" smtClean="0">
                <a:solidFill>
                  <a:srgbClr val="FF0000"/>
                </a:solidFill>
              </a:rPr>
              <a:t> 			                         in </a:t>
            </a:r>
            <a:r>
              <a:rPr lang="en-US" dirty="0" smtClean="0">
                <a:solidFill>
                  <a:srgbClr val="FF0000"/>
                </a:solidFill>
              </a:rPr>
              <a:t>pt 4 are stopped</a:t>
            </a:r>
            <a:endParaRPr lang="en-GB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            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685800" y="762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Sun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Night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056403" cy="4419600"/>
          </a:xfrm>
          <a:prstGeom prst="rect">
            <a:avLst/>
          </a:prstGeom>
        </p:spPr>
      </p:pic>
      <p:sp>
        <p:nvSpPr>
          <p:cNvPr id="5" name="Subtitle 3"/>
          <p:cNvSpPr txBox="1">
            <a:spLocks/>
          </p:cNvSpPr>
          <p:nvPr/>
        </p:nvSpPr>
        <p:spPr bwMode="auto">
          <a:xfrm>
            <a:off x="685800" y="45720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Week 34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95400"/>
            <a:ext cx="97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</a:rPr>
              <a:t>14 fills </a:t>
            </a:r>
            <a:endParaRPr lang="en-US" sz="20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762000"/>
            <a:ext cx="8610600" cy="9694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08:24h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beam dump: </a:t>
            </a: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	</a:t>
            </a:r>
            <a:r>
              <a:rPr lang="en-GB" sz="2000" i="1" dirty="0" smtClean="0">
                <a:latin typeface="Times New Roman"/>
                <a:cs typeface="Times New Roman"/>
              </a:rPr>
              <a:t>Access needed for </a:t>
            </a:r>
            <a:r>
              <a:rPr lang="en-GB" sz="2000" i="1" dirty="0" err="1" smtClean="0">
                <a:latin typeface="Times New Roman"/>
                <a:cs typeface="Times New Roman"/>
              </a:rPr>
              <a:t>LHCb</a:t>
            </a:r>
            <a:r>
              <a:rPr lang="en-GB" sz="2000" i="1" dirty="0" smtClean="0">
                <a:latin typeface="Times New Roman"/>
                <a:cs typeface="Times New Roman"/>
              </a:rPr>
              <a:t> water leak</a:t>
            </a:r>
            <a:endParaRPr lang="en-US" sz="2000" i="1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good news: </a:t>
            </a:r>
          </a:p>
          <a:p>
            <a:r>
              <a:rPr lang="en-GB" sz="2000" i="1" kern="0" dirty="0" err="1" smtClean="0">
                <a:latin typeface="Times New Roman"/>
                <a:cs typeface="Times New Roman"/>
              </a:rPr>
              <a:t>emittances</a:t>
            </a:r>
            <a:r>
              <a:rPr lang="en-GB" sz="2000" i="1" kern="0" dirty="0" smtClean="0">
                <a:latin typeface="Times New Roman"/>
                <a:cs typeface="Times New Roman"/>
              </a:rPr>
              <a:t> </a:t>
            </a:r>
            <a:r>
              <a:rPr lang="en-GB" sz="2000" i="1" kern="0" dirty="0" smtClean="0">
                <a:latin typeface="Times New Roman"/>
                <a:cs typeface="Times New Roman"/>
              </a:rPr>
              <a:t>at fill end ... 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		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4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dirty="0"/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Tue Morning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81000" y="2286000"/>
          <a:ext cx="1828800" cy="457200"/>
        </p:xfrm>
        <a:graphic>
          <a:graphicData uri="http://schemas.openxmlformats.org/presentationml/2006/ole">
            <p:oleObj spid="_x0000_s32770" name="Equation" r:id="rId3" imgW="1016000" imgH="254000" progId="Equation.3">
              <p:embed/>
            </p:oleObj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057400"/>
            <a:ext cx="4876800" cy="248256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0132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Tue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Morning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 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838200"/>
            <a:ext cx="8305800" cy="4278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12:07h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beam dump: SIS problem,</a:t>
            </a:r>
          </a:p>
          <a:p>
            <a:endParaRPr lang="en-GB" sz="8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dirty="0" smtClean="0"/>
              <a:t>“See glitches on SIS, on squeeze factors, currents and states of PCs in different sectors etc etc.”</a:t>
            </a:r>
          </a:p>
          <a:p>
            <a:endParaRPr lang="en-US" sz="8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200" dirty="0" smtClean="0"/>
              <a:t>Also the squeeze factor interlock came back - it'd have dumped, had we had </a:t>
            </a:r>
            <a:r>
              <a:rPr lang="en-US" sz="1200" dirty="0" err="1" smtClean="0"/>
              <a:t>beam.Example</a:t>
            </a:r>
            <a:r>
              <a:rPr lang="en-US" sz="1200" dirty="0" smtClean="0"/>
              <a:t> of exceptions:12:43:26 - 2012-08-21 12:43:25,706 [JapcExecutor-thread-11] ERROR </a:t>
            </a:r>
            <a:r>
              <a:rPr lang="en-US" sz="1200" dirty="0" err="1" smtClean="0"/>
              <a:t>JapcDispatcherImpl</a:t>
            </a:r>
            <a:r>
              <a:rPr lang="en-US" sz="1200" dirty="0" smtClean="0"/>
              <a:t> +==&gt; Exception </a:t>
            </a:r>
            <a:r>
              <a:rPr lang="en-US" sz="1200" dirty="0" err="1" smtClean="0"/>
              <a:t>occured</a:t>
            </a:r>
            <a:r>
              <a:rPr lang="en-US" sz="1200" dirty="0" smtClean="0"/>
              <a:t> for parameter id [RPHGA.RR13.RQ8.L1B1_DATA] name [RPHGA.RR13.RQ8.L1B1/SUB_51]asynchronous operation on RPHGA.RR13.RQ8.L1B1/SUB_51@ </a:t>
            </a:r>
            <a:r>
              <a:rPr lang="en-US" sz="1200" dirty="0" err="1" smtClean="0"/>
              <a:t>failedcern.japc.ParameterException</a:t>
            </a:r>
            <a:r>
              <a:rPr lang="en-US" sz="1200" dirty="0" smtClean="0"/>
              <a:t>: Lost-Updates: Server overloaded and not able to handle all new updates ==&gt; it will loose updates.        </a:t>
            </a:r>
          </a:p>
          <a:p>
            <a:r>
              <a:rPr lang="en-US" sz="1200" dirty="0" smtClean="0"/>
              <a:t>at cern.japc.ext.cmwrda.DataTranslator.createParameterException(DataTranslator.java:275)     </a:t>
            </a:r>
          </a:p>
          <a:p>
            <a:r>
              <a:rPr lang="en-US" sz="1200" dirty="0" smtClean="0"/>
              <a:t>at cern.japc.ext.cmwrda.RDAReplyHandler.handleError(RDAReplyHandler.java:115)        </a:t>
            </a:r>
          </a:p>
          <a:p>
            <a:r>
              <a:rPr lang="en-US" sz="1200" dirty="0" smtClean="0"/>
              <a:t>at cern.cmw.rda.client.ReplyAdapter.handleException(ReplyAdapter.java:103)        </a:t>
            </a:r>
          </a:p>
          <a:p>
            <a:r>
              <a:rPr lang="en-US" sz="1200" dirty="0" smtClean="0"/>
              <a:t>at </a:t>
            </a:r>
            <a:r>
              <a:rPr lang="en-US" sz="1200" dirty="0" err="1" smtClean="0"/>
              <a:t>cern.cmw.rda.client.ServerConnection.dispatchLostUpdates(ServerConnection.jav</a:t>
            </a:r>
            <a:endParaRPr lang="en-US" sz="1200" dirty="0" smtClean="0"/>
          </a:p>
          <a:p>
            <a:r>
              <a:rPr lang="en-US" sz="1200" dirty="0" smtClean="0"/>
              <a:t>a:2566)        </a:t>
            </a:r>
          </a:p>
          <a:p>
            <a:r>
              <a:rPr lang="en-US" sz="1200" dirty="0" smtClean="0"/>
              <a:t>at cern.cmw.rda.client.ServerConnection.handleReply(ServerConnection.java:2349)        </a:t>
            </a:r>
          </a:p>
          <a:p>
            <a:r>
              <a:rPr lang="en-US" sz="1200" dirty="0" smtClean="0"/>
              <a:t>at cern.cmw.corba.rda.ReplyHandlerPOA._invoke(ReplyHandlerPOA.java:45)        </a:t>
            </a:r>
          </a:p>
          <a:p>
            <a:r>
              <a:rPr lang="en-US" sz="1200" dirty="0" smtClean="0"/>
              <a:t>at org.jacorb.poa.RequestProcessor.invokeOperation(RequestProcessor.java:297)        </a:t>
            </a:r>
          </a:p>
          <a:p>
            <a:r>
              <a:rPr lang="en-US" sz="1200" dirty="0" smtClean="0"/>
              <a:t>at org.jacorb.poa.RequestProcessor.process(RequestProcessor.java:591)        </a:t>
            </a:r>
          </a:p>
          <a:p>
            <a:r>
              <a:rPr lang="en-US" sz="1200" dirty="0" smtClean="0"/>
              <a:t>at org.jacorb.poa.RequestProcessor.run(RequestProcessor.java:734)Caused by: </a:t>
            </a:r>
            <a:r>
              <a:rPr lang="en-US" sz="1200" dirty="0" err="1" smtClean="0"/>
              <a:t>cern.cmw.LostUpdates</a:t>
            </a:r>
            <a:r>
              <a:rPr lang="en-US" sz="1200" dirty="0" smtClean="0"/>
              <a:t>: Lost-Updates: Server overloaded and not able to handle all new updates ==&gt; it will loose updates.       </a:t>
            </a:r>
          </a:p>
          <a:p>
            <a:r>
              <a:rPr lang="en-US" sz="1200" dirty="0" smtClean="0"/>
              <a:t> at cern.cmw.rda.client.ServerConnection.dispatchLostUpdates(ServerConnection.java:2562)        ... 5 more</a:t>
            </a:r>
            <a:endParaRPr lang="en-GB" sz="12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5486400"/>
            <a:ext cx="84330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my translation: </a:t>
            </a:r>
            <a:r>
              <a:rPr lang="en-GB" b="1" i="1" kern="0" dirty="0" smtClean="0">
                <a:latin typeface="Times New Roman"/>
                <a:cs typeface="Times New Roman"/>
              </a:rPr>
              <a:t>programs running in parasitically were blocking the operation servers 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	          some users caused delays and data packet losses.</a:t>
            </a:r>
            <a:endParaRPr lang="en-GB" b="1" i="1" kern="0" dirty="0" smtClean="0">
              <a:latin typeface="Times New Roman"/>
              <a:cs typeface="Times New Roman"/>
            </a:endParaRPr>
          </a:p>
          <a:p>
            <a:r>
              <a:rPr lang="en-GB" b="1" i="1" kern="0" dirty="0" smtClean="0">
                <a:latin typeface="Times New Roman"/>
                <a:cs typeface="Times New Roman"/>
              </a:rPr>
              <a:t>	</a:t>
            </a:r>
            <a:r>
              <a:rPr lang="en-GB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-&gt; users identified, processes stopped, SIS reset by the experts ... and ok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5538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1219200"/>
            <a:ext cx="5638800" cy="406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dirty="0" smtClean="0"/>
              <a:t>			</a:t>
            </a:r>
          </a:p>
          <a:p>
            <a:r>
              <a:rPr lang="en-US" dirty="0" smtClean="0"/>
              <a:t>	</a:t>
            </a:r>
          </a:p>
          <a:p>
            <a:pPr lvl="0"/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066800"/>
            <a:ext cx="7357068" cy="7263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400" i="1" kern="0" dirty="0" smtClean="0">
                <a:solidFill>
                  <a:srgbClr val="FF0000"/>
                </a:solidFill>
              </a:rPr>
              <a:t>Tue</a:t>
            </a:r>
            <a:r>
              <a:rPr lang="en-GB" sz="2400" i="1" kern="0" dirty="0" smtClean="0">
                <a:solidFill>
                  <a:srgbClr val="FF0000"/>
                </a:solidFill>
              </a:rPr>
              <a:t>  </a:t>
            </a: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:14h 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physics beam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 ...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CMS solenoid ramping down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... temperature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problem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15:35h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OFSU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crashed </a:t>
            </a:r>
            <a:r>
              <a:rPr lang="en-US" sz="2000" b="1" i="1" dirty="0" smtClean="0">
                <a:latin typeface="Times New Roman"/>
                <a:cs typeface="Times New Roman"/>
              </a:rPr>
              <a:t>before launching the squeeze. 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			Need to fetch optics and re-calculate it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400" i="1" kern="0" dirty="0" smtClean="0">
                <a:solidFill>
                  <a:srgbClr val="FF0000"/>
                </a:solidFill>
              </a:rPr>
              <a:t>Wed </a:t>
            </a: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17:51h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, QPS trigger Q4.L1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...” 50 Hz noise on beam 1”. </a:t>
            </a:r>
            <a:r>
              <a:rPr lang="en-GB" sz="2000" b="1" i="1" kern="0" dirty="0" err="1" smtClean="0">
                <a:latin typeface="Times New Roman"/>
                <a:cs typeface="Times New Roman"/>
              </a:rPr>
              <a:t>Cryo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loss of matching section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   during ramp down : </a:t>
            </a:r>
            <a:r>
              <a:rPr lang="en-US" sz="2000" dirty="0" smtClean="0"/>
              <a:t>RD2.R2 tripped ... reason unclear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553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762000"/>
            <a:ext cx="861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since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8:30h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lang="en-GB" sz="2000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	</a:t>
            </a:r>
            <a:endParaRPr lang="en-US" sz="2000" i="1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	</a:t>
            </a: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dirty="0"/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685800" y="15240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Fri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Morning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57200" y="2286000"/>
          <a:ext cx="1828800" cy="457200"/>
        </p:xfrm>
        <a:graphic>
          <a:graphicData uri="http://schemas.openxmlformats.org/presentationml/2006/ole">
            <p:oleObj spid="_x0000_s18434" name="Equation" r:id="rId3" imgW="1016000" imgH="254000" progId="Equation.3">
              <p:embed/>
            </p:oleObj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t="5475" b="58664"/>
          <a:stretch>
            <a:fillRect/>
          </a:stretch>
        </p:blipFill>
        <p:spPr>
          <a:xfrm>
            <a:off x="3124200" y="1524000"/>
            <a:ext cx="5804726" cy="183102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876800" y="1981200"/>
            <a:ext cx="7620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34200" y="1981200"/>
            <a:ext cx="7620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rcRect t="12856" r="20112" b="4017"/>
          <a:stretch>
            <a:fillRect/>
          </a:stretch>
        </p:blipFill>
        <p:spPr>
          <a:xfrm>
            <a:off x="838200" y="3733800"/>
            <a:ext cx="3587595" cy="27482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3733800"/>
            <a:ext cx="5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5421868"/>
            <a:ext cx="5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2%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 t="6922" r="18338" b="40668"/>
          <a:stretch>
            <a:fillRect/>
          </a:stretch>
        </p:blipFill>
        <p:spPr>
          <a:xfrm>
            <a:off x="4933490" y="4586868"/>
            <a:ext cx="4134310" cy="18139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53000" y="4267200"/>
            <a:ext cx="2566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bunch intensities ≈1.6E11</a:t>
            </a:r>
            <a:endParaRPr lang="en-US" sz="16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0132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400" kern="0" noProof="0" dirty="0" smtClean="0">
                <a:solidFill>
                  <a:srgbClr val="FF0000"/>
                </a:solidFill>
                <a:latin typeface="+mn-lt"/>
              </a:rPr>
              <a:t>Wed Late</a:t>
            </a:r>
            <a:r>
              <a:rPr lang="en-GB" sz="2400" kern="0" dirty="0" smtClean="0">
                <a:solidFill>
                  <a:srgbClr val="FF0000"/>
                </a:solidFill>
                <a:latin typeface="+mn-lt"/>
              </a:rPr>
              <a:t>  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7239" b="5791"/>
          <a:stretch>
            <a:fillRect/>
          </a:stretch>
        </p:blipFill>
        <p:spPr>
          <a:xfrm>
            <a:off x="5181600" y="1219201"/>
            <a:ext cx="3394986" cy="22725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762000"/>
            <a:ext cx="5029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Kicker Temperatures after a some long runs: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5085" y="1295400"/>
            <a:ext cx="75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76285" y="1371600"/>
            <a:ext cx="112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MKI </a:t>
            </a:r>
            <a:r>
              <a:rPr lang="en-US" dirty="0" err="1" smtClean="0"/>
              <a:t>c</a:t>
            </a:r>
            <a:r>
              <a:rPr lang="en-US" dirty="0" smtClean="0"/>
              <a:t> B1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71085" y="2438400"/>
            <a:ext cx="217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≈ 1.5 </a:t>
            </a:r>
            <a:r>
              <a:rPr lang="en-US" dirty="0" err="1" smtClean="0"/>
              <a:t>h</a:t>
            </a:r>
            <a:r>
              <a:rPr lang="en-US" dirty="0" smtClean="0"/>
              <a:t> waiting time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" y="3779996"/>
            <a:ext cx="5600052" cy="4370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CMS problem: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short MD study:</a:t>
            </a:r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21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:27h 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physics beam for H9 test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        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emittance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after injection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went through complete cycle  including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luminosity</a:t>
            </a:r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l="26575" t="54512" r="7751" b="3461"/>
          <a:stretch>
            <a:fillRect/>
          </a:stretch>
        </p:blipFill>
        <p:spPr>
          <a:xfrm>
            <a:off x="5110003" y="4084796"/>
            <a:ext cx="3881597" cy="158937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5538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</a:rPr>
              <a:t>Wed Night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990600"/>
            <a:ext cx="8919320" cy="15388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02:58h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/>
              <a:t>OFB controller down. </a:t>
            </a:r>
          </a:p>
          <a:p>
            <a:pPr lvl="0"/>
            <a:r>
              <a:rPr lang="en-US" sz="1600" dirty="0" smtClean="0"/>
              <a:t>                                        SIS did not receive data for more than 10 min then triggered the dump</a:t>
            </a:r>
            <a:r>
              <a:rPr lang="en-US" sz="2000" dirty="0" smtClean="0"/>
              <a:t>.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    </a:t>
            </a:r>
            <a:r>
              <a:rPr lang="en-US" dirty="0" err="1" smtClean="0">
                <a:latin typeface="Times New Roman"/>
                <a:cs typeface="Times New Roman"/>
              </a:rPr>
              <a:t>expert(s</a:t>
            </a:r>
            <a:r>
              <a:rPr lang="en-US" dirty="0" smtClean="0">
                <a:latin typeface="Times New Roman"/>
                <a:cs typeface="Times New Roman"/>
              </a:rPr>
              <a:t>) called</a:t>
            </a:r>
          </a:p>
          <a:p>
            <a:pPr lvl="0"/>
            <a:endParaRPr lang="en-US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04:37h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problem solved</a:t>
            </a:r>
          </a:p>
          <a:p>
            <a:pPr lvl="0"/>
            <a:r>
              <a:rPr lang="en-GB" sz="2000" kern="0" dirty="0" smtClean="0">
                <a:latin typeface="Times New Roman"/>
                <a:cs typeface="Times New Roman"/>
              </a:rPr>
              <a:t>            server </a:t>
            </a:r>
            <a:r>
              <a:rPr lang="en-US" sz="2000" dirty="0" err="1" smtClean="0"/>
              <a:t>cs-ccr-ofc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had to be restarted</a:t>
            </a:r>
          </a:p>
          <a:p>
            <a:pPr lvl="0"/>
            <a:r>
              <a:rPr lang="en-US" sz="2000" kern="0" dirty="0" smtClean="0">
                <a:latin typeface="Times New Roman"/>
                <a:cs typeface="Times New Roman"/>
              </a:rPr>
              <a:t>            (orbit feedback </a:t>
            </a:r>
            <a:r>
              <a:rPr lang="en-US" sz="2000" kern="0" dirty="0" smtClean="0">
                <a:latin typeface="Times New Roman"/>
                <a:cs typeface="Times New Roman"/>
              </a:rPr>
              <a:t>server)</a:t>
            </a:r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rcRect l="19843"/>
          <a:stretch>
            <a:fillRect/>
          </a:stretch>
        </p:blipFill>
        <p:spPr>
          <a:xfrm>
            <a:off x="4035506" y="1828800"/>
            <a:ext cx="5032294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Thursday morning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7140"/>
            <a:ext cx="8229600" cy="4752660"/>
          </a:xfrm>
        </p:spPr>
        <p:txBody>
          <a:bodyPr/>
          <a:lstStyle/>
          <a:p>
            <a:pPr lvl="1"/>
            <a:r>
              <a:rPr lang="en-US" sz="2400" dirty="0" smtClean="0"/>
              <a:t>MKI2 </a:t>
            </a:r>
            <a:r>
              <a:rPr lang="en-US" sz="2400" dirty="0" smtClean="0"/>
              <a:t>faulty – heater module exchanged</a:t>
            </a:r>
            <a:r>
              <a:rPr lang="en-US" sz="2400" dirty="0" smtClean="0"/>
              <a:t>.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400" dirty="0" smtClean="0"/>
              <a:t>Q7.R4 trip. Intervention in the tunnel. Cable segment replaced on DFB</a:t>
            </a:r>
            <a:r>
              <a:rPr lang="en-US" sz="2400" dirty="0" smtClean="0"/>
              <a:t>.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400" dirty="0" smtClean="0"/>
              <a:t>05:00 TDI.4L2 stuck, interlock violated by 7 um</a:t>
            </a:r>
            <a:r>
              <a:rPr lang="en-US" sz="2400" dirty="0" smtClean="0"/>
              <a:t>.</a:t>
            </a:r>
          </a:p>
          <a:p>
            <a:pPr lvl="2"/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checked by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Chiara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: ok, tolerance put to 100um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fld id="{03DA86B3-7CAA-4832-AFD6-354CBE3B41A6}" type="datetime1">
              <a:rPr lang="en-US" smtClean="0"/>
              <a:pPr/>
              <a:t>8/27/12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773623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b="28444"/>
          <a:stretch>
            <a:fillRect/>
          </a:stretch>
        </p:blipFill>
        <p:spPr>
          <a:xfrm>
            <a:off x="76200" y="1295400"/>
            <a:ext cx="3308991" cy="2580878"/>
          </a:xfrm>
          <a:prstGeom prst="rect">
            <a:avLst/>
          </a:prstGeom>
        </p:spPr>
      </p:pic>
      <p:sp>
        <p:nvSpPr>
          <p:cNvPr id="5" name="Subtitle 3"/>
          <p:cNvSpPr txBox="1">
            <a:spLocks/>
          </p:cNvSpPr>
          <p:nvPr/>
        </p:nvSpPr>
        <p:spPr bwMode="auto">
          <a:xfrm>
            <a:off x="7620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Week 34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267200"/>
            <a:ext cx="27918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Run-Efficiency: 26 %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14 fills !! some very short</a:t>
            </a:r>
            <a:endParaRPr lang="en-US" i="1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52400" y="4800600"/>
          <a:ext cx="3359150" cy="457200"/>
        </p:xfrm>
        <a:graphic>
          <a:graphicData uri="http://schemas.openxmlformats.org/presentationml/2006/ole">
            <p:oleObj spid="_x0000_s31746" name="Equation" r:id="rId4" imgW="1866900" imgH="254000" progId="Equation.3">
              <p:embed/>
            </p:oleObj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045783" y="381000"/>
          <a:ext cx="5098217" cy="6141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280"/>
                <a:gridCol w="1219200"/>
                <a:gridCol w="706120"/>
                <a:gridCol w="949960"/>
                <a:gridCol w="16336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Fill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length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L0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/>
                          <a:cs typeface="Times New Roman"/>
                        </a:rPr>
                        <a:t>int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 L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Dump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3007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2:47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7.0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57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/>
                          <a:cs typeface="Times New Roman"/>
                        </a:rPr>
                        <a:t>cryo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 Pt 4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3006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0:21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6.9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8.5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Vacuum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3005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8:15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7.6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132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SEU (BLM)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3003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0:42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7.3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16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Vacuum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3002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12:39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7.3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177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QPS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3000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2:23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7.4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52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BLM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 (hardware)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2998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7:29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7.7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135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FMCMn(D1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 IR1)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2997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5:08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7.3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QPS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2996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3:38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6.9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71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FMCM (D1 IR1)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2995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0:23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7.1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88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SIS (OFB)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2994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0:27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14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Operation (H9)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2993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12:04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7.3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179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matching-section L1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2992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6:41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6.5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105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EDF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2991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13:45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6.7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171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Operation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172200" y="6096000"/>
          <a:ext cx="1352550" cy="381000"/>
        </p:xfrm>
        <a:graphic>
          <a:graphicData uri="http://schemas.openxmlformats.org/presentationml/2006/ole">
            <p:oleObj spid="_x0000_s31747" name="Equation" r:id="rId5" imgW="901700" imgH="25400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838200"/>
            <a:ext cx="8001000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i="1" dirty="0" smtClean="0">
                <a:solidFill>
                  <a:srgbClr val="0000FF"/>
                </a:solidFill>
              </a:rPr>
              <a:t>Special Issues we had / to be done: </a:t>
            </a:r>
          </a:p>
          <a:p>
            <a:endParaRPr lang="en-US" dirty="0" smtClean="0"/>
          </a:p>
          <a:p>
            <a:r>
              <a:rPr lang="en-US" sz="2000" dirty="0" smtClean="0">
                <a:latin typeface="Times New Roman"/>
                <a:cs typeface="Times New Roman"/>
              </a:rPr>
              <a:t>	TI2 </a:t>
            </a:r>
            <a:r>
              <a:rPr lang="en-US" sz="2000" dirty="0" smtClean="0">
                <a:latin typeface="Times New Roman"/>
                <a:cs typeface="Times New Roman"/>
              </a:rPr>
              <a:t>needs some </a:t>
            </a:r>
            <a:r>
              <a:rPr lang="en-US" sz="2000" dirty="0" smtClean="0">
                <a:latin typeface="Times New Roman"/>
                <a:cs typeface="Times New Roman"/>
              </a:rPr>
              <a:t>steering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	OFSU / SIS 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	OFB server stuck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              </a:t>
            </a:r>
            <a:r>
              <a:rPr lang="en-GB" sz="2000" kern="0" dirty="0" smtClean="0">
                <a:latin typeface="Times New Roman"/>
                <a:cs typeface="Times New Roman"/>
              </a:rPr>
              <a:t>QPS </a:t>
            </a:r>
            <a:r>
              <a:rPr lang="en-GB" sz="2000" kern="0" dirty="0" smtClean="0">
                <a:latin typeface="Times New Roman"/>
                <a:cs typeface="Times New Roman"/>
              </a:rPr>
              <a:t>trigger Q4.</a:t>
            </a:r>
            <a:r>
              <a:rPr lang="en-GB" sz="2000" kern="0" dirty="0" smtClean="0">
                <a:latin typeface="Times New Roman"/>
                <a:cs typeface="Times New Roman"/>
              </a:rPr>
              <a:t>L1  50 Hz noise)</a:t>
            </a:r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	RF noise at injection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GB" sz="20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lang="en-GB" sz="20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nequal </a:t>
            </a:r>
            <a:r>
              <a:rPr lang="en-GB" sz="20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bunch </a:t>
            </a:r>
            <a:r>
              <a:rPr lang="en-GB" sz="2000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intensties</a:t>
            </a:r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	ACCESS requests:  </a:t>
            </a:r>
            <a:r>
              <a:rPr lang="en-US" sz="2000" dirty="0" err="1" smtClean="0">
                <a:latin typeface="Times New Roman"/>
                <a:cs typeface="Times New Roman"/>
              </a:rPr>
              <a:t>LHCb</a:t>
            </a:r>
            <a:r>
              <a:rPr lang="en-US" sz="2000" dirty="0" smtClean="0">
                <a:latin typeface="Times New Roman"/>
                <a:cs typeface="Times New Roman"/>
              </a:rPr>
              <a:t> ,   ATLAS 1hr (pixel)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	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LHCb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polarity flip</a:t>
            </a: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 Morning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838200"/>
            <a:ext cx="9576948" cy="5509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since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10:15h 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... again Injection </a:t>
            </a:r>
          </a:p>
          <a:p>
            <a:pPr lvl="0"/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Kicker Problem 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TI2</a:t>
            </a:r>
          </a:p>
          <a:p>
            <a:pPr lvl="0"/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16:00h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</a:t>
            </a:r>
            <a:r>
              <a:rPr lang="en-US" sz="1600" dirty="0" smtClean="0"/>
              <a:t>FMCM </a:t>
            </a:r>
            <a:r>
              <a:rPr lang="en-US" sz="1600" dirty="0" smtClean="0"/>
              <a:t>triggered interlock</a:t>
            </a:r>
            <a:r>
              <a:rPr lang="en-US" sz="1600" dirty="0" smtClean="0"/>
              <a:t> – </a:t>
            </a:r>
          </a:p>
          <a:p>
            <a:r>
              <a:rPr lang="en-US" sz="1600" dirty="0" smtClean="0"/>
              <a:t>             dump </a:t>
            </a:r>
            <a:r>
              <a:rPr lang="en-US" sz="1600" dirty="0" smtClean="0"/>
              <a:t>was clean.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             No </a:t>
            </a:r>
            <a:r>
              <a:rPr lang="en-US" sz="1600" dirty="0" smtClean="0"/>
              <a:t>electrical disturbance noted by </a:t>
            </a:r>
            <a:r>
              <a:rPr lang="en-US" sz="1600" dirty="0" smtClean="0"/>
              <a:t>TI ... </a:t>
            </a:r>
            <a:r>
              <a:rPr lang="en-US" sz="1600" dirty="0" smtClean="0"/>
              <a:t>FMCM_RD1.</a:t>
            </a:r>
            <a:r>
              <a:rPr lang="en-US" sz="1600" dirty="0" smtClean="0"/>
              <a:t>LR1</a:t>
            </a:r>
          </a:p>
          <a:p>
            <a:endParaRPr lang="en-US" sz="16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preparing LHC or access:</a:t>
            </a:r>
          </a:p>
          <a:p>
            <a:r>
              <a:rPr lang="en-US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	</a:t>
            </a:r>
            <a:r>
              <a:rPr lang="en-US" dirty="0" smtClean="0"/>
              <a:t>Access for: 	MKI2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</a:p>
          <a:p>
            <a:r>
              <a:rPr lang="en-US" dirty="0" smtClean="0"/>
              <a:t>			CMS </a:t>
            </a:r>
            <a:r>
              <a:rPr lang="en-US" dirty="0" smtClean="0"/>
              <a:t>RPC,</a:t>
            </a:r>
            <a:r>
              <a:rPr lang="en-US" dirty="0" smtClean="0"/>
              <a:t> </a:t>
            </a:r>
          </a:p>
          <a:p>
            <a:r>
              <a:rPr lang="en-US" dirty="0" smtClean="0"/>
              <a:t>			ALICE </a:t>
            </a:r>
            <a:r>
              <a:rPr lang="en-US" dirty="0" err="1" smtClean="0"/>
              <a:t>Muons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</a:p>
          <a:p>
            <a:r>
              <a:rPr lang="en-US" dirty="0" smtClean="0"/>
              <a:t>			ATLAS </a:t>
            </a:r>
            <a:r>
              <a:rPr lang="en-US" dirty="0" smtClean="0"/>
              <a:t>RPC,</a:t>
            </a:r>
            <a:r>
              <a:rPr lang="en-US" dirty="0" smtClean="0"/>
              <a:t> </a:t>
            </a:r>
          </a:p>
          <a:p>
            <a:r>
              <a:rPr lang="en-US" dirty="0" smtClean="0"/>
              <a:t>			Current </a:t>
            </a:r>
            <a:r>
              <a:rPr lang="en-US" dirty="0" smtClean="0"/>
              <a:t>Lead on DFB in pt5</a:t>
            </a:r>
            <a:r>
              <a:rPr lang="en-US" dirty="0" smtClean="0"/>
              <a:t> (RQ9</a:t>
            </a:r>
            <a:r>
              <a:rPr lang="en-US" dirty="0" smtClean="0"/>
              <a:t>.L5</a:t>
            </a:r>
            <a:r>
              <a:rPr lang="en-US" dirty="0" smtClean="0"/>
              <a:t>)</a:t>
            </a:r>
          </a:p>
          <a:p>
            <a:endParaRPr lang="en-US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DFB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regulation </a:t>
            </a:r>
            <a:r>
              <a:rPr lang="en-US" dirty="0" smtClean="0">
                <a:solidFill>
                  <a:srgbClr val="FF0000"/>
                </a:solidFill>
              </a:rPr>
              <a:t>module </a:t>
            </a:r>
            <a:r>
              <a:rPr lang="en-US" dirty="0" smtClean="0">
                <a:solidFill>
                  <a:srgbClr val="FF0000"/>
                </a:solidFill>
              </a:rPr>
              <a:t>replaced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MKI2 </a:t>
            </a:r>
            <a:r>
              <a:rPr lang="en-US" dirty="0" smtClean="0"/>
              <a:t>intervention </a:t>
            </a:r>
            <a:r>
              <a:rPr lang="en-US" dirty="0" smtClean="0"/>
              <a:t>... no source of fault found but </a:t>
            </a:r>
            <a:r>
              <a:rPr lang="en-US" dirty="0" smtClean="0">
                <a:solidFill>
                  <a:srgbClr val="FF0000"/>
                </a:solidFill>
              </a:rPr>
              <a:t>heater module </a:t>
            </a:r>
            <a:r>
              <a:rPr lang="en-US" dirty="0" smtClean="0">
                <a:solidFill>
                  <a:srgbClr val="FF0000"/>
                </a:solidFill>
              </a:rPr>
              <a:t>replaced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TDI at Pt 2: </a:t>
            </a:r>
            <a:r>
              <a:rPr lang="en-US" dirty="0" smtClean="0"/>
              <a:t>the thresholds on the inner gaps (up and downstream) were </a:t>
            </a:r>
            <a:r>
              <a:rPr lang="en-US" dirty="0" smtClean="0">
                <a:solidFill>
                  <a:srgbClr val="FF0000"/>
                </a:solidFill>
              </a:rPr>
              <a:t>relaxed by 100 um. </a:t>
            </a:r>
            <a:endParaRPr lang="en-GB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434" y="381001"/>
            <a:ext cx="3680166" cy="2514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553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Fri</a:t>
            </a:r>
            <a:r>
              <a:rPr lang="en-GB" sz="3200" kern="0" dirty="0" smtClean="0">
                <a:solidFill>
                  <a:srgbClr val="FF0000"/>
                </a:solidFill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</a:rPr>
              <a:t>Late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1219200"/>
            <a:ext cx="5638800" cy="406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dirty="0" smtClean="0"/>
              <a:t>			</a:t>
            </a:r>
          </a:p>
          <a:p>
            <a:r>
              <a:rPr lang="en-US" dirty="0" smtClean="0"/>
              <a:t>	</a:t>
            </a:r>
          </a:p>
          <a:p>
            <a:pPr lvl="0"/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066800"/>
            <a:ext cx="5716107" cy="4924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18:00h 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restart after access: pre-cycle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20:00h 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LHC ready for injection ... but: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	 MKI2-C temperature limit: 103 %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	tolerance increased by 1 degree (i.e. 43.5</a:t>
            </a:r>
            <a:r>
              <a:rPr lang="en-US" baseline="30000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C)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130386"/>
            <a:ext cx="5804407" cy="250841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4724400" y="2590800"/>
            <a:ext cx="37338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553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 Late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160" y="1095136"/>
            <a:ext cx="7313239" cy="12372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physics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:41h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squeeze &amp; adjust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           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... the usual smooth procedure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23:35h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stable beams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L</a:t>
            </a:r>
            <a:r>
              <a:rPr lang="en-GB" sz="2000" b="1" i="1" kern="0" baseline="-25000" dirty="0" smtClean="0">
                <a:latin typeface="Times New Roman"/>
                <a:cs typeface="Times New Roman"/>
              </a:rPr>
              <a:t>0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=7.3 E33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 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11249" r="19521"/>
          <a:stretch>
            <a:fillRect/>
          </a:stretch>
        </p:blipFill>
        <p:spPr>
          <a:xfrm>
            <a:off x="6324600" y="1066800"/>
            <a:ext cx="2644663" cy="21471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30109" y="1143000"/>
            <a:ext cx="5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30109" y="2590800"/>
            <a:ext cx="5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2%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374" y="3728955"/>
            <a:ext cx="5109226" cy="16050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</a:rPr>
              <a:t>Fri</a:t>
            </a:r>
            <a:r>
              <a:rPr lang="en-GB" sz="3200" kern="0" dirty="0" smtClean="0">
                <a:solidFill>
                  <a:srgbClr val="FF0000"/>
                </a:solidFill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</a:rPr>
              <a:t>Night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990600"/>
            <a:ext cx="2949838" cy="129573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 not to forget: ALICE </a:t>
            </a: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480" y="1498600"/>
            <a:ext cx="6065520" cy="505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3260" y="2514600"/>
            <a:ext cx="53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3660" y="2514600"/>
            <a:ext cx="53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5410200"/>
            <a:ext cx="53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67600" y="5105400"/>
            <a:ext cx="53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IP8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 Night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05000"/>
            <a:ext cx="8456240" cy="12711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 </a:t>
            </a:r>
            <a:r>
              <a:rPr lang="en-US" dirty="0" smtClean="0"/>
              <a:t>BLM</a:t>
            </a:r>
            <a:r>
              <a:rPr lang="en-US" dirty="0" smtClean="0"/>
              <a:t> trigger</a:t>
            </a:r>
          </a:p>
          <a:p>
            <a:pPr lvl="0"/>
            <a:r>
              <a:rPr lang="en-US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	      </a:t>
            </a:r>
            <a:r>
              <a:rPr lang="en-US" dirty="0" smtClean="0"/>
              <a:t>Electrical </a:t>
            </a:r>
            <a:r>
              <a:rPr lang="en-US" dirty="0" smtClean="0"/>
              <a:t>distribution of UPS tripped in pt 4, BLM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                                 system </a:t>
            </a:r>
            <a:r>
              <a:rPr lang="en-US" dirty="0" smtClean="0"/>
              <a:t>not powered anymore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dump.</a:t>
            </a:r>
            <a:r>
              <a:rPr lang="en-GB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lvl="0"/>
            <a:endParaRPr lang="en-GB" sz="1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BLM crate power supply </a:t>
            </a:r>
            <a:r>
              <a:rPr lang="en-GB" b="1" i="1" kern="0" dirty="0" smtClean="0">
                <a:latin typeface="Times New Roman"/>
                <a:cs typeface="Times New Roman"/>
              </a:rPr>
              <a:t>had to be exchanged (Christos)</a:t>
            </a:r>
          </a:p>
          <a:p>
            <a:pPr lvl="0"/>
            <a:r>
              <a:rPr lang="en-GB" b="1" i="1" kern="0" dirty="0" smtClean="0">
                <a:latin typeface="Times New Roman"/>
                <a:cs typeface="Times New Roman"/>
              </a:rPr>
              <a:t>	in addition: </a:t>
            </a:r>
            <a:r>
              <a:rPr lang="en-GB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 power supplies broken in Pt4 in BPM </a:t>
            </a:r>
            <a:r>
              <a:rPr lang="en-GB" b="1" i="1" kern="0" dirty="0" smtClean="0">
                <a:latin typeface="Times New Roman"/>
                <a:cs typeface="Times New Roman"/>
              </a:rPr>
              <a:t>system </a:t>
            </a:r>
          </a:p>
          <a:p>
            <a:pPr lvl="0"/>
            <a:endParaRPr lang="en-GB" b="1" i="1" kern="0" dirty="0" smtClean="0">
              <a:latin typeface="Times New Roman"/>
              <a:cs typeface="Times New Roman"/>
            </a:endParaRPr>
          </a:p>
          <a:p>
            <a:pPr lvl="0"/>
            <a:endParaRPr lang="en-GB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00h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machine ready for injection,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injection probe beam 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(nota </a:t>
            </a:r>
            <a:r>
              <a:rPr lang="en-GB" sz="2000" b="1" i="1" kern="0" dirty="0" err="1" smtClean="0">
                <a:latin typeface="Times New Roman"/>
                <a:cs typeface="Times New Roman"/>
              </a:rPr>
              <a:t>bene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: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one BPM erratic 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	</a:t>
            </a:r>
            <a:r>
              <a:rPr lang="en-US" sz="2000" b="1" i="1" kern="0" dirty="0" err="1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000" b="1" i="1" kern="0" dirty="0" smtClean="0">
                <a:latin typeface="Times New Roman"/>
                <a:cs typeface="Times New Roman"/>
                <a:sym typeface="Wingdings"/>
              </a:rPr>
              <a:t> disabled)</a:t>
            </a:r>
            <a:endParaRPr lang="en-GB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 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3886200"/>
            <a:ext cx="4394200" cy="2838450"/>
          </a:xfrm>
          <a:prstGeom prst="rect">
            <a:avLst/>
          </a:prstGeom>
        </p:spPr>
      </p:pic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914400" y="1295400"/>
          <a:ext cx="1714500" cy="457200"/>
        </p:xfrm>
        <a:graphic>
          <a:graphicData uri="http://schemas.openxmlformats.org/presentationml/2006/ole">
            <p:oleObj spid="_x0000_s16386" name="Equation" r:id="rId4" imgW="952500" imgH="25400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15200" cy="792163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Saturday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752660"/>
          </a:xfrm>
        </p:spPr>
        <p:txBody>
          <a:bodyPr/>
          <a:lstStyle/>
          <a:p>
            <a:r>
              <a:rPr lang="en-US" sz="2000" dirty="0" smtClean="0">
                <a:latin typeface="Times New Roman"/>
                <a:cs typeface="Times New Roman"/>
              </a:rPr>
              <a:t>09:30 Stable beams fill 3002, L ~7.2E33 cm-2s-1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22:12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dumped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trip of Q4.L1 </a:t>
            </a:r>
            <a:r>
              <a:rPr lang="en-US" sz="2000" dirty="0" smtClean="0">
                <a:latin typeface="Times New Roman"/>
                <a:cs typeface="Times New Roman"/>
              </a:rPr>
              <a:t>(#3), 178 pb-1.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MKI temperature not too bad.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Q4.L1 trip looks like previous ones.</a:t>
            </a:r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00</a:t>
            </a:r>
            <a:r>
              <a:rPr lang="en-US" sz="2000" dirty="0" smtClean="0">
                <a:latin typeface="Times New Roman"/>
                <a:cs typeface="Times New Roman"/>
                <a:sym typeface="Wingdings" pitchFamily="2" charset="2"/>
              </a:rPr>
              <a:t>:00 Injecting.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  <a:sym typeface="Wingdings" pitchFamily="2" charset="2"/>
              </a:rPr>
              <a:t>High losses on fast RS for B2 (&gt; 30%) 72b.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  <a:sym typeface="Wingdings" pitchFamily="2" charset="2"/>
              </a:rPr>
              <a:t>RF phase noise warnings</a:t>
            </a:r>
            <a:r>
              <a:rPr lang="en-US" sz="2000" dirty="0" smtClean="0">
                <a:latin typeface="Times New Roman"/>
                <a:cs typeface="Times New Roman"/>
                <a:sym typeface="Wingdings" pitchFamily="2" charset="2"/>
              </a:rPr>
              <a:t>, but spectrum OK</a:t>
            </a:r>
            <a:r>
              <a:rPr lang="en-US" sz="2000" dirty="0" smtClean="0">
                <a:latin typeface="Times New Roman"/>
                <a:cs typeface="Times New Roman"/>
                <a:sym typeface="Wingdings" pitchFamily="2" charset="2"/>
              </a:rPr>
              <a:t>.</a:t>
            </a:r>
          </a:p>
          <a:p>
            <a:pPr lvl="1"/>
            <a:endParaRPr lang="en-US" sz="2000" dirty="0" smtClean="0">
              <a:latin typeface="Times New Roman"/>
              <a:cs typeface="Times New Roman"/>
              <a:sym typeface="Wingdings" pitchFamily="2" charset="2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01:50 Stable beams fill 3003, L ~7.3E33 cm-2s-1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02:30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dumped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B1 vac. valves closed in IR7.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03:00 Piquet reopened valves, spike above 2E-6.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7362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fld id="{03DA86B3-7CAA-4832-AFD6-354CBE3B41A6}" type="datetime1">
              <a:rPr lang="en-US" smtClean="0"/>
              <a:pPr/>
              <a:t>8/27/12</a:t>
            </a:fld>
            <a:endParaRPr lang="en-US" dirty="0"/>
          </a:p>
        </p:txBody>
      </p:sp>
      <p:pic>
        <p:nvPicPr>
          <p:cNvPr id="1026" name="Picture 2" descr="\\cern.ch\dfs\Users\j\jwenning\Desktop\2012082602473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179" y="1143000"/>
            <a:ext cx="5129421" cy="3527425"/>
          </a:xfrm>
          <a:prstGeom prst="rect">
            <a:avLst/>
          </a:prstGeom>
          <a:noFill/>
        </p:spPr>
      </p:pic>
      <p:sp>
        <p:nvSpPr>
          <p:cNvPr id="6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Night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162800" y="838200"/>
            <a:ext cx="1981200" cy="9144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1371600"/>
            <a:ext cx="32344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/>
                <a:cs typeface="Times New Roman"/>
              </a:rPr>
              <a:t>Vacuum </a:t>
            </a:r>
            <a:r>
              <a:rPr lang="en-US" sz="2000" b="1" i="1" dirty="0" smtClean="0">
                <a:latin typeface="Times New Roman"/>
                <a:cs typeface="Times New Roman"/>
              </a:rPr>
              <a:t>Problem in </a:t>
            </a:r>
            <a:r>
              <a:rPr lang="en-US" sz="2000" b="1" i="1" dirty="0" smtClean="0">
                <a:latin typeface="Times New Roman"/>
                <a:cs typeface="Times New Roman"/>
              </a:rPr>
              <a:t>IR7</a:t>
            </a: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keep it in mind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 ... it will come again</a:t>
            </a:r>
            <a:endParaRPr lang="en-US" sz="20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38055</TotalTime>
  <Words>1930</Words>
  <Application>Microsoft Macintosh PowerPoint</Application>
  <PresentationFormat>On-screen Show (4:3)</PresentationFormat>
  <Paragraphs>631</Paragraphs>
  <Slides>24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LHCpresentations</vt:lpstr>
      <vt:lpstr>Microsoft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Saturday</vt:lpstr>
      <vt:lpstr>Slide 9</vt:lpstr>
      <vt:lpstr>Sunday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Thursday morning</vt:lpstr>
      <vt:lpstr>Slide 23</vt:lpstr>
      <vt:lpstr>Slide 24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2237</cp:revision>
  <dcterms:created xsi:type="dcterms:W3CDTF">2012-08-25T04:22:41Z</dcterms:created>
  <dcterms:modified xsi:type="dcterms:W3CDTF">2012-08-27T05:33:13Z</dcterms:modified>
</cp:coreProperties>
</file>