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7"/>
  </p:notesMasterIdLst>
  <p:handoutMasterIdLst>
    <p:handoutMasterId r:id="rId8"/>
  </p:handoutMasterIdLst>
  <p:sldIdLst>
    <p:sldId id="563" r:id="rId2"/>
    <p:sldId id="564" r:id="rId3"/>
    <p:sldId id="565" r:id="rId4"/>
    <p:sldId id="566" r:id="rId5"/>
    <p:sldId id="567" r:id="rId6"/>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0099"/>
    <a:srgbClr val="006600"/>
    <a:srgbClr val="0000FF"/>
    <a:srgbClr val="FF9999"/>
    <a:srgbClr val="FFCC66"/>
    <a:srgbClr val="B82300"/>
    <a:srgbClr val="FE8002"/>
    <a:srgbClr val="FD5C03"/>
    <a:srgbClr val="8C8C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9234" autoAdjust="0"/>
  </p:normalViewPr>
  <p:slideViewPr>
    <p:cSldViewPr snapToObjects="1">
      <p:cViewPr>
        <p:scale>
          <a:sx n="80" d="100"/>
          <a:sy n="80" d="100"/>
        </p:scale>
        <p:origin x="-778" y="-120"/>
      </p:cViewPr>
      <p:guideLst>
        <p:guide orient="horz" pos="4319"/>
        <p:guide pos="5738"/>
      </p:guideLst>
    </p:cSldViewPr>
  </p:slideViewPr>
  <p:outlineViewPr>
    <p:cViewPr>
      <p:scale>
        <a:sx n="33" d="100"/>
        <a:sy n="33" d="100"/>
      </p:scale>
      <p:origin x="0" y="12413"/>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8/19/2012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extLst>
      <p:ext uri="{BB962C8B-B14F-4D97-AF65-F5344CB8AC3E}">
        <p14:creationId xmlns:p14="http://schemas.microsoft.com/office/powerpoint/2010/main" val="2876643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extLst>
      <p:ext uri="{BB962C8B-B14F-4D97-AF65-F5344CB8AC3E}">
        <p14:creationId xmlns:p14="http://schemas.microsoft.com/office/powerpoint/2010/main" val="842635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4</a:t>
            </a:fld>
            <a:endParaRPr lang="en-GB" dirty="0"/>
          </a:p>
        </p:txBody>
      </p:sp>
    </p:spTree>
    <p:extLst>
      <p:ext uri="{BB962C8B-B14F-4D97-AF65-F5344CB8AC3E}">
        <p14:creationId xmlns:p14="http://schemas.microsoft.com/office/powerpoint/2010/main" val="3558676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2012-08-19</a:t>
            </a:r>
          </a:p>
        </p:txBody>
      </p:sp>
      <p:sp>
        <p:nvSpPr>
          <p:cNvPr id="1040" name="Text Box 16"/>
          <p:cNvSpPr txBox="1">
            <a:spLocks noChangeArrowheads="1"/>
          </p:cNvSpPr>
          <p:nvPr/>
        </p:nvSpPr>
        <p:spPr bwMode="auto">
          <a:xfrm>
            <a:off x="381000" y="6542088"/>
            <a:ext cx="3386138" cy="292388"/>
          </a:xfrm>
          <a:prstGeom prst="rect">
            <a:avLst/>
          </a:prstGeom>
          <a:noFill/>
          <a:ln w="9525">
            <a:noFill/>
            <a:miter lim="800000"/>
            <a:headEnd/>
            <a:tailEnd/>
          </a:ln>
          <a:effectLst/>
        </p:spPr>
        <p:txBody>
          <a:bodyPr>
            <a:spAutoFit/>
          </a:bodyPr>
          <a:lstStyle/>
          <a:p>
            <a:pPr>
              <a:spcBef>
                <a:spcPct val="50000"/>
              </a:spcBef>
              <a:defRPr/>
            </a:pPr>
            <a:r>
              <a:rPr lang="en-US" sz="1300" dirty="0" smtClean="0"/>
              <a:t>9:00</a:t>
            </a:r>
            <a:r>
              <a:rPr lang="en-US" sz="1300" baseline="0" dirty="0" smtClean="0"/>
              <a:t>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CC0099"/>
                </a:solidFill>
              </a:rPr>
              <a:t>7:36 beams dumped</a:t>
            </a:r>
          </a:p>
          <a:p>
            <a:r>
              <a:rPr lang="en-US" dirty="0" smtClean="0"/>
              <a:t>~30 minutes extra waiting time for B1 MKI B and C cooling down:</a:t>
            </a:r>
          </a:p>
          <a:p>
            <a:pPr lvl="1"/>
            <a:r>
              <a:rPr lang="en-US" dirty="0" smtClean="0"/>
              <a:t>About 40 </a:t>
            </a:r>
            <a:r>
              <a:rPr lang="en-US" dirty="0"/>
              <a:t>min to </a:t>
            </a:r>
            <a:r>
              <a:rPr lang="en-US" dirty="0" smtClean="0"/>
              <a:t>reduce by </a:t>
            </a:r>
            <a:r>
              <a:rPr lang="en-US" dirty="0" err="1"/>
              <a:t>by</a:t>
            </a:r>
            <a:r>
              <a:rPr lang="en-US" dirty="0"/>
              <a:t> 2 %</a:t>
            </a:r>
            <a:endParaRPr lang="en-US" dirty="0" smtClean="0"/>
          </a:p>
          <a:p>
            <a:r>
              <a:rPr lang="en-US" dirty="0" smtClean="0"/>
              <a:t>8:53 </a:t>
            </a:r>
            <a:r>
              <a:rPr lang="en-US" dirty="0" smtClean="0">
                <a:solidFill>
                  <a:srgbClr val="CC0099"/>
                </a:solidFill>
              </a:rPr>
              <a:t>injecting physics beam for Fill 2984</a:t>
            </a:r>
          </a:p>
          <a:p>
            <a:pPr lvl="1"/>
            <a:r>
              <a:rPr lang="en-US" dirty="0" smtClean="0"/>
              <a:t>1.59E11 average bunch intensity</a:t>
            </a:r>
          </a:p>
          <a:p>
            <a:pPr lvl="1"/>
            <a:r>
              <a:rPr lang="en-US" dirty="0" err="1" smtClean="0"/>
              <a:t>Emittances</a:t>
            </a:r>
            <a:r>
              <a:rPr lang="en-US" dirty="0" smtClean="0"/>
              <a:t> again very good: mostly below 1.6um</a:t>
            </a:r>
            <a:endParaRPr lang="en-GB" dirty="0"/>
          </a:p>
        </p:txBody>
      </p:sp>
      <p:sp>
        <p:nvSpPr>
          <p:cNvPr id="3" name="Title 2"/>
          <p:cNvSpPr>
            <a:spLocks noGrp="1"/>
          </p:cNvSpPr>
          <p:nvPr>
            <p:ph type="title"/>
          </p:nvPr>
        </p:nvSpPr>
        <p:spPr/>
        <p:txBody>
          <a:bodyPr/>
          <a:lstStyle/>
          <a:p>
            <a:r>
              <a:rPr lang="en-US" dirty="0"/>
              <a:t>Saturday 18.8. – Morning</a:t>
            </a:r>
            <a:endParaRPr lang="en-GB" dirty="0"/>
          </a:p>
        </p:txBody>
      </p:sp>
      <p:pic>
        <p:nvPicPr>
          <p:cNvPr id="1026" name="Picture 2" descr="C:\Users\eholzer\AppData\Local\Temp\201208180818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140968"/>
            <a:ext cx="7596336" cy="3074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10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Very few losses (ramp, </a:t>
            </a:r>
            <a:br>
              <a:rPr lang="en-US" dirty="0" smtClean="0"/>
            </a:br>
            <a:r>
              <a:rPr lang="en-US" dirty="0" smtClean="0"/>
              <a:t>squeeze, adjust)</a:t>
            </a:r>
          </a:p>
          <a:p>
            <a:r>
              <a:rPr lang="en-US" dirty="0" smtClean="0"/>
              <a:t>B1 instability during the </a:t>
            </a:r>
            <a:br>
              <a:rPr lang="en-US" dirty="0" smtClean="0"/>
            </a:br>
            <a:r>
              <a:rPr lang="en-US" dirty="0" smtClean="0"/>
              <a:t>collision beam process </a:t>
            </a:r>
            <a:br>
              <a:rPr lang="en-US" dirty="0" smtClean="0"/>
            </a:br>
            <a:r>
              <a:rPr lang="en-US" dirty="0" smtClean="0">
                <a:sym typeface="Wingdings" pitchFamily="2" charset="2"/>
              </a:rPr>
              <a:t> losses up to ~5% </a:t>
            </a:r>
            <a:br>
              <a:rPr lang="en-US" dirty="0" smtClean="0">
                <a:sym typeface="Wingdings" pitchFamily="2" charset="2"/>
              </a:rPr>
            </a:br>
            <a:r>
              <a:rPr lang="en-US" dirty="0" smtClean="0">
                <a:sym typeface="Wingdings" pitchFamily="2" charset="2"/>
              </a:rPr>
              <a:t>on individual bunches</a:t>
            </a:r>
          </a:p>
          <a:p>
            <a:endParaRPr lang="en-US" dirty="0" smtClean="0">
              <a:solidFill>
                <a:srgbClr val="003399"/>
              </a:solidFill>
              <a:sym typeface="Wingdings" pitchFamily="2" charset="2"/>
            </a:endParaRPr>
          </a:p>
          <a:p>
            <a:pPr marL="0" indent="0">
              <a:buNone/>
            </a:pPr>
            <a:endParaRPr lang="en-US" dirty="0" smtClean="0">
              <a:solidFill>
                <a:srgbClr val="003399"/>
              </a:solidFill>
              <a:sym typeface="Wingdings" pitchFamily="2" charset="2"/>
            </a:endParaRPr>
          </a:p>
          <a:p>
            <a:endParaRPr lang="en-US" dirty="0">
              <a:solidFill>
                <a:srgbClr val="003399"/>
              </a:solidFill>
              <a:sym typeface="Wingdings" pitchFamily="2" charset="2"/>
            </a:endParaRPr>
          </a:p>
          <a:p>
            <a:r>
              <a:rPr lang="en-US" dirty="0" smtClean="0">
                <a:solidFill>
                  <a:srgbClr val="003399"/>
                </a:solidFill>
                <a:sym typeface="Wingdings" pitchFamily="2" charset="2"/>
              </a:rPr>
              <a:t>10:04 stable beam fill 2984</a:t>
            </a:r>
          </a:p>
          <a:p>
            <a:pPr lvl="1"/>
            <a:r>
              <a:rPr lang="en-GB" dirty="0"/>
              <a:t>ATLAS </a:t>
            </a:r>
            <a:r>
              <a:rPr lang="en-GB" dirty="0" smtClean="0"/>
              <a:t>max </a:t>
            </a:r>
            <a:r>
              <a:rPr lang="en-GB" dirty="0" err="1" smtClean="0"/>
              <a:t>lumi</a:t>
            </a:r>
            <a:r>
              <a:rPr lang="en-GB" dirty="0" smtClean="0"/>
              <a:t> ~7.4 </a:t>
            </a:r>
            <a:r>
              <a:rPr lang="en-GB" dirty="0"/>
              <a:t>x 10^33 cm^-</a:t>
            </a:r>
            <a:r>
              <a:rPr lang="en-GB" dirty="0" smtClean="0"/>
              <a:t>2s-1</a:t>
            </a:r>
          </a:p>
          <a:p>
            <a:pPr lvl="1"/>
            <a:r>
              <a:rPr lang="en-GB" dirty="0" smtClean="0"/>
              <a:t>CMS max </a:t>
            </a:r>
            <a:r>
              <a:rPr lang="en-GB" dirty="0" err="1"/>
              <a:t>lumi</a:t>
            </a:r>
            <a:r>
              <a:rPr lang="en-GB" dirty="0"/>
              <a:t> ~</a:t>
            </a:r>
            <a:r>
              <a:rPr lang="en-GB" dirty="0" smtClean="0"/>
              <a:t>7.2 </a:t>
            </a:r>
            <a:r>
              <a:rPr lang="en-GB" dirty="0"/>
              <a:t>x 10^33 cm^-2s-1</a:t>
            </a:r>
            <a:endParaRPr lang="en-GB" dirty="0">
              <a:solidFill>
                <a:srgbClr val="003399"/>
              </a:solidFill>
            </a:endParaRPr>
          </a:p>
          <a:p>
            <a:pPr lvl="1"/>
            <a:endParaRPr lang="en-GB" dirty="0">
              <a:solidFill>
                <a:srgbClr val="003399"/>
              </a:solidFill>
            </a:endParaRPr>
          </a:p>
        </p:txBody>
      </p:sp>
      <p:sp>
        <p:nvSpPr>
          <p:cNvPr id="3" name="Title 2"/>
          <p:cNvSpPr>
            <a:spLocks noGrp="1"/>
          </p:cNvSpPr>
          <p:nvPr>
            <p:ph type="title"/>
          </p:nvPr>
        </p:nvSpPr>
        <p:spPr/>
        <p:txBody>
          <a:bodyPr/>
          <a:lstStyle/>
          <a:p>
            <a:r>
              <a:rPr lang="en-US" dirty="0" smtClean="0"/>
              <a:t>Fill 2984 cont.</a:t>
            </a:r>
            <a:endParaRPr lang="en-GB" dirty="0"/>
          </a:p>
        </p:txBody>
      </p:sp>
      <p:pic>
        <p:nvPicPr>
          <p:cNvPr id="2051" name="Picture 3" descr="C:\Users\eholzer\AppData\Local\Temp\20120818101129.png"/>
          <p:cNvPicPr>
            <a:picLocks noChangeAspect="1" noChangeArrowheads="1"/>
          </p:cNvPicPr>
          <p:nvPr/>
        </p:nvPicPr>
        <p:blipFill rotWithShape="1">
          <a:blip r:embed="rId2">
            <a:extLst>
              <a:ext uri="{28A0092B-C50C-407E-A947-70E740481C1C}">
                <a14:useLocalDpi xmlns:a14="http://schemas.microsoft.com/office/drawing/2010/main" val="0"/>
              </a:ext>
            </a:extLst>
          </a:blip>
          <a:srcRect t="10918" r="19741" b="3315"/>
          <a:stretch/>
        </p:blipFill>
        <p:spPr bwMode="auto">
          <a:xfrm>
            <a:off x="4067944" y="836712"/>
            <a:ext cx="4896544" cy="359029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bwMode="auto">
          <a:xfrm>
            <a:off x="6771736" y="1094818"/>
            <a:ext cx="0" cy="3024336"/>
          </a:xfrm>
          <a:prstGeom prst="line">
            <a:avLst/>
          </a:prstGeom>
          <a:noFill/>
          <a:ln w="190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6906550" y="1094818"/>
            <a:ext cx="0" cy="3024336"/>
          </a:xfrm>
          <a:prstGeom prst="line">
            <a:avLst/>
          </a:prstGeom>
          <a:noFill/>
          <a:ln w="1905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7416551" y="1094818"/>
            <a:ext cx="0" cy="3024336"/>
          </a:xfrm>
          <a:prstGeom prst="line">
            <a:avLst/>
          </a:prstGeom>
          <a:no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3897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bunches of B1 oscillating in the V-plane after the squeeze and during adjust.</a:t>
            </a:r>
          </a:p>
          <a:p>
            <a:r>
              <a:rPr lang="en-US" dirty="0" smtClean="0"/>
              <a:t>For next fill: Trimmed vertical chromaticity +2 units in the V-plane (both beams) during the end of ramp, squeeze and adjust.</a:t>
            </a:r>
          </a:p>
          <a:p>
            <a:r>
              <a:rPr lang="en-US" dirty="0" smtClean="0"/>
              <a:t>Now we are running during the end of ramp and squeeze with +13 units in H and +15 units in V.</a:t>
            </a:r>
          </a:p>
          <a:p>
            <a:r>
              <a:rPr lang="en-US" dirty="0" smtClean="0"/>
              <a:t>During the adjust the chromaticity is still decreasing by two units in both planes we might review this for the next fill as the effect on lifetime seems so far negligible.</a:t>
            </a:r>
            <a:endParaRPr lang="en-GB" dirty="0"/>
          </a:p>
        </p:txBody>
      </p:sp>
      <p:sp>
        <p:nvSpPr>
          <p:cNvPr id="3" name="Title 2"/>
          <p:cNvSpPr>
            <a:spLocks noGrp="1"/>
          </p:cNvSpPr>
          <p:nvPr>
            <p:ph type="title"/>
          </p:nvPr>
        </p:nvSpPr>
        <p:spPr/>
        <p:txBody>
          <a:bodyPr/>
          <a:lstStyle/>
          <a:p>
            <a:r>
              <a:rPr lang="en-US" dirty="0" smtClean="0"/>
              <a:t>Instability B1 V during collision beam process</a:t>
            </a:r>
            <a:endParaRPr lang="en-GB" dirty="0"/>
          </a:p>
        </p:txBody>
      </p:sp>
      <p:pic>
        <p:nvPicPr>
          <p:cNvPr id="3075"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0" t="14423" r="5357" b="14005"/>
          <a:stretch/>
        </p:blipFill>
        <p:spPr bwMode="auto">
          <a:xfrm>
            <a:off x="2771800" y="3775233"/>
            <a:ext cx="6258208" cy="3038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86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20:11 </a:t>
            </a:r>
            <a:r>
              <a:rPr lang="en-US" dirty="0" smtClean="0"/>
              <a:t>In </a:t>
            </a:r>
            <a:r>
              <a:rPr lang="en-US" dirty="0"/>
              <a:t>total </a:t>
            </a:r>
            <a:r>
              <a:rPr lang="en-US" dirty="0" smtClean="0"/>
              <a:t>from </a:t>
            </a:r>
            <a:r>
              <a:rPr lang="en-US" dirty="0"/>
              <a:t>start of collisions, we decrease the </a:t>
            </a:r>
            <a:r>
              <a:rPr lang="en-US" dirty="0" err="1"/>
              <a:t>chrom</a:t>
            </a:r>
            <a:r>
              <a:rPr lang="en-US" dirty="0"/>
              <a:t> by 5 units in H plane and 9 units in V </a:t>
            </a:r>
            <a:r>
              <a:rPr lang="en-US" dirty="0" smtClean="0"/>
              <a:t>plane and the </a:t>
            </a:r>
            <a:r>
              <a:rPr lang="en-US" dirty="0" err="1"/>
              <a:t>octupole</a:t>
            </a:r>
            <a:r>
              <a:rPr lang="en-US" dirty="0"/>
              <a:t> </a:t>
            </a:r>
            <a:r>
              <a:rPr lang="en-US" dirty="0" smtClean="0"/>
              <a:t>knob </a:t>
            </a:r>
            <a:r>
              <a:rPr lang="en-US" dirty="0"/>
              <a:t>to </a:t>
            </a:r>
            <a:r>
              <a:rPr lang="en-US" dirty="0" smtClean="0"/>
              <a:t>-1.7</a:t>
            </a:r>
          </a:p>
          <a:p>
            <a:r>
              <a:rPr lang="en-US" dirty="0" smtClean="0"/>
              <a:t>4:33 leveling offset reduced to zero for </a:t>
            </a:r>
            <a:r>
              <a:rPr lang="en-US" dirty="0" err="1" smtClean="0"/>
              <a:t>LHCb</a:t>
            </a:r>
            <a:endParaRPr lang="en-US" dirty="0" smtClean="0"/>
          </a:p>
          <a:p>
            <a:r>
              <a:rPr lang="en-US" dirty="0" smtClean="0"/>
              <a:t>5:14 dump by OP</a:t>
            </a:r>
          </a:p>
          <a:p>
            <a:pPr lvl="1"/>
            <a:r>
              <a:rPr lang="en-GB" dirty="0">
                <a:solidFill>
                  <a:srgbClr val="00B050"/>
                </a:solidFill>
              </a:rPr>
              <a:t>Integrated </a:t>
            </a:r>
            <a:r>
              <a:rPr lang="en-GB" dirty="0" err="1">
                <a:solidFill>
                  <a:srgbClr val="00B050"/>
                </a:solidFill>
              </a:rPr>
              <a:t>lumi</a:t>
            </a:r>
            <a:r>
              <a:rPr lang="en-GB" dirty="0">
                <a:solidFill>
                  <a:srgbClr val="00B050"/>
                </a:solidFill>
              </a:rPr>
              <a:t> </a:t>
            </a:r>
            <a:r>
              <a:rPr lang="en-GB" dirty="0" smtClean="0">
                <a:solidFill>
                  <a:srgbClr val="00B050"/>
                </a:solidFill>
              </a:rPr>
              <a:t>~223 pb-1 in 19 h stable beams</a:t>
            </a:r>
          </a:p>
          <a:p>
            <a:endParaRPr lang="en-US" dirty="0" smtClean="0"/>
          </a:p>
          <a:p>
            <a:endParaRPr lang="en-US" dirty="0"/>
          </a:p>
          <a:p>
            <a:endParaRPr lang="en-US" dirty="0" smtClean="0"/>
          </a:p>
          <a:p>
            <a:r>
              <a:rPr lang="en-US" dirty="0" smtClean="0"/>
              <a:t>6:08 injecting probes</a:t>
            </a:r>
          </a:p>
          <a:p>
            <a:r>
              <a:rPr lang="en-US" dirty="0" smtClean="0"/>
              <a:t>6:30 injection of </a:t>
            </a:r>
            <a:br>
              <a:rPr lang="en-US" dirty="0" smtClean="0"/>
            </a:br>
            <a:r>
              <a:rPr lang="en-US" dirty="0" smtClean="0"/>
              <a:t>physics beam delayed </a:t>
            </a:r>
            <a:br>
              <a:rPr lang="en-US" dirty="0" smtClean="0"/>
            </a:br>
            <a:r>
              <a:rPr lang="en-US" dirty="0" smtClean="0"/>
              <a:t>by MKI2 temperature</a:t>
            </a:r>
            <a:endParaRPr lang="en-GB" dirty="0"/>
          </a:p>
          <a:p>
            <a:pPr lvl="1"/>
            <a:endParaRPr lang="en-GB" dirty="0"/>
          </a:p>
        </p:txBody>
      </p:sp>
      <p:sp>
        <p:nvSpPr>
          <p:cNvPr id="3" name="Title 2"/>
          <p:cNvSpPr>
            <a:spLocks noGrp="1"/>
          </p:cNvSpPr>
          <p:nvPr>
            <p:ph type="title"/>
          </p:nvPr>
        </p:nvSpPr>
        <p:spPr/>
        <p:txBody>
          <a:bodyPr/>
          <a:lstStyle/>
          <a:p>
            <a:r>
              <a:rPr lang="en-US" dirty="0" smtClean="0"/>
              <a:t>Sunday morning</a:t>
            </a:r>
            <a:endParaRPr lang="en-GB" dirty="0"/>
          </a:p>
        </p:txBody>
      </p:sp>
      <p:pic>
        <p:nvPicPr>
          <p:cNvPr id="5" name="Picture 2" descr="C:\Users\eholzer\AppData\Local\Temp\2012081906094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2564904"/>
            <a:ext cx="5256584" cy="4195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06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Rise time </a:t>
            </a:r>
            <a:r>
              <a:rPr lang="en-US" dirty="0" err="1" smtClean="0"/>
              <a:t>vs</a:t>
            </a:r>
            <a:r>
              <a:rPr lang="en-US" dirty="0" smtClean="0"/>
              <a:t> temperature (soft-start data) has been analyzed </a:t>
            </a:r>
            <a:r>
              <a:rPr lang="en-US" dirty="0" smtClean="0"/>
              <a:t>last evening by </a:t>
            </a:r>
            <a:r>
              <a:rPr lang="en-US" dirty="0" smtClean="0"/>
              <a:t>Vasco Namora. </a:t>
            </a:r>
            <a:endParaRPr lang="en-US" dirty="0" smtClean="0"/>
          </a:p>
          <a:p>
            <a:pPr lvl="1"/>
            <a:r>
              <a:rPr lang="en-US" dirty="0" smtClean="0"/>
              <a:t>Re-analyze with the even increased temperatures of tonight</a:t>
            </a:r>
            <a:endParaRPr lang="en-US" dirty="0"/>
          </a:p>
          <a:p>
            <a:pPr lvl="1"/>
            <a:r>
              <a:rPr lang="en-US" dirty="0" smtClean="0">
                <a:sym typeface="Wingdings" pitchFamily="2" charset="2"/>
              </a:rPr>
              <a:t> </a:t>
            </a:r>
            <a:r>
              <a:rPr lang="en-US" dirty="0" smtClean="0"/>
              <a:t>C</a:t>
            </a:r>
            <a:r>
              <a:rPr lang="en-US" dirty="0" smtClean="0"/>
              <a:t>heck whether to increase </a:t>
            </a:r>
            <a:r>
              <a:rPr lang="en-US" dirty="0" smtClean="0"/>
              <a:t>the SIS temperature limit</a:t>
            </a:r>
            <a:r>
              <a:rPr lang="en-US" dirty="0" smtClean="0"/>
              <a:t>.</a:t>
            </a:r>
          </a:p>
          <a:p>
            <a:pPr lvl="0"/>
            <a:r>
              <a:rPr lang="en-US" dirty="0"/>
              <a:t>B</a:t>
            </a:r>
            <a:r>
              <a:rPr lang="en-US" dirty="0" smtClean="0"/>
              <a:t>eam </a:t>
            </a:r>
            <a:r>
              <a:rPr lang="en-US" dirty="0"/>
              <a:t>positions on the pilots which have been injected with the MKIs over </a:t>
            </a:r>
            <a:r>
              <a:rPr lang="en-US" dirty="0" smtClean="0"/>
              <a:t>threshold have been checked </a:t>
            </a:r>
            <a:r>
              <a:rPr lang="en-US" dirty="0" smtClean="0">
                <a:sym typeface="Wingdings" pitchFamily="2" charset="2"/>
              </a:rPr>
              <a:t> no clear effect seen (injection lines drift as well)</a:t>
            </a:r>
            <a:endParaRPr lang="en-GB" dirty="0" smtClean="0"/>
          </a:p>
          <a:p>
            <a:r>
              <a:rPr lang="en-GB" dirty="0" smtClean="0"/>
              <a:t>Possible </a:t>
            </a:r>
            <a:r>
              <a:rPr lang="en-GB" dirty="0" smtClean="0"/>
              <a:t>test: </a:t>
            </a:r>
            <a:r>
              <a:rPr lang="en-GB" dirty="0" smtClean="0"/>
              <a:t>bunch </a:t>
            </a:r>
            <a:r>
              <a:rPr lang="en-GB" dirty="0"/>
              <a:t>lengthening </a:t>
            </a:r>
            <a:r>
              <a:rPr lang="en-GB" dirty="0" smtClean="0"/>
              <a:t>to </a:t>
            </a:r>
            <a:r>
              <a:rPr lang="en-GB" dirty="0" smtClean="0"/>
              <a:t>check if that </a:t>
            </a:r>
            <a:r>
              <a:rPr lang="en-GB" dirty="0" smtClean="0"/>
              <a:t>reduces </a:t>
            </a:r>
            <a:r>
              <a:rPr lang="en-GB" dirty="0" smtClean="0"/>
              <a:t>heating</a:t>
            </a:r>
            <a:endParaRPr lang="en-GB" dirty="0" smtClean="0"/>
          </a:p>
        </p:txBody>
      </p:sp>
      <p:sp>
        <p:nvSpPr>
          <p:cNvPr id="3" name="Title 2"/>
          <p:cNvSpPr>
            <a:spLocks noGrp="1"/>
          </p:cNvSpPr>
          <p:nvPr>
            <p:ph type="title"/>
          </p:nvPr>
        </p:nvSpPr>
        <p:spPr/>
        <p:txBody>
          <a:bodyPr/>
          <a:lstStyle/>
          <a:p>
            <a:r>
              <a:rPr lang="en-US" dirty="0" smtClean="0"/>
              <a:t>MKI2 temperature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3539235"/>
            <a:ext cx="5472608" cy="3274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068107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305</Words>
  <Application>Microsoft Office PowerPoint</Application>
  <PresentationFormat>On-screen Show (4:3)</PresentationFormat>
  <Paragraphs>40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Saturday 18.8. – Morning</vt:lpstr>
      <vt:lpstr>Fill 2984 cont.</vt:lpstr>
      <vt:lpstr>Instability B1 V during collision beam process</vt:lpstr>
      <vt:lpstr>Sunday morning</vt:lpstr>
      <vt:lpstr>MKI2 temperature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2012-08-19T07:00:01Z</dcterms:modified>
</cp:coreProperties>
</file>