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</p:sldMasterIdLst>
  <p:notesMasterIdLst>
    <p:notesMasterId r:id="rId10"/>
  </p:notesMasterIdLst>
  <p:handoutMasterIdLst>
    <p:handoutMasterId r:id="rId11"/>
  </p:handoutMasterIdLst>
  <p:sldIdLst>
    <p:sldId id="562" r:id="rId2"/>
    <p:sldId id="568" r:id="rId3"/>
    <p:sldId id="563" r:id="rId4"/>
    <p:sldId id="564" r:id="rId5"/>
    <p:sldId id="566" r:id="rId6"/>
    <p:sldId id="567" r:id="rId7"/>
    <p:sldId id="565" r:id="rId8"/>
    <p:sldId id="569" r:id="rId9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0099"/>
    <a:srgbClr val="006600"/>
    <a:srgbClr val="0000FF"/>
    <a:srgbClr val="FF9999"/>
    <a:srgbClr val="FFCC66"/>
    <a:srgbClr val="B82300"/>
    <a:srgbClr val="FE8002"/>
    <a:srgbClr val="FD5C03"/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7" autoAdjust="0"/>
    <p:restoredTop sz="99234" autoAdjust="0"/>
  </p:normalViewPr>
  <p:slideViewPr>
    <p:cSldViewPr snapToObjects="1">
      <p:cViewPr>
        <p:scale>
          <a:sx n="70" d="100"/>
          <a:sy n="70" d="100"/>
        </p:scale>
        <p:origin x="-278" y="-346"/>
      </p:cViewPr>
      <p:guideLst>
        <p:guide orient="horz" pos="4319"/>
        <p:guide pos="5738"/>
      </p:guideLst>
    </p:cSldViewPr>
  </p:slideViewPr>
  <p:outlineViewPr>
    <p:cViewPr>
      <p:scale>
        <a:sx n="33" d="100"/>
        <a:sy n="33" d="100"/>
      </p:scale>
      <p:origin x="0" y="1241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8/15/2012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643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635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4/2/12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26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2012-08-15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8:30</a:t>
            </a:r>
            <a:r>
              <a:rPr lang="en-US" sz="1300" baseline="0" dirty="0" smtClean="0"/>
              <a:t> 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  <p:sldLayoutId id="2147483818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8</a:t>
            </a:r>
            <a:r>
              <a:rPr lang="en-US" dirty="0" smtClean="0">
                <a:solidFill>
                  <a:schemeClr val="accent2"/>
                </a:solidFill>
              </a:rPr>
              <a:t>:00 – 9:20 </a:t>
            </a:r>
            <a:r>
              <a:rPr lang="en-US" b="1" dirty="0" smtClean="0">
                <a:solidFill>
                  <a:schemeClr val="accent2"/>
                </a:solidFill>
              </a:rPr>
              <a:t>Loss maps at 450 </a:t>
            </a:r>
            <a:r>
              <a:rPr lang="en-US" b="1" dirty="0" smtClean="0">
                <a:solidFill>
                  <a:schemeClr val="accent2"/>
                </a:solidFill>
              </a:rPr>
              <a:t>GeV </a:t>
            </a:r>
            <a:r>
              <a:rPr lang="en-US" b="1" dirty="0" smtClean="0">
                <a:solidFill>
                  <a:schemeClr val="accent2"/>
                </a:solidFill>
              </a:rPr>
              <a:t>injection protection out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dirty="0" err="1" smtClean="0">
                <a:solidFill>
                  <a:schemeClr val="accent2"/>
                </a:solidFill>
              </a:rPr>
              <a:t>betatron</a:t>
            </a:r>
            <a:r>
              <a:rPr lang="en-US" dirty="0" smtClean="0">
                <a:solidFill>
                  <a:schemeClr val="accent2"/>
                </a:solidFill>
              </a:rPr>
              <a:t> and +1000 Hz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9:50 – 15:40 </a:t>
            </a:r>
            <a:r>
              <a:rPr lang="en-US" b="1" dirty="0" smtClean="0">
                <a:solidFill>
                  <a:schemeClr val="accent2"/>
                </a:solidFill>
              </a:rPr>
              <a:t>Injection protection set-up</a:t>
            </a:r>
          </a:p>
          <a:p>
            <a:pPr lvl="1"/>
            <a:r>
              <a:rPr lang="en-US" dirty="0" smtClean="0"/>
              <a:t>Pt2 </a:t>
            </a:r>
            <a:r>
              <a:rPr lang="en-US" dirty="0" smtClean="0"/>
              <a:t>TDI/TCLI protection was set-up and </a:t>
            </a:r>
            <a:r>
              <a:rPr lang="en-US" b="1" dirty="0" smtClean="0">
                <a:solidFill>
                  <a:srgbClr val="CC0099"/>
                </a:solidFill>
              </a:rPr>
              <a:t>validated OK</a:t>
            </a:r>
          </a:p>
          <a:p>
            <a:pPr lvl="1"/>
            <a:r>
              <a:rPr lang="en-US" dirty="0" smtClean="0"/>
              <a:t>Settings found are compatible with last years settings</a:t>
            </a:r>
          </a:p>
          <a:p>
            <a:r>
              <a:rPr lang="en-US" dirty="0" smtClean="0">
                <a:solidFill>
                  <a:srgbClr val="CC0099"/>
                </a:solidFill>
              </a:rPr>
              <a:t>14:25 CMS solenoid back at nominal current</a:t>
            </a:r>
          </a:p>
          <a:p>
            <a:r>
              <a:rPr lang="en-US" dirty="0" smtClean="0"/>
              <a:t>16:17 </a:t>
            </a:r>
            <a:r>
              <a:rPr lang="en-US" dirty="0" err="1" smtClean="0"/>
              <a:t>Undulator</a:t>
            </a:r>
            <a:r>
              <a:rPr lang="en-US" dirty="0" smtClean="0"/>
              <a:t> RU.L4 tripped and the </a:t>
            </a:r>
            <a:r>
              <a:rPr lang="en-US" dirty="0" err="1" smtClean="0"/>
              <a:t>cryo</a:t>
            </a:r>
            <a:r>
              <a:rPr lang="en-US" dirty="0" smtClean="0"/>
              <a:t> was lost in ML4</a:t>
            </a:r>
          </a:p>
          <a:p>
            <a:r>
              <a:rPr lang="en-US" dirty="0" smtClean="0"/>
              <a:t>17:00 </a:t>
            </a:r>
            <a:r>
              <a:rPr lang="en-US" dirty="0" err="1" smtClean="0"/>
              <a:t>cryo</a:t>
            </a:r>
            <a:r>
              <a:rPr lang="en-US" dirty="0" smtClean="0"/>
              <a:t> back; start pre-cycling and ramping up the </a:t>
            </a:r>
            <a:r>
              <a:rPr lang="en-US" dirty="0" err="1" smtClean="0"/>
              <a:t>undulator</a:t>
            </a:r>
            <a:endParaRPr lang="en-US" dirty="0" smtClean="0"/>
          </a:p>
          <a:p>
            <a:r>
              <a:rPr lang="en-US" dirty="0" smtClean="0"/>
              <a:t>18:00 – 18:30 no beam from PS (POPS power supply down)</a:t>
            </a:r>
          </a:p>
          <a:p>
            <a:pPr lvl="1"/>
            <a:r>
              <a:rPr lang="en-US" sz="1800" dirty="0" smtClean="0"/>
              <a:t>ALFA and TOTEM movement tested OK (in preparation for loss maps)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18:45 </a:t>
            </a:r>
            <a:r>
              <a:rPr lang="en-US" b="1" dirty="0" smtClean="0">
                <a:solidFill>
                  <a:schemeClr val="accent2"/>
                </a:solidFill>
              </a:rPr>
              <a:t>fill for TCT set-up in </a:t>
            </a:r>
            <a:r>
              <a:rPr lang="en-US" b="1" dirty="0" smtClean="0">
                <a:solidFill>
                  <a:schemeClr val="accent2"/>
                </a:solidFill>
              </a:rPr>
              <a:t>collision and loss maps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20:20 IP1, IP2 and IP5 collisions optimized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21:15 collimator alignment finished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21:22 IP8 collisions optimized </a:t>
            </a:r>
            <a:r>
              <a:rPr lang="en-US" sz="1800" dirty="0" smtClean="0"/>
              <a:t>(had to steer </a:t>
            </a:r>
            <a:r>
              <a:rPr lang="en-US" sz="1800" dirty="0"/>
              <a:t>manually the separation plane by 220 um before getting a clear signal from the published </a:t>
            </a:r>
            <a:r>
              <a:rPr lang="en-US" sz="1800" dirty="0" err="1" smtClean="0"/>
              <a:t>lumi</a:t>
            </a:r>
            <a:r>
              <a:rPr lang="en-US" sz="1800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15.8. – Morning and Evening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1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21:50 </a:t>
            </a:r>
            <a:r>
              <a:rPr lang="en-US" b="1" dirty="0" smtClean="0">
                <a:solidFill>
                  <a:srgbClr val="003399"/>
                </a:solidFill>
              </a:rPr>
              <a:t>loss maps with TOTEM and ALFA roman pots in physics settings</a:t>
            </a:r>
            <a:r>
              <a:rPr lang="en-US" dirty="0" smtClean="0"/>
              <a:t>: </a:t>
            </a:r>
            <a:r>
              <a:rPr lang="en-US" dirty="0" smtClean="0"/>
              <a:t>B1V, </a:t>
            </a:r>
            <a:r>
              <a:rPr lang="en-US" dirty="0" smtClean="0"/>
              <a:t>B2V and off-momentum </a:t>
            </a:r>
            <a:r>
              <a:rPr lang="en-US" dirty="0" smtClean="0"/>
              <a:t>-500 Hz </a:t>
            </a:r>
            <a:r>
              <a:rPr lang="en-US" dirty="0" smtClean="0">
                <a:sym typeface="Wingdings" pitchFamily="2" charset="2"/>
              </a:rPr>
              <a:t> dump</a:t>
            </a:r>
          </a:p>
          <a:p>
            <a:r>
              <a:rPr lang="en-US" dirty="0" smtClean="0">
                <a:sym typeface="Wingdings" pitchFamily="2" charset="2"/>
              </a:rPr>
              <a:t>23:00 – 0:44 </a:t>
            </a:r>
            <a:r>
              <a:rPr lang="en-US" b="1" dirty="0" smtClean="0">
                <a:solidFill>
                  <a:srgbClr val="003399"/>
                </a:solidFill>
                <a:sym typeface="Wingdings" pitchFamily="2" charset="2"/>
              </a:rPr>
              <a:t>fill for loss maps in collision: </a:t>
            </a:r>
            <a:r>
              <a:rPr lang="en-US" dirty="0" smtClean="0">
                <a:sym typeface="Wingdings" pitchFamily="2" charset="2"/>
              </a:rPr>
              <a:t>B1H, B2H and +500 Hz</a:t>
            </a:r>
            <a:endParaRPr lang="en-US" b="1" dirty="0" smtClean="0">
              <a:solidFill>
                <a:srgbClr val="003399"/>
              </a:solidFill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Orbit corrected, Luminosities optimized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Roman pots IN</a:t>
            </a:r>
          </a:p>
          <a:p>
            <a:r>
              <a:rPr lang="en-US" dirty="0" smtClean="0">
                <a:sym typeface="Wingdings" pitchFamily="2" charset="2"/>
              </a:rPr>
              <a:t>1:30 – 3:00 </a:t>
            </a:r>
            <a:r>
              <a:rPr lang="en-US" b="1" dirty="0" smtClean="0">
                <a:solidFill>
                  <a:srgbClr val="003399"/>
                </a:solidFill>
                <a:sym typeface="Wingdings" pitchFamily="2" charset="2"/>
              </a:rPr>
              <a:t>fill for asynchronous dump test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Orbit </a:t>
            </a:r>
            <a:r>
              <a:rPr lang="en-US" dirty="0" err="1" smtClean="0">
                <a:sym typeface="Wingdings" pitchFamily="2" charset="2"/>
              </a:rPr>
              <a:t>corected</a:t>
            </a:r>
            <a:r>
              <a:rPr lang="en-US" dirty="0" smtClean="0">
                <a:sym typeface="Wingdings" pitchFamily="2" charset="2"/>
              </a:rPr>
              <a:t>, Luminosities </a:t>
            </a:r>
            <a:r>
              <a:rPr lang="en-US" dirty="0">
                <a:sym typeface="Wingdings" pitchFamily="2" charset="2"/>
              </a:rPr>
              <a:t>optimized</a:t>
            </a:r>
          </a:p>
          <a:p>
            <a:pPr lvl="1"/>
            <a:r>
              <a:rPr lang="en-US" dirty="0">
                <a:sym typeface="Wingdings" pitchFamily="2" charset="2"/>
              </a:rPr>
              <a:t>Roman </a:t>
            </a:r>
            <a:r>
              <a:rPr lang="en-US" dirty="0" smtClean="0">
                <a:sym typeface="Wingdings" pitchFamily="2" charset="2"/>
              </a:rPr>
              <a:t>pots IN</a:t>
            </a:r>
          </a:p>
          <a:p>
            <a:r>
              <a:rPr lang="en-US" dirty="0" smtClean="0">
                <a:sym typeface="Wingdings" pitchFamily="2" charset="2"/>
              </a:rPr>
              <a:t>4:00 – 5:40 </a:t>
            </a:r>
            <a:r>
              <a:rPr lang="en-US" b="1" dirty="0" smtClean="0">
                <a:solidFill>
                  <a:srgbClr val="003399"/>
                </a:solidFill>
                <a:sym typeface="Wingdings" pitchFamily="2" charset="2"/>
              </a:rPr>
              <a:t>loss maps and asynchronous dump at injection with injection protection IN</a:t>
            </a:r>
            <a:r>
              <a:rPr lang="en-US" dirty="0" smtClean="0">
                <a:sym typeface="Wingdings" pitchFamily="2" charset="2"/>
              </a:rPr>
              <a:t>: H and V for both beams, +1000 Hz, -1000 Hz</a:t>
            </a:r>
          </a:p>
          <a:p>
            <a:r>
              <a:rPr lang="en-US" dirty="0" smtClean="0">
                <a:sym typeface="Wingdings" pitchFamily="2" charset="2"/>
              </a:rPr>
              <a:t>Till 6:00 </a:t>
            </a:r>
            <a:r>
              <a:rPr lang="en-US" b="1" dirty="0" smtClean="0">
                <a:solidFill>
                  <a:srgbClr val="003399"/>
                </a:solidFill>
                <a:sym typeface="Wingdings" pitchFamily="2" charset="2"/>
              </a:rPr>
              <a:t>loss map positive off momentum at injection with inj. protection out</a:t>
            </a:r>
            <a:r>
              <a:rPr lang="en-US" dirty="0" smtClean="0">
                <a:sym typeface="Wingdings" pitchFamily="2" charset="2"/>
              </a:rPr>
              <a:t>: -1000Hz</a:t>
            </a:r>
          </a:p>
          <a:p>
            <a:r>
              <a:rPr lang="en-US" dirty="0" smtClean="0">
                <a:sym typeface="Wingdings" pitchFamily="2" charset="2"/>
              </a:rPr>
              <a:t>6:00 start angular alignment of TDI in IP8</a:t>
            </a:r>
            <a:endParaRPr lang="en-US" dirty="0">
              <a:sym typeface="Wingdings" pitchFamily="2" charset="2"/>
            </a:endParaRP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Night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744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457613"/>
              </p:ext>
            </p:extLst>
          </p:nvPr>
        </p:nvGraphicFramePr>
        <p:xfrm>
          <a:off x="228599" y="3338408"/>
          <a:ext cx="8686801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145"/>
                <a:gridCol w="1368152"/>
                <a:gridCol w="1728192"/>
                <a:gridCol w="1010223"/>
                <a:gridCol w="1332805"/>
                <a:gridCol w="1208284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Injection, </a:t>
                      </a:r>
                      <a:r>
                        <a:rPr lang="en-US" dirty="0" err="1" smtClean="0"/>
                        <a:t>inj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prot.</a:t>
                      </a:r>
                      <a:r>
                        <a:rPr lang="en-US" dirty="0" smtClean="0"/>
                        <a:t> 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Injection, </a:t>
                      </a:r>
                      <a:r>
                        <a:rPr lang="en-US" dirty="0" err="1" smtClean="0"/>
                        <a:t>inj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prot.</a:t>
                      </a:r>
                      <a:r>
                        <a:rPr lang="en-US" dirty="0" smtClean="0"/>
                        <a:t> OUT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Flat-top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Squeezed, separated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Collision, RP in</a:t>
                      </a:r>
                      <a:r>
                        <a:rPr lang="en-US" baseline="0" dirty="0" smtClean="0"/>
                        <a:t> physics settings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Betatronic</a:t>
                      </a:r>
                      <a:r>
                        <a:rPr lang="en-US" dirty="0" smtClean="0"/>
                        <a:t>-H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Done</a:t>
                      </a:r>
                      <a:endParaRPr lang="en-US" dirty="0" smtClean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Done</a:t>
                      </a:r>
                      <a:endParaRPr lang="en-GB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Done</a:t>
                      </a:r>
                      <a:endParaRPr lang="en-GB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Done</a:t>
                      </a:r>
                      <a:endParaRPr lang="en-GB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Done</a:t>
                      </a:r>
                      <a:endParaRPr lang="en-US" dirty="0" smtClean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Betatronic</a:t>
                      </a:r>
                      <a:r>
                        <a:rPr lang="en-US" dirty="0" smtClean="0"/>
                        <a:t>-V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Done</a:t>
                      </a:r>
                      <a:endParaRPr lang="en-US" dirty="0" smtClean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Done</a:t>
                      </a:r>
                      <a:endParaRPr lang="en-GB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Done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Neg. off-mom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+1000 Hz</a:t>
                      </a:r>
                      <a:endParaRPr lang="en-GB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+1000 Hz</a:t>
                      </a:r>
                      <a:endParaRPr lang="en-GB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+500</a:t>
                      </a:r>
                      <a:r>
                        <a:rPr lang="en-US" baseline="0" dirty="0" smtClean="0">
                          <a:solidFill>
                            <a:srgbClr val="006600"/>
                          </a:solidFill>
                        </a:rPr>
                        <a:t> Hz</a:t>
                      </a:r>
                      <a:endParaRPr lang="en-GB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Pos. off-mom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-1000 Hz</a:t>
                      </a:r>
                      <a:endParaRPr lang="en-GB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-1000 Hz</a:t>
                      </a:r>
                      <a:endParaRPr lang="en-GB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-500 Hz</a:t>
                      </a:r>
                      <a:endParaRPr lang="en-US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-500</a:t>
                      </a:r>
                      <a:r>
                        <a:rPr lang="en-US" baseline="0" dirty="0" smtClean="0">
                          <a:solidFill>
                            <a:srgbClr val="006600"/>
                          </a:solidFill>
                        </a:rPr>
                        <a:t> Hz</a:t>
                      </a:r>
                      <a:endParaRPr lang="en-GB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Asynch</a:t>
                      </a:r>
                      <a:r>
                        <a:rPr lang="en-US" dirty="0" smtClean="0"/>
                        <a:t> dump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Done</a:t>
                      </a:r>
                      <a:endParaRPr lang="en-US" dirty="0" smtClean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--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Done</a:t>
                      </a:r>
                      <a:endParaRPr lang="en-US" dirty="0" smtClean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Collimator set-up and Loss maps after ALICE polarity inversion</a:t>
            </a:r>
            <a:endParaRPr lang="en-GB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228600" y="990600"/>
            <a:ext cx="8686800" cy="16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en-US" sz="2000" dirty="0" smtClean="0"/>
              <a:t>Alignment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Loss </a:t>
            </a:r>
            <a:r>
              <a:rPr lang="en-US" sz="2000" dirty="0" smtClean="0"/>
              <a:t>Maps- all done. </a:t>
            </a:r>
            <a:r>
              <a:rPr lang="en-US" sz="2000" dirty="0" smtClean="0"/>
              <a:t>To be confirmed OK by Collimation team</a:t>
            </a:r>
          </a:p>
          <a:p>
            <a:endParaRPr lang="en-US" sz="2400" dirty="0" smtClean="0">
              <a:solidFill>
                <a:srgbClr val="CC0099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5821713"/>
              </p:ext>
            </p:extLst>
          </p:nvPr>
        </p:nvGraphicFramePr>
        <p:xfrm>
          <a:off x="539552" y="1484784"/>
          <a:ext cx="8218489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296144"/>
                <a:gridCol w="1296144"/>
                <a:gridCol w="1656184"/>
                <a:gridCol w="15217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Alignment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Injection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Flat-top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Squeezed, separated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Collision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IP2 TCTVs + TCTHs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done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962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Joerg</a:t>
            </a:r>
            <a:r>
              <a:rPr lang="en-US" dirty="0" smtClean="0"/>
              <a:t>, Laurette: </a:t>
            </a:r>
            <a:r>
              <a:rPr lang="en-US" dirty="0" smtClean="0">
                <a:solidFill>
                  <a:srgbClr val="CC0099"/>
                </a:solidFill>
              </a:rPr>
              <a:t>Orbit </a:t>
            </a:r>
            <a:r>
              <a:rPr lang="en-US" dirty="0">
                <a:solidFill>
                  <a:srgbClr val="CC0099"/>
                </a:solidFill>
              </a:rPr>
              <a:t>stability at the TCPs during the squeeze </a:t>
            </a:r>
            <a:r>
              <a:rPr lang="en-US" dirty="0"/>
              <a:t>from </a:t>
            </a:r>
            <a:r>
              <a:rPr lang="en-US" dirty="0" smtClean="0"/>
              <a:t>Monday </a:t>
            </a:r>
            <a:r>
              <a:rPr lang="en-US" dirty="0"/>
              <a:t>night, In the V plane the OFB has problems to follow and correct some leakage. The RT trims have been </a:t>
            </a:r>
            <a:r>
              <a:rPr lang="en-US" dirty="0" smtClean="0"/>
              <a:t>fed-forward </a:t>
            </a:r>
            <a:r>
              <a:rPr lang="en-US" dirty="0"/>
              <a:t>(ramp and squeeze, IR2 </a:t>
            </a:r>
            <a:r>
              <a:rPr lang="en-US" dirty="0" smtClean="0"/>
              <a:t>CODs). </a:t>
            </a:r>
          </a:p>
          <a:p>
            <a:r>
              <a:rPr lang="en-US" dirty="0" smtClean="0">
                <a:sym typeface="Wingdings" pitchFamily="2" charset="2"/>
              </a:rPr>
              <a:t> next squeeze (Tue evening) large 40um orbit excursions mostly gone. Another feed-forward performed.</a:t>
            </a:r>
            <a:endParaRPr lang="en-GB" dirty="0"/>
          </a:p>
        </p:txBody>
      </p:sp>
      <p:pic>
        <p:nvPicPr>
          <p:cNvPr id="1025" name="Picture 1" descr="C:\Users\eholzer\AppData\Local\Temp\2012081411443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60"/>
          <a:stretch/>
        </p:blipFill>
        <p:spPr bwMode="auto">
          <a:xfrm>
            <a:off x="2339752" y="2924944"/>
            <a:ext cx="6294120" cy="3598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029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TDI – IP8 from Jan Uythoven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TDI </a:t>
            </a:r>
            <a:r>
              <a:rPr lang="en-US" sz="1800" dirty="0"/>
              <a:t>IP8 LVDT position readings over the last 8 </a:t>
            </a:r>
            <a:r>
              <a:rPr lang="en-US" sz="1800" dirty="0" smtClean="0"/>
              <a:t>days investigated</a:t>
            </a:r>
            <a:endParaRPr lang="en-GB" sz="1800" dirty="0"/>
          </a:p>
          <a:p>
            <a:r>
              <a:rPr lang="en-US" sz="1800" dirty="0"/>
              <a:t>On </a:t>
            </a:r>
            <a:r>
              <a:rPr lang="en-US" sz="1800" dirty="0">
                <a:solidFill>
                  <a:srgbClr val="CC0099"/>
                </a:solidFill>
              </a:rPr>
              <a:t>Tuesday 7</a:t>
            </a:r>
            <a:r>
              <a:rPr lang="en-US" sz="1800" baseline="30000" dirty="0">
                <a:solidFill>
                  <a:srgbClr val="CC0099"/>
                </a:solidFill>
              </a:rPr>
              <a:t>th</a:t>
            </a:r>
            <a:r>
              <a:rPr lang="en-US" sz="1800" dirty="0">
                <a:solidFill>
                  <a:srgbClr val="CC0099"/>
                </a:solidFill>
              </a:rPr>
              <a:t> August</a:t>
            </a:r>
            <a:r>
              <a:rPr lang="en-US" sz="1800" dirty="0"/>
              <a:t> we spend about </a:t>
            </a:r>
            <a:r>
              <a:rPr lang="en-US" sz="1800" dirty="0">
                <a:solidFill>
                  <a:srgbClr val="CC0099"/>
                </a:solidFill>
              </a:rPr>
              <a:t>1 hour with high intensity beams at injection</a:t>
            </a:r>
            <a:r>
              <a:rPr lang="en-US" sz="1800" dirty="0"/>
              <a:t> to test the filling with opposite </a:t>
            </a:r>
            <a:r>
              <a:rPr lang="en-US" sz="1800" dirty="0" err="1"/>
              <a:t>octupole</a:t>
            </a:r>
            <a:r>
              <a:rPr lang="en-US" sz="1800" dirty="0"/>
              <a:t> polarity. </a:t>
            </a:r>
            <a:endParaRPr lang="en-US" sz="1800" dirty="0" smtClean="0"/>
          </a:p>
          <a:p>
            <a:pPr lvl="1"/>
            <a:r>
              <a:rPr lang="en-US" sz="1800" dirty="0" smtClean="0"/>
              <a:t>During </a:t>
            </a:r>
            <a:r>
              <a:rPr lang="en-US" sz="1800" dirty="0"/>
              <a:t>this time there was a </a:t>
            </a:r>
            <a:r>
              <a:rPr lang="en-US" sz="1800" dirty="0">
                <a:solidFill>
                  <a:srgbClr val="CC0099"/>
                </a:solidFill>
              </a:rPr>
              <a:t>large vacuum rise</a:t>
            </a:r>
            <a:r>
              <a:rPr lang="en-US" sz="1800" dirty="0"/>
              <a:t>, as signaled by </a:t>
            </a:r>
            <a:r>
              <a:rPr lang="en-US" sz="1800" dirty="0" smtClean="0"/>
              <a:t>Vincent.</a:t>
            </a:r>
          </a:p>
          <a:p>
            <a:pPr lvl="1"/>
            <a:r>
              <a:rPr lang="en-US" sz="1800" dirty="0" smtClean="0"/>
              <a:t>This </a:t>
            </a:r>
            <a:r>
              <a:rPr lang="en-US" sz="1800" dirty="0"/>
              <a:t>beam was dumped at injection as two pilots were supposed to be taken up the ramp. </a:t>
            </a:r>
            <a:endParaRPr lang="en-US" sz="1800" dirty="0" smtClean="0"/>
          </a:p>
          <a:p>
            <a:pPr lvl="1"/>
            <a:r>
              <a:rPr lang="en-US" sz="1800" dirty="0" smtClean="0"/>
              <a:t>However</a:t>
            </a:r>
            <a:r>
              <a:rPr lang="en-US" sz="1800" dirty="0"/>
              <a:t>, they were dumped on beam losses on the TDI when moved to parking (and probably one side got stuck</a:t>
            </a:r>
            <a:r>
              <a:rPr lang="en-US" sz="1800" dirty="0" smtClean="0"/>
              <a:t>)...</a:t>
            </a:r>
            <a:endParaRPr lang="en-GB" sz="1800" dirty="0"/>
          </a:p>
          <a:p>
            <a:r>
              <a:rPr lang="en-US" sz="1800" dirty="0"/>
              <a:t>This was the first time that the TDI problem encountered last week was signaled. </a:t>
            </a:r>
            <a:r>
              <a:rPr lang="en-US" sz="1800" dirty="0">
                <a:solidFill>
                  <a:srgbClr val="CC0099"/>
                </a:solidFill>
              </a:rPr>
              <a:t>D</a:t>
            </a:r>
            <a:r>
              <a:rPr lang="en-US" sz="1800" dirty="0" smtClean="0">
                <a:solidFill>
                  <a:srgbClr val="CC0099"/>
                </a:solidFill>
              </a:rPr>
              <a:t>uring </a:t>
            </a:r>
            <a:r>
              <a:rPr lang="en-US" sz="1800" dirty="0">
                <a:solidFill>
                  <a:srgbClr val="CC0099"/>
                </a:solidFill>
              </a:rPr>
              <a:t>this one hour at injection a deformation of the structure, seen as ‘drifts’ on the LVDT readings, much stronger than normal is seen for the LVDT Right UP. </a:t>
            </a:r>
            <a:r>
              <a:rPr lang="en-US" sz="1800" dirty="0"/>
              <a:t>Clearly due to the </a:t>
            </a:r>
            <a:r>
              <a:rPr lang="en-US" sz="1800" dirty="0">
                <a:solidFill>
                  <a:srgbClr val="CC0099"/>
                </a:solidFill>
              </a:rPr>
              <a:t>heating at injection with the TDIs at injection settings</a:t>
            </a:r>
            <a:r>
              <a:rPr lang="en-US" sz="1800" dirty="0" smtClean="0">
                <a:solidFill>
                  <a:srgbClr val="CC0099"/>
                </a:solidFill>
              </a:rPr>
              <a:t>.</a:t>
            </a:r>
            <a:endParaRPr lang="en-GB" sz="1800" dirty="0">
              <a:solidFill>
                <a:srgbClr val="CC0099"/>
              </a:solidFill>
            </a:endParaRPr>
          </a:p>
          <a:p>
            <a:r>
              <a:rPr lang="en-US" sz="1800" dirty="0"/>
              <a:t>For the TDI IP8 right DOWN basically no movement is seen during this period at </a:t>
            </a:r>
            <a:r>
              <a:rPr lang="en-US" sz="1800" dirty="0" smtClean="0"/>
              <a:t>injection. However</a:t>
            </a:r>
            <a:r>
              <a:rPr lang="en-US" sz="1800" dirty="0"/>
              <a:t>, this LVDT shows a big jump in position when going for the first physics fill on early Sunday morning: this is when the recalibration of the TDI is done</a:t>
            </a:r>
            <a:r>
              <a:rPr lang="en-US" sz="1800" dirty="0" smtClean="0"/>
              <a:t>.</a:t>
            </a:r>
            <a:endParaRPr lang="en-GB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881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TDI – IP8 from Jan </a:t>
            </a:r>
            <a:r>
              <a:rPr lang="en-US" dirty="0" smtClean="0"/>
              <a:t>Uythoven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positioning problem encountered with the TDI in point 8 is most likely due to a strong deformation at injection, just before.</a:t>
            </a:r>
            <a:endParaRPr lang="en-GB" sz="2400" dirty="0"/>
          </a:p>
          <a:p>
            <a:pPr lvl="1"/>
            <a:r>
              <a:rPr lang="en-US" sz="2400" dirty="0"/>
              <a:t>One should take great care to minimize the time with the TDIs at injection and large beam currents in the machine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732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TDI IP8 – for Roberto </a:t>
            </a:r>
            <a:r>
              <a:rPr lang="en-US" dirty="0" err="1"/>
              <a:t>Losito</a:t>
            </a:r>
            <a:r>
              <a:rPr lang="en-US" dirty="0"/>
              <a:t>, Mario Di Castro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“On </a:t>
            </a:r>
            <a:r>
              <a:rPr lang="en-US" dirty="0">
                <a:solidFill>
                  <a:schemeClr val="tx1"/>
                </a:solidFill>
              </a:rPr>
              <a:t>our side, thanks to the analysis of Mario Di Castro we  </a:t>
            </a:r>
            <a:r>
              <a:rPr lang="en-US" dirty="0">
                <a:solidFill>
                  <a:srgbClr val="CC0099"/>
                </a:solidFill>
              </a:rPr>
              <a:t>suspect a permanent deformation</a:t>
            </a:r>
            <a:r>
              <a:rPr lang="en-US" dirty="0">
                <a:solidFill>
                  <a:schemeClr val="tx1"/>
                </a:solidFill>
              </a:rPr>
              <a:t>, due to the efforts developed during the strong skew angle, of the </a:t>
            </a:r>
            <a:r>
              <a:rPr lang="en-US" dirty="0">
                <a:solidFill>
                  <a:srgbClr val="CC0099"/>
                </a:solidFill>
              </a:rPr>
              <a:t>Right Downstream axis about 100 microns </a:t>
            </a:r>
            <a:r>
              <a:rPr lang="en-US" dirty="0">
                <a:solidFill>
                  <a:schemeClr val="tx1"/>
                </a:solidFill>
              </a:rPr>
              <a:t>towards the beam. I think today’s realignment with beam is welcome to confirm this hypothesis. Not sure the deformation at the level of the jaw is really so strong, but at least we see a </a:t>
            </a:r>
            <a:r>
              <a:rPr lang="en-US" dirty="0">
                <a:solidFill>
                  <a:srgbClr val="CC0099"/>
                </a:solidFill>
              </a:rPr>
              <a:t>drift of the LVDT reading and therefore a modification of the reference position. The deformation is most probably in the mechanism outside (much weaker than the jaw itself). </a:t>
            </a:r>
            <a:endParaRPr lang="en-GB" dirty="0">
              <a:solidFill>
                <a:srgbClr val="CC0099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345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After TDI set-up and verification:</a:t>
            </a:r>
            <a:endParaRPr lang="en-US" dirty="0"/>
          </a:p>
          <a:p>
            <a:r>
              <a:rPr lang="en-US" dirty="0"/>
              <a:t>Full cycle with low intensity (</a:t>
            </a:r>
            <a:r>
              <a:rPr lang="en-US" dirty="0" smtClean="0"/>
              <a:t>78 </a:t>
            </a:r>
            <a:r>
              <a:rPr lang="en-US" dirty="0"/>
              <a:t>bunches) up to collision to verify quality of the orbit. Orbit in the squeeze might have to be optimized with additional test ramp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dirty="0">
                <a:solidFill>
                  <a:srgbClr val="FF0000"/>
                </a:solidFill>
              </a:rPr>
              <a:t>everything </a:t>
            </a:r>
            <a:r>
              <a:rPr lang="en-US" dirty="0" smtClean="0">
                <a:solidFill>
                  <a:srgbClr val="FF0000"/>
                </a:solidFill>
              </a:rPr>
              <a:t>OK:</a:t>
            </a:r>
            <a:r>
              <a:rPr lang="en-US" dirty="0" smtClean="0"/>
              <a:t> Intensity </a:t>
            </a:r>
            <a:r>
              <a:rPr lang="en-US" dirty="0"/>
              <a:t>ramp-up and stable beams </a:t>
            </a:r>
            <a:r>
              <a:rPr lang="en-US" dirty="0" smtClean="0"/>
              <a:t>(474 </a:t>
            </a:r>
            <a:r>
              <a:rPr lang="en-US" dirty="0"/>
              <a:t>bunches/1374 bunches)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95983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780</Words>
  <Application>Microsoft Office PowerPoint</Application>
  <PresentationFormat>On-screen Show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Tuesday 15.8. – Morning and Evening</vt:lpstr>
      <vt:lpstr>Tuesday Night</vt:lpstr>
      <vt:lpstr>Collimator set-up and Loss maps after ALICE polarity inversion</vt:lpstr>
      <vt:lpstr>Orbit</vt:lpstr>
      <vt:lpstr>TDI – IP8 from Jan Uythoven</vt:lpstr>
      <vt:lpstr>TDI – IP8 from Jan Uythoven cont.</vt:lpstr>
      <vt:lpstr>TDI IP8 – for Roberto Losito, Mario Di Castro</vt:lpstr>
      <vt:lpstr>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2011-10-06T20:11:26Z</dcterms:created>
  <dcterms:modified xsi:type="dcterms:W3CDTF">2012-08-15T04:54:32Z</dcterms:modified>
</cp:coreProperties>
</file>