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21"/>
  </p:notesMasterIdLst>
  <p:handoutMasterIdLst>
    <p:handoutMasterId r:id="rId22"/>
  </p:handoutMasterIdLst>
  <p:sldIdLst>
    <p:sldId id="562" r:id="rId2"/>
    <p:sldId id="563" r:id="rId3"/>
    <p:sldId id="564" r:id="rId4"/>
    <p:sldId id="565" r:id="rId5"/>
    <p:sldId id="567" r:id="rId6"/>
    <p:sldId id="574" r:id="rId7"/>
    <p:sldId id="575" r:id="rId8"/>
    <p:sldId id="576" r:id="rId9"/>
    <p:sldId id="577" r:id="rId10"/>
    <p:sldId id="578" r:id="rId11"/>
    <p:sldId id="579" r:id="rId12"/>
    <p:sldId id="569" r:id="rId13"/>
    <p:sldId id="572" r:id="rId14"/>
    <p:sldId id="570" r:id="rId15"/>
    <p:sldId id="571" r:id="rId16"/>
    <p:sldId id="573" r:id="rId17"/>
    <p:sldId id="582" r:id="rId18"/>
    <p:sldId id="581" r:id="rId19"/>
    <p:sldId id="580" r:id="rId2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FF9999"/>
    <a:srgbClr val="FFCC66"/>
    <a:srgbClr val="003399"/>
    <a:srgbClr val="B82300"/>
    <a:srgbClr val="FE8002"/>
    <a:srgbClr val="006600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9234" autoAdjust="0"/>
  </p:normalViewPr>
  <p:slideViewPr>
    <p:cSldViewPr snapToObjects="1">
      <p:cViewPr>
        <p:scale>
          <a:sx n="70" d="100"/>
          <a:sy n="70" d="100"/>
        </p:scale>
        <p:origin x="-216" y="-346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8/2/2012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2012-08-01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8:42 - </a:t>
            </a:r>
            <a:r>
              <a:rPr lang="en-US" dirty="0" smtClean="0">
                <a:solidFill>
                  <a:srgbClr val="00B050"/>
                </a:solidFill>
              </a:rPr>
              <a:t>11:30 </a:t>
            </a:r>
            <a:r>
              <a:rPr lang="en-US" dirty="0">
                <a:solidFill>
                  <a:srgbClr val="00B050"/>
                </a:solidFill>
              </a:rPr>
              <a:t>end of fill study - </a:t>
            </a:r>
            <a:r>
              <a:rPr lang="en-US" dirty="0" err="1">
                <a:solidFill>
                  <a:srgbClr val="00B050"/>
                </a:solidFill>
              </a:rPr>
              <a:t>octupole</a:t>
            </a:r>
            <a:r>
              <a:rPr lang="en-US" dirty="0">
                <a:solidFill>
                  <a:srgbClr val="00B050"/>
                </a:solidFill>
              </a:rPr>
              <a:t> polarity </a:t>
            </a:r>
            <a:r>
              <a:rPr lang="en-US" dirty="0" smtClean="0">
                <a:solidFill>
                  <a:srgbClr val="00B050"/>
                </a:solidFill>
              </a:rPr>
              <a:t>inversion (Elias, Tatiana</a:t>
            </a:r>
            <a:r>
              <a:rPr lang="en-US" dirty="0">
                <a:solidFill>
                  <a:srgbClr val="00B050"/>
                </a:solidFill>
              </a:rPr>
              <a:t>, Alexey</a:t>
            </a:r>
            <a:r>
              <a:rPr lang="en-US" dirty="0" smtClean="0">
                <a:solidFill>
                  <a:srgbClr val="00B050"/>
                </a:solidFill>
              </a:rPr>
              <a:t>, Georges, …):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Goal</a:t>
            </a:r>
            <a:r>
              <a:rPr lang="en-US" dirty="0"/>
              <a:t>: study the effect of the </a:t>
            </a:r>
            <a:r>
              <a:rPr lang="en-US" dirty="0">
                <a:solidFill>
                  <a:schemeClr val="accent2"/>
                </a:solidFill>
              </a:rPr>
              <a:t>opposite sign in the Landau </a:t>
            </a:r>
            <a:r>
              <a:rPr lang="en-US" dirty="0" err="1">
                <a:solidFill>
                  <a:schemeClr val="accent2"/>
                </a:solidFill>
              </a:rPr>
              <a:t>octupoles</a:t>
            </a:r>
            <a:r>
              <a:rPr lang="en-US" dirty="0">
                <a:solidFill>
                  <a:schemeClr val="accent2"/>
                </a:solidFill>
              </a:rPr>
              <a:t> in collision and separated beams</a:t>
            </a:r>
            <a:r>
              <a:rPr lang="en-US" dirty="0"/>
              <a:t>, as this sign could lead to some </a:t>
            </a:r>
            <a:r>
              <a:rPr lang="en-US" dirty="0">
                <a:solidFill>
                  <a:schemeClr val="accent2"/>
                </a:solidFill>
              </a:rPr>
              <a:t>lifetime degradation (larger tune footprint) and instabilities (depending on the current</a:t>
            </a:r>
            <a:r>
              <a:rPr lang="en-US" dirty="0" smtClean="0">
                <a:solidFill>
                  <a:schemeClr val="accent2"/>
                </a:solidFill>
              </a:rPr>
              <a:t>).</a:t>
            </a:r>
            <a:endParaRPr lang="en-US" dirty="0" smtClean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Initial </a:t>
            </a:r>
            <a:r>
              <a:rPr lang="en-US" dirty="0">
                <a:solidFill>
                  <a:schemeClr val="accent2"/>
                </a:solidFill>
              </a:rPr>
              <a:t>luminosity of </a:t>
            </a:r>
            <a:r>
              <a:rPr lang="en-US" dirty="0" smtClean="0">
                <a:solidFill>
                  <a:schemeClr val="accent2"/>
                </a:solidFill>
              </a:rPr>
              <a:t>~2E33 </a:t>
            </a:r>
            <a:r>
              <a:rPr lang="en-US" dirty="0">
                <a:solidFill>
                  <a:schemeClr val="accent2"/>
                </a:solidFill>
              </a:rPr>
              <a:t>for </a:t>
            </a:r>
            <a:r>
              <a:rPr lang="en-US" dirty="0" smtClean="0">
                <a:solidFill>
                  <a:schemeClr val="accent2"/>
                </a:solidFill>
              </a:rPr>
              <a:t>IP1&amp;5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unch </a:t>
            </a:r>
            <a:r>
              <a:rPr lang="en-US" dirty="0">
                <a:solidFill>
                  <a:schemeClr val="accent2"/>
                </a:solidFill>
              </a:rPr>
              <a:t>intensities of </a:t>
            </a:r>
            <a:r>
              <a:rPr lang="en-US" dirty="0" smtClean="0">
                <a:solidFill>
                  <a:schemeClr val="accent2"/>
                </a:solidFill>
              </a:rPr>
              <a:t>~1E11 </a:t>
            </a:r>
            <a:r>
              <a:rPr lang="en-US" dirty="0">
                <a:solidFill>
                  <a:schemeClr val="accent2"/>
                </a:solidFill>
              </a:rPr>
              <a:t>p/b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ransverse </a:t>
            </a:r>
            <a:r>
              <a:rPr lang="en-US" dirty="0" err="1">
                <a:solidFill>
                  <a:schemeClr val="accent2"/>
                </a:solidFill>
              </a:rPr>
              <a:t>emittances</a:t>
            </a:r>
            <a:r>
              <a:rPr lang="en-US" dirty="0">
                <a:solidFill>
                  <a:schemeClr val="accent2"/>
                </a:solidFill>
              </a:rPr>
              <a:t> of ~ 3.5 </a:t>
            </a:r>
            <a:r>
              <a:rPr lang="en-US" dirty="0" err="1" smtClean="0">
                <a:solidFill>
                  <a:schemeClr val="accent2"/>
                </a:solidFill>
              </a:rPr>
              <a:t>microm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(from </a:t>
            </a:r>
            <a:r>
              <a:rPr lang="en-US" dirty="0" smtClean="0"/>
              <a:t>luminosity) 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dirty="0" err="1" smtClean="0">
                <a:solidFill>
                  <a:schemeClr val="accent2"/>
                </a:solidFill>
              </a:rPr>
              <a:t>hromas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should be at </a:t>
            </a:r>
            <a:r>
              <a:rPr lang="en-US" dirty="0" smtClean="0">
                <a:solidFill>
                  <a:schemeClr val="accent2"/>
                </a:solidFill>
              </a:rPr>
              <a:t>~1.5-2 </a:t>
            </a:r>
            <a:r>
              <a:rPr lang="en-US" dirty="0">
                <a:solidFill>
                  <a:schemeClr val="accent2"/>
                </a:solidFill>
              </a:rPr>
              <a:t>units</a:t>
            </a:r>
            <a:r>
              <a:rPr lang="en-US" dirty="0"/>
              <a:t> in both planes both </a:t>
            </a:r>
            <a:r>
              <a:rPr lang="en-US" dirty="0" smtClean="0"/>
              <a:t>beams (</a:t>
            </a:r>
            <a:r>
              <a:rPr lang="en-US" dirty="0"/>
              <a:t>According to recent measurements and </a:t>
            </a:r>
            <a:r>
              <a:rPr lang="en-US" dirty="0" smtClean="0"/>
              <a:t>trims)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1.8. -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tune measurement </a:t>
            </a:r>
            <a:r>
              <a:rPr lang="en-US" dirty="0"/>
              <a:t>test – </a:t>
            </a:r>
            <a:r>
              <a:rPr lang="en-US" dirty="0"/>
              <a:t>Daniel, Wolfgang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The method allows to observe the tune of each individual bunch</a:t>
            </a:r>
          </a:p>
          <a:p>
            <a:pPr lvl="1"/>
            <a:r>
              <a:rPr lang="en-US" dirty="0" smtClean="0"/>
              <a:t>FFT resolution ~4Hz (3.6e-4 Q)</a:t>
            </a:r>
          </a:p>
          <a:p>
            <a:pPr lvl="1"/>
            <a:r>
              <a:rPr lang="en-US" dirty="0" smtClean="0"/>
              <a:t>Two “peaks” spaced by ~20Hz were observed, well visible in the histogram of 500 measurements.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Impact on life time (BLM) negligible</a:t>
            </a:r>
            <a:r>
              <a:rPr lang="en-US" dirty="0" smtClean="0"/>
              <a:t> (drop from 200 hrs to 20 hrs with continuous strong excitation every 3 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Impact on 6-bunch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growth still to be analyzed</a:t>
            </a:r>
          </a:p>
        </p:txBody>
      </p:sp>
      <p:pic>
        <p:nvPicPr>
          <p:cNvPr id="14" name="Picture 13" descr="fina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49" y="3319355"/>
            <a:ext cx="4830783" cy="3061973"/>
          </a:xfrm>
          <a:prstGeom prst="rect">
            <a:avLst/>
          </a:prstGeom>
        </p:spPr>
      </p:pic>
      <p:pic>
        <p:nvPicPr>
          <p:cNvPr id="7" name="Picture 6" descr="distrib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53039"/>
            <a:ext cx="4226648" cy="31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ADT tune measurement test summary:</a:t>
            </a:r>
            <a:endParaRPr lang="en-US" dirty="0" smtClean="0">
              <a:solidFill>
                <a:schemeClr val="accent2"/>
              </a:solidFill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Selective bunch excitation with ADT with extraction of the tune from the transient </a:t>
            </a:r>
            <a:r>
              <a:rPr lang="en-US" dirty="0" smtClean="0">
                <a:solidFill>
                  <a:schemeClr val="accent2"/>
                </a:solidFill>
              </a:rPr>
              <a:t>was demonstrated as feasible</a:t>
            </a:r>
            <a:r>
              <a:rPr lang="en-US" dirty="0" smtClean="0"/>
              <a:t> (at 450GeV).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The method uses already available infrastructure </a:t>
            </a:r>
            <a:r>
              <a:rPr lang="en-US" dirty="0" smtClean="0"/>
              <a:t>(abort gap cleaning, gating, observation).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The method could be tested through a dedicated ramp.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Impact on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growth and life time </a:t>
            </a:r>
            <a:r>
              <a:rPr lang="en-US" dirty="0" smtClean="0"/>
              <a:t>of the 6 bunches </a:t>
            </a:r>
            <a:r>
              <a:rPr lang="en-US" dirty="0" smtClean="0">
                <a:solidFill>
                  <a:schemeClr val="accent2"/>
                </a:solidFill>
              </a:rPr>
              <a:t>to be studied</a:t>
            </a:r>
            <a:r>
              <a:rPr lang="en-US" dirty="0" smtClean="0"/>
              <a:t> in this dedicated ramp.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dirty="0" smtClean="0"/>
              <a:t>The data contain </a:t>
            </a:r>
            <a:r>
              <a:rPr lang="en-GB" dirty="0" smtClean="0">
                <a:solidFill>
                  <a:schemeClr val="accent2"/>
                </a:solidFill>
              </a:rPr>
              <a:t>very valuable diagnostic information for the ADT system</a:t>
            </a:r>
            <a:r>
              <a:rPr lang="en-GB" dirty="0" smtClean="0"/>
              <a:t> (damping times, phase advances etc.).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dirty="0" smtClean="0"/>
              <a:t>There is a </a:t>
            </a:r>
            <a:r>
              <a:rPr lang="en-GB" dirty="0" smtClean="0">
                <a:solidFill>
                  <a:schemeClr val="accent2"/>
                </a:solidFill>
              </a:rPr>
              <a:t>potential to extract the chromaticity</a:t>
            </a:r>
            <a:r>
              <a:rPr lang="en-GB" dirty="0" smtClean="0"/>
              <a:t> from the transients (Wolfgang is evaluating).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 tune measurement test – </a:t>
            </a:r>
            <a:r>
              <a:rPr lang="en-US" dirty="0"/>
              <a:t>Daniel, Wolfgang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15:59 </a:t>
            </a:r>
            <a:r>
              <a:rPr lang="en-US" dirty="0" smtClean="0">
                <a:solidFill>
                  <a:schemeClr val="accent2"/>
                </a:solidFill>
              </a:rPr>
              <a:t>stable beams fill 2900</a:t>
            </a:r>
          </a:p>
          <a:p>
            <a:r>
              <a:rPr lang="en-US" dirty="0" smtClean="0"/>
              <a:t>Same conditions as fill 2898</a:t>
            </a:r>
          </a:p>
          <a:p>
            <a:r>
              <a:rPr lang="en-US" dirty="0" smtClean="0"/>
              <a:t>~1.51 ppb</a:t>
            </a:r>
          </a:p>
          <a:p>
            <a:r>
              <a:rPr lang="en-US" dirty="0" smtClean="0"/>
              <a:t>No warning from BLMs during ramp, squeeze and adjust</a:t>
            </a:r>
          </a:p>
          <a:p>
            <a:r>
              <a:rPr lang="en-US" dirty="0">
                <a:solidFill>
                  <a:schemeClr val="accent2"/>
                </a:solidFill>
              </a:rPr>
              <a:t>Initial L </a:t>
            </a:r>
            <a:r>
              <a:rPr lang="en-US" dirty="0" smtClean="0">
                <a:solidFill>
                  <a:schemeClr val="accent2"/>
                </a:solidFill>
              </a:rPr>
              <a:t>~6.0E33 </a:t>
            </a:r>
            <a:r>
              <a:rPr lang="en-US" dirty="0">
                <a:solidFill>
                  <a:schemeClr val="accent2"/>
                </a:solidFill>
              </a:rPr>
              <a:t>cm-2s-1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3.5 </a:t>
            </a:r>
            <a:r>
              <a:rPr lang="en-US" dirty="0">
                <a:solidFill>
                  <a:srgbClr val="0000FF"/>
                </a:solidFill>
              </a:rPr>
              <a:t>hours in stable beams</a:t>
            </a:r>
          </a:p>
          <a:p>
            <a:r>
              <a:rPr lang="en-US" dirty="0">
                <a:solidFill>
                  <a:srgbClr val="0000FF"/>
                </a:solidFill>
              </a:rPr>
              <a:t>Integrated </a:t>
            </a:r>
            <a:r>
              <a:rPr lang="en-US" dirty="0" err="1">
                <a:solidFill>
                  <a:srgbClr val="0000FF"/>
                </a:solidFill>
              </a:rPr>
              <a:t>lumi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~60 </a:t>
            </a:r>
            <a:r>
              <a:rPr lang="en-US" dirty="0">
                <a:solidFill>
                  <a:srgbClr val="0000FF"/>
                </a:solidFill>
              </a:rPr>
              <a:t>pb-1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Bunch losses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during squeeze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Afternoon</a:t>
            </a:r>
            <a:endParaRPr lang="en-GB" dirty="0"/>
          </a:p>
        </p:txBody>
      </p:sp>
      <p:pic>
        <p:nvPicPr>
          <p:cNvPr id="6" name="Picture 2" descr="C:\Users\eholzer\AppData\Local\Temp\B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824536" cy="37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Bunch losses going into </a:t>
            </a:r>
            <a:r>
              <a:rPr lang="en-US" dirty="0" smtClean="0"/>
              <a:t>collisions</a:t>
            </a:r>
            <a:endParaRPr lang="en-GB" dirty="0"/>
          </a:p>
        </p:txBody>
      </p:sp>
      <p:pic>
        <p:nvPicPr>
          <p:cNvPr id="4" name="Picture 2" descr="C:\Users\eholzer\AppData\Local\Temp\201208011607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48872" cy="36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losses</a:t>
            </a:r>
            <a:endParaRPr lang="en-GB" dirty="0"/>
          </a:p>
        </p:txBody>
      </p:sp>
      <p:pic>
        <p:nvPicPr>
          <p:cNvPr id="1027" name="Picture 3" descr="C:\Users\eholzer\AppData\Local\Temp\2012080116071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0"/>
          <a:stretch/>
        </p:blipFill>
        <p:spPr bwMode="auto">
          <a:xfrm>
            <a:off x="107504" y="836712"/>
            <a:ext cx="7303279" cy="30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holzer\AppData\Local\Temp\2012080116072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/>
          <a:stretch/>
        </p:blipFill>
        <p:spPr bwMode="auto">
          <a:xfrm>
            <a:off x="1691680" y="3789040"/>
            <a:ext cx="7308304" cy="2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and longitudinal bunch length</a:t>
            </a:r>
            <a:endParaRPr lang="en-GB" dirty="0"/>
          </a:p>
        </p:txBody>
      </p:sp>
      <p:pic>
        <p:nvPicPr>
          <p:cNvPr id="2051" name="Picture 3" descr="C:\Users\eholzer\AppData\Local\Temp\201208011623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7295"/>
            <a:ext cx="8352928" cy="23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holzer\AppData\Local\Temp\201208011612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16" y="888092"/>
            <a:ext cx="749808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6578976" y="1589767"/>
            <a:ext cx="0" cy="25113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659096" y="1580788"/>
            <a:ext cx="0" cy="25113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578976" y="4029060"/>
            <a:ext cx="2141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squeeze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7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19:27 beam dump: Beam instability, mostly losses on beam 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All bunches both beams oscillating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20:20 re-injection: problems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ADT B2 H: </a:t>
            </a:r>
            <a:r>
              <a:rPr lang="en-US" dirty="0" smtClean="0"/>
              <a:t>“very </a:t>
            </a:r>
            <a:r>
              <a:rPr lang="en-US" dirty="0"/>
              <a:t>high error rate on the gigabit link between the beam position and one of the signal processing </a:t>
            </a:r>
            <a:r>
              <a:rPr lang="en-US" dirty="0" smtClean="0"/>
              <a:t>units”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</a:t>
            </a:r>
            <a:endParaRPr lang="en-GB" dirty="0"/>
          </a:p>
        </p:txBody>
      </p:sp>
      <p:pic>
        <p:nvPicPr>
          <p:cNvPr id="4098" name="Picture 2" descr="C:\Users\eholzer\AppData\Local\Temp\201208011930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1776"/>
            <a:ext cx="3834043" cy="27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holzer\AppData\Local\Temp\201208011946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29541"/>
            <a:ext cx="4450358" cy="3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TDSPUHorM2B2fill2900.csvFill2900_pos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00" y="785813"/>
            <a:ext cx="7518400" cy="56372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B2, fill 2900, ADT H bunch positions – from Benoit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7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TDSPUHorM1B1fill2900.csvFill2900_pos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00" y="785813"/>
            <a:ext cx="7518400" cy="56372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B1, </a:t>
            </a:r>
            <a:r>
              <a:rPr lang="en-US" dirty="0"/>
              <a:t>fill 2900, ADT H bunch positions – from Benoit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2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23:32 </a:t>
            </a:r>
            <a:r>
              <a:rPr lang="en-US" dirty="0">
                <a:solidFill>
                  <a:schemeClr val="accent2"/>
                </a:solidFill>
              </a:rPr>
              <a:t>stable beams fill </a:t>
            </a:r>
            <a:r>
              <a:rPr lang="en-US" dirty="0" smtClean="0">
                <a:solidFill>
                  <a:schemeClr val="accent2"/>
                </a:solidFill>
              </a:rPr>
              <a:t>2902</a:t>
            </a:r>
            <a:endParaRPr lang="en-US" dirty="0"/>
          </a:p>
          <a:p>
            <a:pPr lvl="1"/>
            <a:r>
              <a:rPr lang="en-US" dirty="0"/>
              <a:t>~</a:t>
            </a:r>
            <a:r>
              <a:rPr lang="en-US" dirty="0" smtClean="0"/>
              <a:t>1.50 ppb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Initial </a:t>
            </a:r>
            <a:r>
              <a:rPr lang="en-US" dirty="0">
                <a:solidFill>
                  <a:schemeClr val="accent2"/>
                </a:solidFill>
              </a:rPr>
              <a:t>L </a:t>
            </a:r>
            <a:r>
              <a:rPr lang="en-US" dirty="0" smtClean="0">
                <a:solidFill>
                  <a:schemeClr val="accent2"/>
                </a:solidFill>
              </a:rPr>
              <a:t>~6E33 cm-2s-1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Varia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en-US" dirty="0" smtClean="0"/>
              <a:t>MKI B2 temperature interlock level reached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values for the separation in CMS should be incorporated to avoid being too much </a:t>
            </a:r>
            <a:r>
              <a:rPr lang="en-US" dirty="0" smtClean="0"/>
              <a:t>off</a:t>
            </a:r>
          </a:p>
          <a:p>
            <a:pPr lvl="1"/>
            <a:r>
              <a:rPr lang="en-US" dirty="0"/>
              <a:t>ATLAS had to switch off for nearly 90min during the fill, which explains the difference in integrated luminosity during this fill.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ATLAS </a:t>
            </a:r>
            <a:r>
              <a:rPr lang="en-US" dirty="0"/>
              <a:t>needs some warning before the beam dump to call an expert and fix the problem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Next Fill: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try scraping with collimators at the end of injection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Reduce </a:t>
            </a:r>
            <a:r>
              <a:rPr lang="en-US" dirty="0" err="1" smtClean="0">
                <a:solidFill>
                  <a:schemeClr val="accent2"/>
                </a:solidFill>
              </a:rPr>
              <a:t>octupole</a:t>
            </a:r>
            <a:r>
              <a:rPr lang="en-US" dirty="0" smtClean="0">
                <a:solidFill>
                  <a:schemeClr val="accent2"/>
                </a:solidFill>
              </a:rPr>
              <a:t> currents for B2 from 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r>
              <a:rPr lang="en-US" dirty="0" smtClean="0">
                <a:solidFill>
                  <a:schemeClr val="accent2"/>
                </a:solidFill>
              </a:rPr>
              <a:t>509A to -475A (to the same values as B1)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Reduce H B1 ADT gain (to the same value as H B2)</a:t>
            </a:r>
            <a:endParaRPr lang="en-US" dirty="0">
              <a:solidFill>
                <a:schemeClr val="accent2"/>
              </a:solidFill>
            </a:endParaRP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1st study: </a:t>
            </a:r>
            <a:r>
              <a:rPr lang="en-US" dirty="0"/>
              <a:t>Beam in collisions and we change the </a:t>
            </a:r>
            <a:r>
              <a:rPr lang="en-US" dirty="0" err="1"/>
              <a:t>octupoles</a:t>
            </a:r>
            <a:r>
              <a:rPr lang="en-US" dirty="0"/>
              <a:t> current by steps starting from the initial case (from physics): </a:t>
            </a:r>
            <a:r>
              <a:rPr lang="en-US" dirty="0">
                <a:solidFill>
                  <a:schemeClr val="accent2"/>
                </a:solidFill>
              </a:rPr>
              <a:t>-475 A for B1 and -509 A for B2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-220 A, -100 A, +100 A, +200 A, +300 A, +400 A, +500 A.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In every step, the </a:t>
            </a:r>
            <a:r>
              <a:rPr lang="en-US" dirty="0" err="1">
                <a:solidFill>
                  <a:schemeClr val="accent2"/>
                </a:solidFill>
              </a:rPr>
              <a:t>chromas</a:t>
            </a:r>
            <a:r>
              <a:rPr lang="en-US" dirty="0">
                <a:solidFill>
                  <a:schemeClr val="accent2"/>
                </a:solidFill>
              </a:rPr>
              <a:t> were trimmed </a:t>
            </a:r>
            <a:r>
              <a:rPr lang="en-US" dirty="0"/>
              <a:t>(approximately) based on past (linear) measurements of the </a:t>
            </a:r>
            <a:r>
              <a:rPr lang="en-US" dirty="0" err="1"/>
              <a:t>chroma</a:t>
            </a:r>
            <a:r>
              <a:rPr lang="en-US" dirty="0"/>
              <a:t> dependence on </a:t>
            </a:r>
            <a:r>
              <a:rPr lang="en-US" dirty="0" err="1"/>
              <a:t>octupoles</a:t>
            </a:r>
            <a:r>
              <a:rPr lang="en-US" dirty="0"/>
              <a:t>' </a:t>
            </a:r>
            <a:r>
              <a:rPr lang="en-US" dirty="0" smtClean="0"/>
              <a:t>current.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Results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000" dirty="0" smtClean="0">
                <a:solidFill>
                  <a:srgbClr val="00B050"/>
                </a:solidFill>
              </a:rPr>
              <a:t>Essentially no change of lifetime </a:t>
            </a:r>
            <a:r>
              <a:rPr lang="en-US" sz="2000" dirty="0" smtClean="0"/>
              <a:t>(some </a:t>
            </a:r>
            <a:r>
              <a:rPr lang="en-US" sz="2000" dirty="0"/>
              <a:t>dips observed at the time of the changes and then </a:t>
            </a:r>
            <a:r>
              <a:rPr lang="en-US" sz="2000" dirty="0" smtClean="0"/>
              <a:t>recovering) </a:t>
            </a:r>
            <a:r>
              <a:rPr lang="en-US" sz="2000" dirty="0" smtClean="0">
                <a:solidFill>
                  <a:srgbClr val="00B050"/>
                </a:solidFill>
              </a:rPr>
              <a:t>except </a:t>
            </a:r>
            <a:r>
              <a:rPr lang="en-US" sz="2000" dirty="0">
                <a:solidFill>
                  <a:srgbClr val="00B050"/>
                </a:solidFill>
              </a:rPr>
              <a:t>for the 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2"/>
            <a:r>
              <a:rPr lang="en-US" sz="2000" dirty="0" smtClean="0">
                <a:solidFill>
                  <a:srgbClr val="00B050"/>
                </a:solidFill>
              </a:rPr>
              <a:t>last </a:t>
            </a:r>
            <a:r>
              <a:rPr lang="en-US" sz="2000" dirty="0">
                <a:solidFill>
                  <a:srgbClr val="00B050"/>
                </a:solidFill>
              </a:rPr>
              <a:t>2 steps were the lifetime was certainly worse</a:t>
            </a:r>
            <a:r>
              <a:rPr lang="en-US" sz="2000" dirty="0"/>
              <a:t> =&gt; To be checked but could be what we were looking for (due to larger wings in the tune footprint). </a:t>
            </a:r>
            <a:endParaRPr lang="en-US" sz="2000" dirty="0" smtClean="0"/>
          </a:p>
          <a:p>
            <a:pPr lvl="2"/>
            <a:r>
              <a:rPr lang="en-US" sz="2000" dirty="0" smtClean="0"/>
              <a:t>Furthermore</a:t>
            </a:r>
            <a:r>
              <a:rPr lang="en-US" sz="2000" dirty="0"/>
              <a:t>, some effect on the bunch length was also observed which should be studied in detail.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study,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6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2nd </a:t>
            </a:r>
            <a:r>
              <a:rPr lang="en-US" b="1" dirty="0">
                <a:solidFill>
                  <a:srgbClr val="00B050"/>
                </a:solidFill>
              </a:rPr>
              <a:t>study</a:t>
            </a:r>
            <a:r>
              <a:rPr lang="en-US" dirty="0"/>
              <a:t>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+150 </a:t>
            </a:r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dirty="0" err="1" smtClean="0">
                <a:solidFill>
                  <a:schemeClr val="accent2"/>
                </a:solidFill>
              </a:rPr>
              <a:t>octupoles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(with </a:t>
            </a:r>
            <a:r>
              <a:rPr lang="en-US" dirty="0" err="1"/>
              <a:t>chromas</a:t>
            </a:r>
            <a:r>
              <a:rPr lang="en-US" dirty="0"/>
              <a:t> </a:t>
            </a:r>
            <a:r>
              <a:rPr lang="en-US" dirty="0" smtClean="0"/>
              <a:t>trimmed)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solidFill>
                  <a:schemeClr val="accent2"/>
                </a:solidFill>
              </a:rPr>
              <a:t>separated </a:t>
            </a:r>
            <a:r>
              <a:rPr lang="en-US" dirty="0">
                <a:solidFill>
                  <a:schemeClr val="accent2"/>
                </a:solidFill>
              </a:rPr>
              <a:t>IP1&amp;5 </a:t>
            </a:r>
            <a:r>
              <a:rPr lang="en-US" dirty="0"/>
              <a:t>by steps of 0.5 </a:t>
            </a:r>
            <a:r>
              <a:rPr lang="en-US" dirty="0" err="1"/>
              <a:t>sigmas</a:t>
            </a:r>
            <a:r>
              <a:rPr lang="en-US" dirty="0"/>
              <a:t> from 0 till 4 </a:t>
            </a:r>
            <a:r>
              <a:rPr lang="en-US" dirty="0" err="1"/>
              <a:t>sigmas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/>
              <a:t>No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Then </a:t>
            </a:r>
            <a:r>
              <a:rPr lang="en-US" dirty="0">
                <a:solidFill>
                  <a:schemeClr val="accent2"/>
                </a:solidFill>
              </a:rPr>
              <a:t>separated in IP8</a:t>
            </a:r>
            <a:r>
              <a:rPr lang="en-US" dirty="0"/>
              <a:t> from 0 till 4 </a:t>
            </a:r>
            <a:r>
              <a:rPr lang="en-US" dirty="0" err="1"/>
              <a:t>sigmas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No problem 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3rd </a:t>
            </a:r>
            <a:r>
              <a:rPr lang="en-US" b="1" dirty="0">
                <a:solidFill>
                  <a:srgbClr val="00B050"/>
                </a:solidFill>
              </a:rPr>
              <a:t>study: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+50 </a:t>
            </a:r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dirty="0" err="1" smtClean="0">
                <a:solidFill>
                  <a:schemeClr val="accent2"/>
                </a:solidFill>
              </a:rPr>
              <a:t>octupoles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(with </a:t>
            </a:r>
            <a:r>
              <a:rPr lang="en-US" dirty="0" err="1"/>
              <a:t>chromas</a:t>
            </a:r>
            <a:r>
              <a:rPr lang="en-US" dirty="0"/>
              <a:t> trimmed</a:t>
            </a:r>
            <a:r>
              <a:rPr lang="en-US" dirty="0" smtClean="0"/>
              <a:t>); experiments still </a:t>
            </a:r>
            <a:r>
              <a:rPr lang="en-US" dirty="0" smtClean="0">
                <a:solidFill>
                  <a:schemeClr val="accent2"/>
                </a:solidFill>
              </a:rPr>
              <a:t>separated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/>
              <a:t>No problem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IP1 &amp; IP5 &amp; IP8 </a:t>
            </a:r>
            <a:r>
              <a:rPr lang="en-US" dirty="0">
                <a:solidFill>
                  <a:schemeClr val="accent2"/>
                </a:solidFill>
              </a:rPr>
              <a:t>back in collision in 1 </a:t>
            </a:r>
            <a:r>
              <a:rPr lang="en-US" dirty="0" smtClean="0">
                <a:solidFill>
                  <a:schemeClr val="accent2"/>
                </a:solidFill>
              </a:rPr>
              <a:t>step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No problem </a:t>
            </a:r>
            <a:r>
              <a:rPr lang="en-US" dirty="0"/>
              <a:t>seen and the IP1&amp;5 </a:t>
            </a:r>
            <a:r>
              <a:rPr lang="en-US" dirty="0" err="1"/>
              <a:t>lumi</a:t>
            </a:r>
            <a:r>
              <a:rPr lang="en-US" dirty="0"/>
              <a:t> was ~ </a:t>
            </a:r>
            <a:r>
              <a:rPr lang="en-US" dirty="0" smtClean="0"/>
              <a:t>1.8E33, also </a:t>
            </a:r>
            <a:r>
              <a:rPr lang="en-US" dirty="0"/>
              <a:t>after </a:t>
            </a:r>
            <a:r>
              <a:rPr lang="en-US" dirty="0" smtClean="0"/>
              <a:t>re-optimization</a:t>
            </a:r>
            <a:r>
              <a:rPr lang="en-US" dirty="0"/>
              <a:t>.</a:t>
            </a:r>
            <a:r>
              <a:rPr lang="en-US" dirty="0" smtClean="0"/>
              <a:t> (Reminder</a:t>
            </a:r>
            <a:r>
              <a:rPr lang="en-US" dirty="0"/>
              <a:t>: </a:t>
            </a:r>
            <a:r>
              <a:rPr lang="en-US" dirty="0" smtClean="0"/>
              <a:t>was ~2E33 </a:t>
            </a:r>
            <a:r>
              <a:rPr lang="en-US" dirty="0"/>
              <a:t>at the start of the </a:t>
            </a:r>
            <a:r>
              <a:rPr lang="en-US" dirty="0" smtClean="0"/>
              <a:t>study)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Octupole</a:t>
            </a:r>
            <a:r>
              <a:rPr lang="en-US" dirty="0"/>
              <a:t> study,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8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4th </a:t>
            </a:r>
            <a:r>
              <a:rPr lang="en-US" b="1" dirty="0" smtClean="0">
                <a:solidFill>
                  <a:srgbClr val="00B050"/>
                </a:solidFill>
              </a:rPr>
              <a:t>study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28600" lvl="1" indent="-228600">
              <a:buClrTx/>
            </a:pPr>
            <a:r>
              <a:rPr lang="en-US" dirty="0" smtClean="0"/>
              <a:t>Reduced </a:t>
            </a:r>
            <a:r>
              <a:rPr lang="en-US" dirty="0" err="1">
                <a:solidFill>
                  <a:schemeClr val="accent2"/>
                </a:solidFill>
              </a:rPr>
              <a:t>octupoles</a:t>
            </a:r>
            <a:r>
              <a:rPr lang="en-US" dirty="0">
                <a:solidFill>
                  <a:schemeClr val="accent2"/>
                </a:solidFill>
              </a:rPr>
              <a:t>' current to 0 A </a:t>
            </a:r>
            <a:r>
              <a:rPr lang="en-US" dirty="0"/>
              <a:t>(with no </a:t>
            </a:r>
            <a:r>
              <a:rPr lang="en-US" dirty="0" err="1"/>
              <a:t>chromas</a:t>
            </a:r>
            <a:r>
              <a:rPr lang="en-US" dirty="0"/>
              <a:t> trimmed)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No problem</a:t>
            </a:r>
          </a:p>
          <a:p>
            <a:pPr marL="228600" lvl="1" indent="-228600">
              <a:buClrTx/>
            </a:pPr>
            <a:r>
              <a:rPr lang="en-US" dirty="0" smtClean="0">
                <a:solidFill>
                  <a:schemeClr val="accent2"/>
                </a:solidFill>
              </a:rPr>
              <a:t>Then separated </a:t>
            </a:r>
            <a:r>
              <a:rPr lang="en-US" dirty="0">
                <a:solidFill>
                  <a:schemeClr val="accent2"/>
                </a:solidFill>
              </a:rPr>
              <a:t>IP1&amp;5&amp;8 to 4 </a:t>
            </a:r>
            <a:r>
              <a:rPr lang="en-US" dirty="0" err="1">
                <a:solidFill>
                  <a:schemeClr val="accent2"/>
                </a:solidFill>
              </a:rPr>
              <a:t>sigmas</a:t>
            </a:r>
            <a:r>
              <a:rPr lang="en-US" dirty="0">
                <a:solidFill>
                  <a:schemeClr val="accent2"/>
                </a:solidFill>
              </a:rPr>
              <a:t> in 1 step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No </a:t>
            </a:r>
            <a:r>
              <a:rPr lang="en-US" dirty="0" smtClean="0"/>
              <a:t>problem</a:t>
            </a:r>
          </a:p>
          <a:p>
            <a:pPr marL="228600" lvl="1" indent="-228600">
              <a:buClrTx/>
            </a:pPr>
            <a:r>
              <a:rPr lang="en-US" dirty="0" smtClean="0"/>
              <a:t>Finally</a:t>
            </a:r>
            <a:r>
              <a:rPr lang="en-US" dirty="0"/>
              <a:t>, </a:t>
            </a:r>
            <a:r>
              <a:rPr lang="en-US" dirty="0" smtClean="0"/>
              <a:t>did </a:t>
            </a:r>
            <a:r>
              <a:rPr lang="en-US" dirty="0"/>
              <a:t>some </a:t>
            </a:r>
            <a:r>
              <a:rPr lang="en-US" dirty="0">
                <a:solidFill>
                  <a:schemeClr val="accent2"/>
                </a:solidFill>
              </a:rPr>
              <a:t>steps in </a:t>
            </a:r>
            <a:r>
              <a:rPr lang="en-US" dirty="0" err="1" smtClean="0">
                <a:solidFill>
                  <a:schemeClr val="accent2"/>
                </a:solidFill>
              </a:rPr>
              <a:t>chromas</a:t>
            </a:r>
            <a:r>
              <a:rPr lang="en-US" dirty="0" smtClean="0"/>
              <a:t>:</a:t>
            </a:r>
          </a:p>
          <a:p>
            <a:pPr marL="569913" lvl="2" indent="-228600">
              <a:buClrTx/>
            </a:pPr>
            <a:r>
              <a:rPr lang="en-US" sz="2000" dirty="0" smtClean="0"/>
              <a:t>Delta </a:t>
            </a:r>
            <a:r>
              <a:rPr lang="en-US" sz="2000" dirty="0"/>
              <a:t>of </a:t>
            </a:r>
            <a:r>
              <a:rPr lang="en-US" sz="2000" dirty="0">
                <a:solidFill>
                  <a:schemeClr val="accent2"/>
                </a:solidFill>
              </a:rPr>
              <a:t>+5 in both planes both beams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000" dirty="0" smtClean="0"/>
              <a:t> </a:t>
            </a:r>
            <a:r>
              <a:rPr lang="en-US" sz="2000" dirty="0"/>
              <a:t>Dip (as usual) and then it tried to come back but the </a:t>
            </a:r>
            <a:r>
              <a:rPr lang="en-US" sz="2000" dirty="0">
                <a:solidFill>
                  <a:schemeClr val="accent2"/>
                </a:solidFill>
              </a:rPr>
              <a:t>final lifetime was </a:t>
            </a:r>
            <a:r>
              <a:rPr lang="en-US" sz="2000" dirty="0" smtClean="0">
                <a:solidFill>
                  <a:schemeClr val="accent2"/>
                </a:solidFill>
              </a:rPr>
              <a:t>reduced</a:t>
            </a:r>
            <a:endParaRPr lang="en-US" sz="2000" dirty="0" smtClean="0"/>
          </a:p>
          <a:p>
            <a:pPr marL="569913" lvl="2" indent="-228600">
              <a:buClrTx/>
            </a:pPr>
            <a:r>
              <a:rPr lang="en-US" sz="2000" dirty="0" smtClean="0"/>
              <a:t>Delta </a:t>
            </a:r>
            <a:r>
              <a:rPr lang="en-US" sz="2000" dirty="0"/>
              <a:t>of -10 (i.e. </a:t>
            </a:r>
            <a:r>
              <a:rPr lang="en-US" sz="2000" dirty="0">
                <a:solidFill>
                  <a:schemeClr val="accent2"/>
                </a:solidFill>
              </a:rPr>
              <a:t>- 5 compared to the initial situation</a:t>
            </a:r>
            <a:r>
              <a:rPr lang="en-US" sz="2000" dirty="0"/>
              <a:t>) done at </a:t>
            </a:r>
            <a:r>
              <a:rPr lang="en-US" sz="2000" dirty="0" smtClean="0"/>
              <a:t>11:25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000" dirty="0" smtClean="0"/>
              <a:t> </a:t>
            </a:r>
            <a:r>
              <a:rPr lang="en-US" sz="2000" dirty="0"/>
              <a:t>Dip (as usual) and then it came back to a </a:t>
            </a:r>
            <a:r>
              <a:rPr lang="en-US" sz="2000" dirty="0">
                <a:solidFill>
                  <a:schemeClr val="accent2"/>
                </a:solidFill>
              </a:rPr>
              <a:t>lifetime even better</a:t>
            </a:r>
            <a:r>
              <a:rPr lang="en-US" sz="2000" dirty="0"/>
              <a:t>. </a:t>
            </a:r>
            <a:r>
              <a:rPr lang="en-US" sz="2000" b="1" dirty="0">
                <a:solidFill>
                  <a:schemeClr val="accent2"/>
                </a:solidFill>
              </a:rPr>
              <a:t>However, 4 minutes </a:t>
            </a:r>
            <a:r>
              <a:rPr lang="en-US" sz="2000" b="1" dirty="0" smtClean="0">
                <a:solidFill>
                  <a:schemeClr val="accent2"/>
                </a:solidFill>
              </a:rPr>
              <a:t>later </a:t>
            </a:r>
            <a:r>
              <a:rPr lang="en-US" sz="2000" b="1" dirty="0">
                <a:solidFill>
                  <a:schemeClr val="accent2"/>
                </a:solidFill>
              </a:rPr>
              <a:t>we started to see some activities/instabilities on the 6 IP8 bunches </a:t>
            </a:r>
            <a:r>
              <a:rPr lang="en-US" sz="2000" dirty="0"/>
              <a:t>(i.e. </a:t>
            </a:r>
            <a:r>
              <a:rPr lang="en-US" sz="2000" dirty="0" smtClean="0"/>
              <a:t>head-on collisions </a:t>
            </a:r>
            <a:r>
              <a:rPr lang="en-US" sz="2000" dirty="0"/>
              <a:t>only in IP8 but a certain number of </a:t>
            </a:r>
            <a:r>
              <a:rPr lang="en-US" sz="2000" dirty="0" smtClean="0"/>
              <a:t>long-range interactions </a:t>
            </a:r>
            <a:r>
              <a:rPr lang="en-US" sz="2000" dirty="0"/>
              <a:t>from other IPs) </a:t>
            </a: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000" dirty="0" smtClean="0"/>
              <a:t> </a:t>
            </a:r>
            <a:r>
              <a:rPr lang="en-US" sz="2000" dirty="0"/>
              <a:t>To be studied in detail.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Octupole</a:t>
            </a:r>
            <a:r>
              <a:rPr lang="en-US" dirty="0"/>
              <a:t> study,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9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accent2"/>
                </a:solidFill>
              </a:rPr>
              <a:t>3-4 </a:t>
            </a:r>
            <a:r>
              <a:rPr lang="en-US" sz="1800" dirty="0">
                <a:solidFill>
                  <a:schemeClr val="accent2"/>
                </a:solidFill>
              </a:rPr>
              <a:t>minutes </a:t>
            </a:r>
            <a:r>
              <a:rPr lang="en-US" sz="1800" dirty="0" smtClean="0">
                <a:solidFill>
                  <a:schemeClr val="accent2"/>
                </a:solidFill>
              </a:rPr>
              <a:t>after changing </a:t>
            </a:r>
            <a:r>
              <a:rPr lang="en-US" sz="1800" dirty="0" err="1" smtClean="0">
                <a:solidFill>
                  <a:schemeClr val="accent2"/>
                </a:solidFill>
              </a:rPr>
              <a:t>chroma</a:t>
            </a:r>
            <a:r>
              <a:rPr lang="en-US" sz="1800" dirty="0" smtClean="0">
                <a:solidFill>
                  <a:schemeClr val="accent2"/>
                </a:solidFill>
              </a:rPr>
              <a:t> by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-10 (therefore most likely </a:t>
            </a:r>
            <a:r>
              <a:rPr lang="en-US" sz="1800" dirty="0" err="1" smtClean="0">
                <a:solidFill>
                  <a:schemeClr val="accent2"/>
                </a:solidFill>
              </a:rPr>
              <a:t>chroma</a:t>
            </a:r>
            <a:r>
              <a:rPr lang="en-US" sz="1800" dirty="0" smtClean="0">
                <a:solidFill>
                  <a:schemeClr val="accent2"/>
                </a:solidFill>
              </a:rPr>
              <a:t> was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err="1" smtClean="0">
                <a:solidFill>
                  <a:schemeClr val="accent2"/>
                </a:solidFill>
              </a:rPr>
              <a:t>negativ</a:t>
            </a:r>
            <a:r>
              <a:rPr lang="en-US" sz="1800" dirty="0" smtClean="0">
                <a:solidFill>
                  <a:schemeClr val="accent2"/>
                </a:solidFill>
              </a:rPr>
              <a:t>) </a:t>
            </a:r>
            <a:r>
              <a:rPr lang="en-US" sz="1800" dirty="0" smtClean="0"/>
              <a:t>activity </a:t>
            </a:r>
            <a:r>
              <a:rPr lang="en-US" sz="1800" dirty="0"/>
              <a:t>in Beam 1 and Beam2.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Beam 2 IP8-only-collision </a:t>
            </a:r>
            <a:r>
              <a:rPr lang="en-US" sz="1800" dirty="0">
                <a:solidFill>
                  <a:schemeClr val="accent2"/>
                </a:solidFill>
              </a:rPr>
              <a:t>bunches lose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intensity </a:t>
            </a:r>
            <a:r>
              <a:rPr lang="en-US" sz="1800" b="1" dirty="0" smtClean="0">
                <a:solidFill>
                  <a:schemeClr val="accent2"/>
                </a:solidFill>
              </a:rPr>
              <a:t>(~40%) </a:t>
            </a:r>
            <a:r>
              <a:rPr lang="en-US" sz="1800" dirty="0" smtClean="0"/>
              <a:t>one </a:t>
            </a:r>
            <a:r>
              <a:rPr lang="en-US" sz="1800" dirty="0"/>
              <a:t>after the other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1 minute </a:t>
            </a:r>
            <a:r>
              <a:rPr lang="en-US" sz="1800" dirty="0" smtClean="0"/>
              <a:t>interval</a:t>
            </a:r>
            <a:r>
              <a:rPr lang="en-US" sz="1800" dirty="0"/>
              <a:t>) </a:t>
            </a:r>
            <a:r>
              <a:rPr lang="en-US" sz="1800" dirty="0" smtClean="0"/>
              <a:t>in the order of </a:t>
            </a:r>
            <a:r>
              <a:rPr lang="en-US" sz="1800" dirty="0"/>
              <a:t>their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long-range interactions </a:t>
            </a:r>
            <a:r>
              <a:rPr lang="en-US" sz="1800" dirty="0"/>
              <a:t>in IP1 and 5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(first the bunch with 3 LR interactions, </a:t>
            </a:r>
            <a:br>
              <a:rPr lang="en-US" sz="1800" dirty="0" smtClean="0"/>
            </a:br>
            <a:r>
              <a:rPr lang="en-US" sz="1800" dirty="0" smtClean="0"/>
              <a:t>then the bunch with 4, …). </a:t>
            </a:r>
            <a:r>
              <a:rPr lang="en-US" sz="1800" dirty="0"/>
              <a:t>Activity </a:t>
            </a:r>
            <a:r>
              <a:rPr lang="en-US" sz="1800" dirty="0" smtClean="0"/>
              <a:t>starts </a:t>
            </a:r>
            <a:br>
              <a:rPr lang="en-US" sz="1800" dirty="0" smtClean="0"/>
            </a:br>
            <a:r>
              <a:rPr lang="en-US" sz="1800" dirty="0" smtClean="0"/>
              <a:t>on BBQ </a:t>
            </a:r>
            <a:r>
              <a:rPr lang="en-US" sz="1800" dirty="0"/>
              <a:t>V </a:t>
            </a:r>
            <a:r>
              <a:rPr lang="en-US" sz="1800" dirty="0" smtClean="0"/>
              <a:t>B2. Then </a:t>
            </a:r>
            <a:r>
              <a:rPr lang="en-US" sz="1800" dirty="0"/>
              <a:t>colliding companions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B1 </a:t>
            </a:r>
            <a:r>
              <a:rPr lang="en-US" sz="1800" dirty="0" smtClean="0"/>
              <a:t>also </a:t>
            </a:r>
            <a:r>
              <a:rPr lang="en-US" sz="1800" dirty="0"/>
              <a:t>lost</a:t>
            </a:r>
            <a:r>
              <a:rPr lang="en-US" sz="18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“IP8 bunches”</a:t>
            </a:r>
            <a:endParaRPr lang="en-GB" dirty="0"/>
          </a:p>
        </p:txBody>
      </p:sp>
      <p:pic>
        <p:nvPicPr>
          <p:cNvPr id="1026" name="Picture 2" descr="C:\Users\eholzer\AppData\Local\Temp\Be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/>
          <a:stretch/>
        </p:blipFill>
        <p:spPr bwMode="auto">
          <a:xfrm>
            <a:off x="3087216" y="3717032"/>
            <a:ext cx="5445224" cy="29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olzer\AppData\Local\Temp\201208011203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7978" r="42841"/>
          <a:stretch/>
        </p:blipFill>
        <p:spPr bwMode="auto">
          <a:xfrm>
            <a:off x="5175696" y="476672"/>
            <a:ext cx="3788792" cy="29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r>
              <a:rPr lang="en-US" dirty="0"/>
              <a:t>11:30 beams dumped by OP after end-of-fill study</a:t>
            </a:r>
          </a:p>
          <a:p>
            <a:endParaRPr lang="en-GB" sz="1800" dirty="0"/>
          </a:p>
          <a:p>
            <a:pPr marL="228600" lvl="1" indent="-228600">
              <a:buClrTx/>
            </a:pPr>
            <a:endParaRPr lang="en-US" dirty="0" smtClean="0"/>
          </a:p>
          <a:p>
            <a:pPr marL="228600" lvl="1" indent="-228600">
              <a:buClrTx/>
            </a:pPr>
            <a:endParaRPr lang="en-US" dirty="0"/>
          </a:p>
          <a:p>
            <a:pPr marL="228600" lvl="1" indent="-228600">
              <a:buClrTx/>
            </a:pPr>
            <a:r>
              <a:rPr lang="en-US" dirty="0" smtClean="0"/>
              <a:t>12:30 – 14:00 test to </a:t>
            </a:r>
            <a:r>
              <a:rPr lang="en-US" b="1" dirty="0" smtClean="0">
                <a:solidFill>
                  <a:schemeClr val="accent2"/>
                </a:solidFill>
              </a:rPr>
              <a:t>measure tune with ADT </a:t>
            </a:r>
            <a:r>
              <a:rPr lang="en-US" dirty="0"/>
              <a:t>(</a:t>
            </a:r>
            <a:r>
              <a:rPr lang="en-US" dirty="0" smtClean="0"/>
              <a:t>Daniel V, Wolfgang H)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B1 vertical plane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Used only the already existing infrastructure </a:t>
            </a:r>
            <a:r>
              <a:rPr lang="en-US" dirty="0" smtClean="0"/>
              <a:t>(Abort gap cleaning, </a:t>
            </a:r>
            <a:r>
              <a:rPr lang="en-US" dirty="0" smtClean="0"/>
              <a:t>gain</a:t>
            </a:r>
            <a:r>
              <a:rPr lang="en-US" dirty="0" smtClean="0"/>
              <a:t> </a:t>
            </a:r>
            <a:r>
              <a:rPr lang="en-US" dirty="0" smtClean="0"/>
              <a:t>modulation, bunch observation etc.) with new software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 tune measurement </a:t>
            </a:r>
            <a:r>
              <a:rPr lang="en-US" dirty="0" smtClean="0"/>
              <a:t>test at injection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8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Method 1 (Evian 2011)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ADT gain modulation within the turn</a:t>
            </a:r>
            <a:r>
              <a:rPr lang="en-GB" dirty="0" smtClean="0"/>
              <a:t>, BBQ should get more signal from the less damped bunches (first 12). </a:t>
            </a:r>
          </a:p>
          <a:p>
            <a:pPr lvl="1"/>
            <a:r>
              <a:rPr lang="en-GB" dirty="0" smtClean="0"/>
              <a:t>Passive observation, moderate effort needed. Method tested after TS1, no significant improvement (for BBQ)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would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require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gating</a:t>
            </a:r>
            <a:r>
              <a:rPr lang="de-DE" dirty="0" smtClean="0">
                <a:sym typeface="Wingdings"/>
              </a:rPr>
              <a:t> BBQ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Method 2 (Evian 2011)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Q extraction from the ADT residual noise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Passive observation of all bunches, significant effort needed. Long term proposal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Method 3 (RF coffee table 2012)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Active excitation of few bunches by the ADT</a:t>
            </a:r>
            <a:r>
              <a:rPr lang="en-GB" dirty="0" smtClean="0"/>
              <a:t>, measure the oscillation damping transient and calculate the tune. </a:t>
            </a:r>
          </a:p>
          <a:p>
            <a:pPr lvl="1"/>
            <a:r>
              <a:rPr lang="en-GB" dirty="0" smtClean="0"/>
              <a:t>Moderate effort needed. Results are presented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 tune measurement </a:t>
            </a:r>
            <a:r>
              <a:rPr lang="en-US" dirty="0" smtClean="0"/>
              <a:t>test – </a:t>
            </a:r>
            <a:r>
              <a:rPr lang="en-US" dirty="0" smtClean="0"/>
              <a:t>Daniel, Wolfgang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</a:t>
            </a:r>
            <a:endParaRPr lang="en-US" dirty="0" smtClean="0">
              <a:solidFill>
                <a:schemeClr val="accent2"/>
              </a:solidFill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Excite the </a:t>
            </a:r>
            <a:r>
              <a:rPr lang="en-US" dirty="0">
                <a:solidFill>
                  <a:schemeClr val="accent2"/>
                </a:solidFill>
              </a:rPr>
              <a:t>first 6 bunches </a:t>
            </a:r>
            <a:r>
              <a:rPr lang="en-US" dirty="0"/>
              <a:t>by the damper (</a:t>
            </a:r>
            <a:r>
              <a:rPr lang="en-US" dirty="0">
                <a:solidFill>
                  <a:schemeClr val="accent2"/>
                </a:solidFill>
              </a:rPr>
              <a:t>abort gap cleaning infrastructure</a:t>
            </a:r>
            <a:r>
              <a:rPr lang="en-US" dirty="0"/>
              <a:t>) and full amplitude (=1</a:t>
            </a:r>
            <a:r>
              <a:rPr lang="en-US" dirty="0" smtClean="0"/>
              <a:t>). 4 turn excitation results </a:t>
            </a:r>
            <a:r>
              <a:rPr lang="en-US" dirty="0"/>
              <a:t>into ~100um peak oscillation in our pickup </a:t>
            </a:r>
            <a:r>
              <a:rPr lang="en-US" dirty="0" smtClean="0"/>
              <a:t>Q7R4.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ormalized </a:t>
            </a:r>
            <a:r>
              <a:rPr lang="en-US" dirty="0"/>
              <a:t>gain set to 0.03, </a:t>
            </a:r>
            <a:r>
              <a:rPr lang="en-US" dirty="0" smtClean="0"/>
              <a:t>similar </a:t>
            </a:r>
            <a:r>
              <a:rPr lang="en-US" dirty="0"/>
              <a:t>conditions as through the ramp and flat </a:t>
            </a:r>
            <a:r>
              <a:rPr lang="en-US" dirty="0" smtClean="0"/>
              <a:t>top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Observe each individual bunch of the 6-bunch train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FFT </a:t>
            </a:r>
            <a:r>
              <a:rPr lang="en-US" dirty="0">
                <a:solidFill>
                  <a:schemeClr val="accent2"/>
                </a:solidFill>
              </a:rPr>
              <a:t>of data for each observed </a:t>
            </a:r>
            <a:r>
              <a:rPr lang="en-US" dirty="0" smtClean="0">
                <a:solidFill>
                  <a:schemeClr val="accent2"/>
                </a:solidFill>
              </a:rPr>
              <a:t>bunch, </a:t>
            </a:r>
            <a:r>
              <a:rPr lang="en-US" dirty="0">
                <a:solidFill>
                  <a:schemeClr val="accent2"/>
                </a:solidFill>
              </a:rPr>
              <a:t>average the spectra, find the </a:t>
            </a:r>
            <a:r>
              <a:rPr lang="en-US" dirty="0" smtClean="0">
                <a:solidFill>
                  <a:schemeClr val="accent2"/>
                </a:solidFill>
              </a:rPr>
              <a:t>peak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solidFill>
                <a:schemeClr val="accent2"/>
              </a:solidFill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Similar </a:t>
            </a:r>
            <a:r>
              <a:rPr lang="en-US" dirty="0"/>
              <a:t>measurements could be obtained with 2 turn excitation (~</a:t>
            </a:r>
            <a:r>
              <a:rPr lang="en-US" dirty="0" smtClean="0"/>
              <a:t>50um, ~23dB S/N, vs. ~28dB with 4 turn excitation).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ADT tune measurement test – </a:t>
            </a:r>
            <a:r>
              <a:rPr lang="en-US" dirty="0"/>
              <a:t>Daniel, Wolfgang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4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spec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669" y="860386"/>
            <a:ext cx="5522851" cy="28566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tune measurement </a:t>
            </a:r>
            <a:r>
              <a:rPr lang="en-US" dirty="0"/>
              <a:t>test – </a:t>
            </a:r>
            <a:r>
              <a:rPr lang="en-US" dirty="0"/>
              <a:t>Daniel, Wolfgang</a:t>
            </a:r>
            <a:endParaRPr lang="en-GB" dirty="0"/>
          </a:p>
        </p:txBody>
      </p:sp>
      <p:pic>
        <p:nvPicPr>
          <p:cNvPr id="9" name="Content Placeholder 8" descr="Excitation_transie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17032"/>
            <a:ext cx="3409524" cy="2800000"/>
          </a:xfrm>
        </p:spPr>
      </p:pic>
      <p:pic>
        <p:nvPicPr>
          <p:cNvPr id="11" name="Picture 10" descr="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664662"/>
            <a:ext cx="5040560" cy="322072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91880" y="2317032"/>
            <a:ext cx="64807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164288" y="2924944"/>
            <a:ext cx="0" cy="8837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37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On-screen Show (4:3)</PresentationFormat>
  <Paragraphs>123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Wednesday 1.8. - Morning</vt:lpstr>
      <vt:lpstr>Octupole study, cont.</vt:lpstr>
      <vt:lpstr>Octupole study, cont.</vt:lpstr>
      <vt:lpstr>Octupole study, cont.</vt:lpstr>
      <vt:lpstr>“IP8 bunches”</vt:lpstr>
      <vt:lpstr>ADT tune measurement test at injection energy</vt:lpstr>
      <vt:lpstr>ADT tune measurement test – Daniel, Wolfgang</vt:lpstr>
      <vt:lpstr>ADT tune measurement test – Daniel, Wolfgang</vt:lpstr>
      <vt:lpstr>ADT tune measurement test – Daniel, Wolfgang</vt:lpstr>
      <vt:lpstr>ADT tune measurement test – Daniel, Wolfgang</vt:lpstr>
      <vt:lpstr>ADT tune measurement test – Daniel, Wolfgang</vt:lpstr>
      <vt:lpstr>Afternoon</vt:lpstr>
      <vt:lpstr>Bunch losses going into collisions</vt:lpstr>
      <vt:lpstr>Bunch losses</vt:lpstr>
      <vt:lpstr>Lifetime and longitudinal bunch length</vt:lpstr>
      <vt:lpstr>Evening</vt:lpstr>
      <vt:lpstr>B2, fill 2900, ADT H bunch positions – from Benoit</vt:lpstr>
      <vt:lpstr>B1, fill 2900, ADT H bunch positions – from Benoit</vt:lpstr>
      <vt:lpstr>Night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2012-08-02T13:10:50Z</dcterms:modified>
</cp:coreProperties>
</file>