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61" r:id="rId2"/>
    <p:sldId id="536" r:id="rId3"/>
    <p:sldId id="502" r:id="rId4"/>
    <p:sldId id="537" r:id="rId5"/>
    <p:sldId id="523" r:id="rId6"/>
    <p:sldId id="524" r:id="rId7"/>
    <p:sldId id="525" r:id="rId8"/>
    <p:sldId id="515" r:id="rId9"/>
    <p:sldId id="514" r:id="rId10"/>
    <p:sldId id="526" r:id="rId11"/>
    <p:sldId id="527" r:id="rId12"/>
    <p:sldId id="503" r:id="rId13"/>
    <p:sldId id="506" r:id="rId14"/>
    <p:sldId id="508" r:id="rId15"/>
    <p:sldId id="509" r:id="rId16"/>
    <p:sldId id="510" r:id="rId17"/>
    <p:sldId id="507" r:id="rId18"/>
    <p:sldId id="530" r:id="rId19"/>
    <p:sldId id="518" r:id="rId20"/>
    <p:sldId id="519" r:id="rId21"/>
    <p:sldId id="528" r:id="rId22"/>
    <p:sldId id="529" r:id="rId23"/>
    <p:sldId id="539" r:id="rId24"/>
    <p:sldId id="538" r:id="rId25"/>
    <p:sldId id="540" r:id="rId26"/>
    <p:sldId id="504" r:id="rId27"/>
    <p:sldId id="516" r:id="rId28"/>
    <p:sldId id="522" r:id="rId29"/>
    <p:sldId id="505" r:id="rId30"/>
    <p:sldId id="520" r:id="rId31"/>
    <p:sldId id="541" r:id="rId32"/>
    <p:sldId id="542" r:id="rId33"/>
    <p:sldId id="532" r:id="rId34"/>
    <p:sldId id="533" r:id="rId35"/>
    <p:sldId id="53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9" autoAdjust="0"/>
    <p:restoredTop sz="97335" autoAdjust="0"/>
  </p:normalViewPr>
  <p:slideViewPr>
    <p:cSldViewPr>
      <p:cViewPr varScale="1">
        <p:scale>
          <a:sx n="106" d="100"/>
          <a:sy n="10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96B4-BAC4-5842-83B5-2ECF6C53B7B9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B2D2C-CD4A-F548-B52F-BDD89942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98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51F9-430A-184A-A4A3-DF39AB381A8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28C62-F0C2-9645-A5FA-46E4D2B40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7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4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7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0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8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2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2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>
                <a:lumMod val="92000"/>
              </a:srgbClr>
            </a:gs>
            <a:gs pos="13000">
              <a:schemeClr val="bg1">
                <a:lumMod val="75000"/>
              </a:schemeClr>
            </a:gs>
            <a:gs pos="21001">
              <a:schemeClr val="bg1">
                <a:lumMod val="85000"/>
              </a:schemeClr>
            </a:gs>
            <a:gs pos="63000">
              <a:srgbClr val="FFFFFF"/>
            </a:gs>
            <a:gs pos="68000">
              <a:schemeClr val="bg1">
                <a:lumMod val="74000"/>
              </a:schemeClr>
            </a:gs>
            <a:gs pos="82001">
              <a:schemeClr val="bg1">
                <a:lumMod val="87000"/>
              </a:schemeClr>
            </a:gs>
            <a:gs pos="100000">
              <a:srgbClr val="EAEAEA">
                <a:lumMod val="7000"/>
                <a:lumOff val="93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77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6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51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A23F-BAF2-40F7-981E-A4E481A3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5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LHC </a:t>
            </a:r>
            <a:r>
              <a:rPr lang="en-US" dirty="0"/>
              <a:t>p</a:t>
            </a:r>
            <a:r>
              <a:rPr lang="en-US" dirty="0" smtClean="0"/>
              <a:t>rogress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7162800" cy="1752600"/>
          </a:xfrm>
        </p:spPr>
        <p:txBody>
          <a:bodyPr/>
          <a:lstStyle/>
          <a:p>
            <a:r>
              <a:rPr lang="en-US" dirty="0" smtClean="0"/>
              <a:t>Week 30 summary 30</a:t>
            </a:r>
            <a:r>
              <a:rPr lang="en-US" baseline="30000" dirty="0" smtClean="0"/>
              <a:t>th</a:t>
            </a:r>
            <a:r>
              <a:rPr lang="en-US" dirty="0" smtClean="0"/>
              <a:t> July 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876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Coordination: Mike </a:t>
            </a:r>
            <a:r>
              <a:rPr lang="en-US" sz="2400" dirty="0"/>
              <a:t>Lamont &amp; </a:t>
            </a:r>
            <a:r>
              <a:rPr lang="en-US" sz="2400" dirty="0" smtClean="0"/>
              <a:t>Bernard </a:t>
            </a:r>
            <a:r>
              <a:rPr lang="en-US" sz="2400" dirty="0" err="1" smtClean="0"/>
              <a:t>Holzer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54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GB" dirty="0" smtClean="0"/>
              <a:t>2883 – early Friday morning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240" y="3147780"/>
            <a:ext cx="5139760" cy="371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" y="866542"/>
            <a:ext cx="637095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5486400"/>
            <a:ext cx="88392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Activity kicks off on beam 1 – end of squeeze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ustained beam loss both beams – finally dumping on collimator temperature interlock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QH B1 low – on or near 100 Hz</a:t>
            </a: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3276600" y="2819400"/>
            <a:ext cx="1371600" cy="533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Tune Shift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2057400" y="4495800"/>
            <a:ext cx="990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100 Hz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3124200" y="4495800"/>
            <a:ext cx="990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100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5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Associated beam size increase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8810"/>
            <a:ext cx="4843476" cy="56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5715000"/>
            <a:ext cx="194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Federico </a:t>
            </a:r>
            <a:r>
              <a:rPr lang="en-US" dirty="0" err="1"/>
              <a:t>Roncarolo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3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868362"/>
          </a:xfrm>
        </p:spPr>
        <p:txBody>
          <a:bodyPr/>
          <a:lstStyle/>
          <a:p>
            <a:r>
              <a:rPr lang="en-GB" dirty="0" smtClean="0"/>
              <a:t>2859 – end squeeze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45942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Stepping back a little over a week…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2860 – collision beam process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51313"/>
            <a:ext cx="6629400" cy="58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14" y="5146341"/>
            <a:ext cx="5086350" cy="171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59" y="3733800"/>
            <a:ext cx="6229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87109" y="3352800"/>
            <a:ext cx="3733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Instability B1H – losses on B2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Faster (~ 25 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2862 – collision beam process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24864"/>
            <a:ext cx="6654204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7891" y="5925434"/>
            <a:ext cx="37338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Similar…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Instability B2H &amp; B1H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Haven’t seen this since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2866 – B2H end squeeze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533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3733800" y="5791200"/>
            <a:ext cx="990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100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3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2867 – B2H end squeeze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16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799"/>
            <a:ext cx="6553200" cy="546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3505200" y="5867400"/>
            <a:ext cx="9906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dirty="0" smtClean="0"/>
              <a:t>100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5867400"/>
            <a:ext cx="3733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Now taking a lot of care not to put the tune on 0.3068 (3450 Hz)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8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Tunes@ </a:t>
            </a:r>
            <a:r>
              <a:rPr lang="en-GB" dirty="0" err="1" smtClean="0"/>
              <a:t>injection&amp;ramp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0.28 = 3149 Hz</a:t>
            </a:r>
          </a:p>
          <a:p>
            <a:r>
              <a:rPr lang="en-GB" dirty="0" smtClean="0"/>
              <a:t>Up to now take a lot of care to keep horizontal tunes on this value (QFB)</a:t>
            </a:r>
          </a:p>
          <a:p>
            <a:r>
              <a:rPr lang="en-GB" dirty="0" smtClean="0"/>
              <a:t>Yesterday moved QHB2 to 0.282 at injection &amp; ramp…</a:t>
            </a:r>
          </a:p>
          <a:p>
            <a:r>
              <a:rPr lang="en-GB" dirty="0" smtClean="0"/>
              <a:t>Sample size = </a:t>
            </a:r>
            <a:r>
              <a:rPr lang="en-GB" dirty="0" smtClean="0"/>
              <a:t>2:</a:t>
            </a:r>
            <a:endParaRPr lang="en-GB" dirty="0" smtClean="0"/>
          </a:p>
          <a:p>
            <a:pPr lvl="1"/>
            <a:r>
              <a:rPr lang="en-GB" dirty="0" smtClean="0"/>
              <a:t>Reduced losses at end </a:t>
            </a:r>
            <a:r>
              <a:rPr lang="en-GB" dirty="0" smtClean="0"/>
              <a:t>ramp (perhaps)</a:t>
            </a:r>
            <a:endParaRPr lang="en-GB" dirty="0" smtClean="0"/>
          </a:p>
          <a:p>
            <a:pPr lvl="1"/>
            <a:r>
              <a:rPr lang="en-GB" dirty="0" smtClean="0"/>
              <a:t>Not reflected in BSRT fast scan…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2891 – end ramp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48600" cy="54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47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BSRT beam 1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30-07-2012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progress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915150" cy="33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497761"/>
            <a:ext cx="6991350" cy="334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1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600200"/>
            <a:ext cx="926592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1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BSRT Beam 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30-07-2012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LHC progress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31" y="914400"/>
            <a:ext cx="612250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elogbook.cern.ch/eLogbook/attach_reader?attach_id=1271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6" y="3382358"/>
            <a:ext cx="6346825" cy="34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sizes before/after 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795"/>
            <a:ext cx="6048840" cy="56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400" y="5257800"/>
            <a:ext cx="1944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Federico </a:t>
            </a:r>
            <a:r>
              <a:rPr lang="en-US" dirty="0" err="1"/>
              <a:t>Roncarolo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43920" y="1700760"/>
            <a:ext cx="269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 </a:t>
            </a:r>
            <a:r>
              <a:rPr lang="en-GB" dirty="0"/>
              <a:t>H and V seems to have changed, even though the BSRT meas. are biased by a larger </a:t>
            </a:r>
            <a:r>
              <a:rPr lang="en-GB" dirty="0" smtClean="0"/>
              <a:t>noise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67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50 Hz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instrumentation – not there without beam – seen in all 3 BBQ </a:t>
            </a:r>
          </a:p>
          <a:p>
            <a:r>
              <a:rPr lang="en-US" dirty="0" smtClean="0"/>
              <a:t>Horizontal plane – both beams</a:t>
            </a:r>
          </a:p>
          <a:p>
            <a:r>
              <a:rPr lang="en-US" dirty="0" smtClean="0"/>
              <a:t>Limited number of sources – narrow line, no sidebands</a:t>
            </a:r>
          </a:p>
          <a:p>
            <a:r>
              <a:rPr lang="en-US" dirty="0" smtClean="0"/>
              <a:t>Probably dipole field, don’t see it on the tune…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8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751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3" y="3429000"/>
            <a:ext cx="685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87553" y="307759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RB.A34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894" y="32810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ALICE SOLENOID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Plus a few others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574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Ramp, squeeze and collide looking </a:t>
            </a:r>
            <a:r>
              <a:rPr lang="en-US" dirty="0" smtClean="0"/>
              <a:t>smoother</a:t>
            </a:r>
          </a:p>
          <a:p>
            <a:pPr lvl="1"/>
            <a:r>
              <a:rPr lang="en-US" dirty="0" smtClean="0"/>
              <a:t>As always if there are losses, it’s B2</a:t>
            </a:r>
            <a:endParaRPr lang="en-US" dirty="0" smtClean="0"/>
          </a:p>
          <a:p>
            <a:r>
              <a:rPr lang="en-US" dirty="0" smtClean="0"/>
              <a:t>Usual lifetime dip at the moment of collisions </a:t>
            </a:r>
          </a:p>
          <a:p>
            <a:pPr lvl="1"/>
            <a:r>
              <a:rPr lang="en-US" dirty="0" smtClean="0"/>
              <a:t>B2 down to 1 hour, 5-6% beam </a:t>
            </a:r>
            <a:r>
              <a:rPr lang="en-US" dirty="0" smtClean="0"/>
              <a:t>loss – tunes?</a:t>
            </a:r>
          </a:p>
          <a:p>
            <a:r>
              <a:rPr lang="en-US" dirty="0" err="1" smtClean="0"/>
              <a:t>Emittances</a:t>
            </a:r>
            <a:r>
              <a:rPr lang="en-US" dirty="0" smtClean="0"/>
              <a:t> </a:t>
            </a:r>
            <a:r>
              <a:rPr lang="en-US" dirty="0" smtClean="0"/>
              <a:t>from luminosity look a little large</a:t>
            </a:r>
          </a:p>
          <a:p>
            <a:pPr lvl="1"/>
            <a:r>
              <a:rPr lang="en-US" dirty="0" smtClean="0"/>
              <a:t>B2 between </a:t>
            </a:r>
            <a:r>
              <a:rPr lang="en-US" dirty="0" smtClean="0"/>
              <a:t>450 GeV and </a:t>
            </a:r>
            <a:r>
              <a:rPr lang="en-US" dirty="0" smtClean="0"/>
              <a:t>collisions?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Chromaticity measurement to be analyzed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9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Q’H B1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40165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547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Longitudinal blow-up</a:t>
            </a:r>
          </a:p>
          <a:p>
            <a:pPr lvl="1"/>
            <a:r>
              <a:rPr lang="en-GB" dirty="0" smtClean="0"/>
              <a:t>Programmed bunch length increased from 1.2 to 1.3 ns </a:t>
            </a:r>
          </a:p>
          <a:p>
            <a:r>
              <a:rPr lang="en-GB" dirty="0" smtClean="0"/>
              <a:t>Transverse feedback </a:t>
            </a:r>
          </a:p>
          <a:p>
            <a:pPr lvl="1"/>
            <a:r>
              <a:rPr lang="en-GB" dirty="0" smtClean="0"/>
              <a:t>Gain calibration</a:t>
            </a:r>
          </a:p>
          <a:p>
            <a:pPr lvl="1"/>
            <a:r>
              <a:rPr lang="en-GB" dirty="0" smtClean="0"/>
              <a:t>B2H gain </a:t>
            </a:r>
            <a:r>
              <a:rPr lang="en-GB" dirty="0"/>
              <a:t>reduced during </a:t>
            </a:r>
            <a:r>
              <a:rPr lang="en-GB" dirty="0" smtClean="0"/>
              <a:t>squeeze by 25%</a:t>
            </a:r>
          </a:p>
          <a:p>
            <a:r>
              <a:rPr lang="en-GB" dirty="0" smtClean="0"/>
              <a:t>Injection and ramp B2H tune to 0.282</a:t>
            </a:r>
          </a:p>
          <a:p>
            <a:r>
              <a:rPr lang="en-GB" dirty="0" smtClean="0"/>
              <a:t>LHCb polarity</a:t>
            </a:r>
          </a:p>
          <a:p>
            <a:r>
              <a:rPr lang="en-GB" dirty="0"/>
              <a:t>Injection sequence modification for Alice</a:t>
            </a:r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 NOTE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the ADT Gain </a:t>
            </a:r>
            <a:r>
              <a:rPr lang="en-US" dirty="0" smtClean="0"/>
              <a:t>renormalization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calibration constants which were used in the system until today date from 2010</a:t>
            </a:r>
            <a:r>
              <a:rPr lang="en-US" dirty="0"/>
              <a:t>. As the </a:t>
            </a:r>
            <a:r>
              <a:rPr lang="en-US" dirty="0" err="1"/>
              <a:t>tetrodes</a:t>
            </a:r>
            <a:r>
              <a:rPr lang="en-US" dirty="0"/>
              <a:t> in the power amplifiers are ageing and being replaced, and the Beam Position Readings change with the beam intensity settings variations have occurred since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Since </a:t>
            </a:r>
            <a:r>
              <a:rPr lang="en-US" dirty="0"/>
              <a:t>the last technical stop in June 2012 all power systems are populated with new tubes and back to nominal power </a:t>
            </a:r>
            <a:r>
              <a:rPr lang="en-US" dirty="0" smtClean="0"/>
              <a:t>gain.</a:t>
            </a:r>
          </a:p>
          <a:p>
            <a:r>
              <a:rPr lang="en-US" dirty="0" smtClean="0"/>
              <a:t>From </a:t>
            </a:r>
            <a:r>
              <a:rPr lang="en-US" dirty="0"/>
              <a:t>the measurements we have programmed new calibration factors </a:t>
            </a:r>
            <a:r>
              <a:rPr lang="en-US" dirty="0" smtClean="0"/>
              <a:t>today:</a:t>
            </a:r>
            <a:endParaRPr lang="en-US" dirty="0"/>
          </a:p>
          <a:p>
            <a:pPr lvl="1"/>
            <a:r>
              <a:rPr lang="en-US" dirty="0" smtClean="0"/>
              <a:t>HB1 </a:t>
            </a:r>
            <a:r>
              <a:rPr lang="en-US" dirty="0"/>
              <a:t>old 9213 new 10000 </a:t>
            </a:r>
            <a:endParaRPr lang="en-US" dirty="0" smtClean="0"/>
          </a:p>
          <a:p>
            <a:pPr lvl="1"/>
            <a:r>
              <a:rPr lang="en-US" dirty="0" smtClean="0"/>
              <a:t>VB1 </a:t>
            </a:r>
            <a:r>
              <a:rPr lang="en-US" dirty="0"/>
              <a:t>old 8804 new 9199 </a:t>
            </a:r>
            <a:endParaRPr lang="en-US" dirty="0" smtClean="0"/>
          </a:p>
          <a:p>
            <a:pPr lvl="1"/>
            <a:r>
              <a:rPr lang="en-US" dirty="0" smtClean="0"/>
              <a:t>HB2 </a:t>
            </a:r>
            <a:r>
              <a:rPr lang="en-US" dirty="0"/>
              <a:t>old 11466 new 7942 </a:t>
            </a:r>
            <a:endParaRPr lang="en-US" dirty="0" smtClean="0"/>
          </a:p>
          <a:p>
            <a:pPr lvl="1"/>
            <a:r>
              <a:rPr lang="en-US" dirty="0" smtClean="0"/>
              <a:t>VB2 </a:t>
            </a:r>
            <a:r>
              <a:rPr lang="en-US" dirty="0"/>
              <a:t>old 6197 new 5167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effective gain of the Horizontal Beam 2 system was therefore lowered by 31% and it should be now consistent again with the "normalized gain" knob.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2050" y="6093370"/>
            <a:ext cx="367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Wolfgang Hofle, Daniel Valuch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528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RF phase noise – CCC diagnostic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1676400"/>
            <a:ext cx="8991600" cy="297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Fabian </a:t>
            </a:r>
            <a:r>
              <a:rPr lang="en-US" dirty="0" err="1" smtClean="0"/>
              <a:t>Follin</a:t>
            </a:r>
            <a:r>
              <a:rPr lang="en-US" dirty="0"/>
              <a:t>, </a:t>
            </a:r>
            <a:r>
              <a:rPr lang="en-US" dirty="0" smtClean="0"/>
              <a:t>Michael </a:t>
            </a:r>
            <a:r>
              <a:rPr lang="en-US" dirty="0" err="1" smtClean="0"/>
              <a:t>Jaussi</a:t>
            </a:r>
            <a:r>
              <a:rPr lang="en-US" dirty="0" smtClean="0"/>
              <a:t>, </a:t>
            </a:r>
            <a:r>
              <a:rPr lang="en-US" dirty="0" err="1" smtClean="0"/>
              <a:t>Themistoklis</a:t>
            </a:r>
            <a:r>
              <a:rPr lang="en-US" dirty="0" smtClean="0"/>
              <a:t> </a:t>
            </a:r>
            <a:r>
              <a:rPr lang="en-US" dirty="0" err="1" smtClean="0"/>
              <a:t>Mastoridis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Plus accompanying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 30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20914"/>
              </p:ext>
            </p:extLst>
          </p:nvPr>
        </p:nvGraphicFramePr>
        <p:xfrm>
          <a:off x="228600" y="1066800"/>
          <a:ext cx="8686799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09057"/>
                <a:gridCol w="1034143"/>
                <a:gridCol w="762000"/>
                <a:gridCol w="838200"/>
                <a:gridCol w="350519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Peak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Int</a:t>
                      </a:r>
                      <a:r>
                        <a:rPr lang="en-GB" dirty="0" smtClean="0"/>
                        <a:t> fb-1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 10:20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15h5m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Tues 10:15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12h0m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5.83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 09:10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15h24m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</a:t>
                      </a:r>
                      <a:r>
                        <a:rPr lang="en-GB" baseline="0" dirty="0" smtClean="0"/>
                        <a:t> 13:21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9h17m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Triplet R1 – QPS SEU (</a:t>
                      </a:r>
                      <a:r>
                        <a:rPr lang="en-GB" dirty="0" err="1" smtClean="0"/>
                        <a:t>tbc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 21:50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Trip of LHC dipole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2883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Fri 01:50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4m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0.3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Beam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loss B1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 14:11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9h40m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Sat 03:00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3h43m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Collimation communication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</a:t>
                      </a:r>
                      <a:r>
                        <a:rPr lang="en-GB" baseline="0" dirty="0" smtClean="0"/>
                        <a:t>t 10:30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4h47m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Network</a:t>
                      </a:r>
                      <a:r>
                        <a:rPr lang="en-GB" baseline="0" dirty="0" smtClean="0"/>
                        <a:t> controller – point 5</a:t>
                      </a:r>
                    </a:p>
                    <a:p>
                      <a:r>
                        <a:rPr lang="en-GB" baseline="0" dirty="0" smtClean="0"/>
                        <a:t>collimators – access system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Sun 08:30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15h48m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 00:23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6h9m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Spurious switch opening RQF.A12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Ongoing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0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32 bunch h=9 test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Attempt dogged by unrelated problems</a:t>
            </a:r>
          </a:p>
          <a:p>
            <a:r>
              <a:rPr lang="en-US" dirty="0" smtClean="0"/>
              <a:t>But previous emittances of 1 micron with 1.2e11 ppb on flat top of SPS could not be re-established</a:t>
            </a:r>
          </a:p>
          <a:p>
            <a:r>
              <a:rPr lang="en-US" dirty="0" smtClean="0"/>
              <a:t>Indications that problem also effects nominal 50 ns beam </a:t>
            </a:r>
          </a:p>
          <a:p>
            <a:r>
              <a:rPr lang="en-US" dirty="0" smtClean="0"/>
              <a:t>PS/TT10 matching a suspect (</a:t>
            </a:r>
            <a:r>
              <a:rPr lang="en-US" dirty="0" err="1" smtClean="0"/>
              <a:t>Karel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Might also been there already at injection in PS</a:t>
            </a:r>
          </a:p>
          <a:p>
            <a:r>
              <a:rPr lang="en-US" dirty="0" smtClean="0"/>
              <a:t>Could explain decreased brightness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91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Gianluigi</a:t>
            </a:r>
            <a:r>
              <a:rPr lang="en-GB" dirty="0" smtClean="0"/>
              <a:t> &amp; Barbara</a:t>
            </a:r>
          </a:p>
          <a:p>
            <a:r>
              <a:rPr lang="en-GB" dirty="0" smtClean="0"/>
              <a:t>VIP this afternoon – dump beams ~14:30..</a:t>
            </a:r>
          </a:p>
          <a:p>
            <a:r>
              <a:rPr lang="en-GB" dirty="0" err="1" smtClean="0"/>
              <a:t>Octupoles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h=9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9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8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our midst…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a multi-talented, intelligent, good natured, humble, hard working physicist.</a:t>
            </a:r>
          </a:p>
          <a:p>
            <a:r>
              <a:rPr lang="en-US" dirty="0" smtClean="0"/>
              <a:t>Over the years he has made a profound contribution to the success of the LHC and many other projects.</a:t>
            </a:r>
          </a:p>
          <a:p>
            <a:r>
              <a:rPr lang="en-US" dirty="0" smtClean="0"/>
              <a:t>He has nurtured a generation of students, fellows and young physicists with good </a:t>
            </a:r>
            <a:r>
              <a:rPr lang="en-US" dirty="0" err="1" smtClean="0"/>
              <a:t>humour</a:t>
            </a:r>
            <a:r>
              <a:rPr lang="en-US" dirty="0" smtClean="0"/>
              <a:t> and empathy.</a:t>
            </a:r>
          </a:p>
          <a:p>
            <a:r>
              <a:rPr lang="en-US" dirty="0" smtClean="0"/>
              <a:t>As a founding member of the LHC coordination team he’s been in the thick of over the last few years and it’s been a real pleasure working with him..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33</a:t>
            </a:fld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2362200" y="1676400"/>
            <a:ext cx="914400" cy="3810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man is…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 descr="Screen shot 2012-07-29 at 9.3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382000" cy="53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25256"/>
            <a:ext cx="7696200" cy="55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5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Screen shot 2012-07-29 at 8.5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8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Screen shot 2012-07-29 at 8.5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 dirty="0"/>
          </a:p>
        </p:txBody>
      </p:sp>
      <p:pic>
        <p:nvPicPr>
          <p:cNvPr id="8" name="Picture 7" descr="Screen shot 2012-07-29 at 8.50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7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Timeouts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23942"/>
              </p:ext>
            </p:extLst>
          </p:nvPr>
        </p:nvGraphicFramePr>
        <p:xfrm>
          <a:off x="304800" y="1066800"/>
          <a:ext cx="8686800" cy="51354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/>
                <a:gridCol w="7239000"/>
              </a:tblGrid>
              <a:tr h="685800">
                <a:tc>
                  <a:txBody>
                    <a:bodyPr/>
                    <a:lstStyle/>
                    <a:p>
                      <a:r>
                        <a:rPr lang="en-GB" dirty="0" smtClean="0"/>
                        <a:t>Monday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11:15 Access for fire brigade ... electrical problem in water cooling pump</a:t>
                      </a:r>
                    </a:p>
                    <a:p>
                      <a:r>
                        <a:rPr lang="en-GB" dirty="0" smtClean="0"/>
                        <a:t>18:40 restart</a:t>
                      </a:r>
                      <a:endParaRPr lang="en-GB" dirty="0"/>
                    </a:p>
                  </a:txBody>
                  <a:tcPr/>
                </a:tc>
              </a:tr>
              <a:tr h="396043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ADT gain calibration at 450 </a:t>
                      </a:r>
                      <a:r>
                        <a:rPr lang="en-GB" dirty="0" err="1" smtClean="0">
                          <a:solidFill>
                            <a:srgbClr val="008000"/>
                          </a:solidFill>
                        </a:rPr>
                        <a:t>GeV</a:t>
                      </a:r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96043">
                <a:tc>
                  <a:txBody>
                    <a:bodyPr/>
                    <a:lstStyle/>
                    <a:p>
                      <a:r>
                        <a:rPr lang="en-GB" dirty="0" smtClean="0"/>
                        <a:t>Wednesday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 Morning: switch </a:t>
                      </a:r>
                      <a:r>
                        <a:rPr lang="en-GB" dirty="0" err="1" smtClean="0"/>
                        <a:t>LHCb</a:t>
                      </a:r>
                      <a:r>
                        <a:rPr lang="en-GB" dirty="0" smtClean="0"/>
                        <a:t> polarity and test ramp</a:t>
                      </a:r>
                    </a:p>
                    <a:p>
                      <a:r>
                        <a:rPr lang="en-GB" dirty="0" smtClean="0"/>
                        <a:t>14:00 access  - various</a:t>
                      </a:r>
                    </a:p>
                    <a:p>
                      <a:r>
                        <a:rPr lang="en-GB" dirty="0" smtClean="0"/>
                        <a:t>16:00 restart,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precycle</a:t>
                      </a:r>
                      <a:r>
                        <a:rPr lang="en-GB" dirty="0" smtClean="0"/>
                        <a:t> ... trip of RQ10.R8 (converter fault) </a:t>
                      </a:r>
                    </a:p>
                    <a:p>
                      <a:r>
                        <a:rPr lang="en-GB" dirty="0" smtClean="0"/>
                        <a:t>Restart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20:25 </a:t>
                      </a:r>
                      <a:endParaRPr lang="en-GB" dirty="0"/>
                    </a:p>
                  </a:txBody>
                  <a:tcPr/>
                </a:tc>
              </a:tr>
              <a:tr h="396043"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Access for cryogenics valve at D4L5 on the DSL line for the main circuits of S45 (in shadow of triplet recovery)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Injection optimization by Chiara and Wolfgang</a:t>
                      </a:r>
                    </a:p>
                  </a:txBody>
                  <a:tcPr/>
                </a:tc>
              </a:tr>
              <a:tr h="396043">
                <a:tc>
                  <a:txBody>
                    <a:bodyPr/>
                    <a:lstStyle/>
                    <a:p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15:30 </a:t>
                      </a:r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h=9 low emittance beam test </a:t>
                      </a:r>
                      <a:r>
                        <a:rPr lang="en-GB" dirty="0" smtClean="0"/>
                        <a:t>16:00 beam dump due to open access door 20:00 controls problem in PS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21:00 back to standard physics fill </a:t>
                      </a:r>
                      <a:endParaRPr lang="en-GB" dirty="0"/>
                    </a:p>
                  </a:txBody>
                  <a:tcPr/>
                </a:tc>
              </a:tr>
              <a:tr h="396043">
                <a:tc>
                  <a:txBody>
                    <a:bodyPr/>
                    <a:lstStyle/>
                    <a:p>
                      <a:r>
                        <a:rPr lang="en-GB" dirty="0" smtClean="0"/>
                        <a:t>Saturday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10:06 beam dump: loss of network communication, access needed to reset switch 15:20 injection for physics</a:t>
                      </a:r>
                      <a:endParaRPr lang="en-GB" dirty="0"/>
                    </a:p>
                  </a:txBody>
                  <a:tcPr/>
                </a:tc>
              </a:tr>
              <a:tr h="396043">
                <a:tc>
                  <a:txBody>
                    <a:bodyPr/>
                    <a:lstStyle/>
                    <a:p>
                      <a:r>
                        <a:rPr lang="en-GB" dirty="0" smtClean="0"/>
                        <a:t>Sunday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8000"/>
                          </a:solidFill>
                        </a:rPr>
                        <a:t>Test ramps for chromaticity</a:t>
                      </a:r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1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Instabilities, beam loss etc.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30-07-2012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progress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A23F-BAF2-40F7-981E-A4E481A32A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34200</TotalTime>
  <Words>1082</Words>
  <Application>Microsoft Office PowerPoint</Application>
  <PresentationFormat>On-screen Show (4:3)</PresentationFormat>
  <Paragraphs>303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LHC progress</vt:lpstr>
      <vt:lpstr>Overview</vt:lpstr>
      <vt:lpstr>Week 30 </vt:lpstr>
      <vt:lpstr>Luminosity</vt:lpstr>
      <vt:lpstr>PowerPoint Presentation</vt:lpstr>
      <vt:lpstr>PowerPoint Presentation</vt:lpstr>
      <vt:lpstr>Brightness</vt:lpstr>
      <vt:lpstr>Timeouts</vt:lpstr>
      <vt:lpstr>Instabilities, beam loss etc.</vt:lpstr>
      <vt:lpstr>2883 – early Friday morning</vt:lpstr>
      <vt:lpstr>Associated beam size increase</vt:lpstr>
      <vt:lpstr>2859 – end squeeze</vt:lpstr>
      <vt:lpstr>2860 – collision beam process</vt:lpstr>
      <vt:lpstr>2862 – collision beam process</vt:lpstr>
      <vt:lpstr>2866 – B2H end squeeze</vt:lpstr>
      <vt:lpstr>2867 – B2H end squeeze</vt:lpstr>
      <vt:lpstr>Tunes@ injection&amp;ramp</vt:lpstr>
      <vt:lpstr>2891 – end ramp</vt:lpstr>
      <vt:lpstr>BSRT beam 1 </vt:lpstr>
      <vt:lpstr>BSRT Beam 2</vt:lpstr>
      <vt:lpstr>Beam sizes before/after TS</vt:lpstr>
      <vt:lpstr>50 Hz</vt:lpstr>
      <vt:lpstr>PowerPoint Presentation</vt:lpstr>
      <vt:lpstr>Summary</vt:lpstr>
      <vt:lpstr>Q’H B1</vt:lpstr>
      <vt:lpstr>Changes</vt:lpstr>
      <vt:lpstr>OF NOTE</vt:lpstr>
      <vt:lpstr>Summary of the ADT Gain renormalization</vt:lpstr>
      <vt:lpstr>RF phase noise – CCC diagnostic</vt:lpstr>
      <vt:lpstr>32 bunch h=9 test</vt:lpstr>
      <vt:lpstr>Incoming</vt:lpstr>
      <vt:lpstr>PowerPoint Presentation</vt:lpstr>
      <vt:lpstr>In our midst…</vt:lpstr>
      <vt:lpstr>This man is…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Mike Lamont</cp:lastModifiedBy>
  <cp:revision>737</cp:revision>
  <dcterms:created xsi:type="dcterms:W3CDTF">2011-01-18T19:25:28Z</dcterms:created>
  <dcterms:modified xsi:type="dcterms:W3CDTF">2012-07-30T06:26:20Z</dcterms:modified>
</cp:coreProperties>
</file>