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9"/>
  </p:notesMasterIdLst>
  <p:handoutMasterIdLst>
    <p:handoutMasterId r:id="rId10"/>
  </p:handoutMasterIdLst>
  <p:sldIdLst>
    <p:sldId id="562" r:id="rId2"/>
    <p:sldId id="563" r:id="rId3"/>
    <p:sldId id="564" r:id="rId4"/>
    <p:sldId id="565" r:id="rId5"/>
    <p:sldId id="566" r:id="rId6"/>
    <p:sldId id="567" r:id="rId7"/>
    <p:sldId id="568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FF9999"/>
    <a:srgbClr val="FFCC66"/>
    <a:srgbClr val="003399"/>
    <a:srgbClr val="B82300"/>
    <a:srgbClr val="FE8002"/>
    <a:srgbClr val="006600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60" d="100"/>
          <a:sy n="60" d="100"/>
        </p:scale>
        <p:origin x="-302" y="-374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7/21/2012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2012-07-21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baseline="0" dirty="0" smtClean="0"/>
              <a:t>9:00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During the night </a:t>
            </a:r>
            <a:r>
              <a:rPr lang="en-US" dirty="0" smtClean="0">
                <a:solidFill>
                  <a:schemeClr val="accent2"/>
                </a:solidFill>
              </a:rPr>
              <a:t>from Thursday to Friday: </a:t>
            </a:r>
            <a:r>
              <a:rPr lang="en-US" dirty="0" smtClean="0">
                <a:solidFill>
                  <a:schemeClr val="accent2"/>
                </a:solidFill>
              </a:rPr>
              <a:t>by mistake, SPS longitudinal blow-up was not active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Smaller transverse </a:t>
            </a:r>
            <a:r>
              <a:rPr lang="en-US" dirty="0" err="1" smtClean="0"/>
              <a:t>emittance</a:t>
            </a:r>
            <a:r>
              <a:rPr lang="en-US" dirty="0" smtClean="0"/>
              <a:t> from the SPS</a:t>
            </a:r>
          </a:p>
          <a:p>
            <a:pPr lvl="1"/>
            <a:r>
              <a:rPr lang="en-US" dirty="0" smtClean="0"/>
              <a:t>Blow-up necessary for longitudinal stability</a:t>
            </a:r>
            <a:endParaRPr lang="en-US" b="1" dirty="0" smtClean="0"/>
          </a:p>
          <a:p>
            <a:r>
              <a:rPr lang="en-US" dirty="0" smtClean="0"/>
              <a:t>06:40 – 20:20 </a:t>
            </a:r>
            <a:r>
              <a:rPr lang="en-US" b="1" dirty="0"/>
              <a:t>Stable beams </a:t>
            </a:r>
            <a:r>
              <a:rPr lang="en-US" b="1" dirty="0" smtClean="0"/>
              <a:t>fill 2858</a:t>
            </a:r>
          </a:p>
          <a:p>
            <a:pPr marL="228600" lvl="1" indent="-228600">
              <a:buClrTx/>
            </a:pPr>
            <a:r>
              <a:rPr lang="en-US" dirty="0"/>
              <a:t>Average bunch intensity </a:t>
            </a:r>
            <a:r>
              <a:rPr lang="en-US" dirty="0" smtClean="0"/>
              <a:t>at injection ~1.44e11</a:t>
            </a:r>
          </a:p>
          <a:p>
            <a:pPr lvl="1"/>
            <a:r>
              <a:rPr lang="en-US" dirty="0" smtClean="0"/>
              <a:t>Almost </a:t>
            </a:r>
            <a:r>
              <a:rPr lang="en-US" dirty="0"/>
              <a:t>no losses during squeeze, less than 1% for B2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2% bunch losses during adjust, ~ same for B1 and </a:t>
            </a:r>
            <a:r>
              <a:rPr lang="en-US" dirty="0" smtClean="0"/>
              <a:t>B2</a:t>
            </a:r>
          </a:p>
          <a:p>
            <a:pPr lvl="1"/>
            <a:r>
              <a:rPr lang="en-US" dirty="0" smtClean="0"/>
              <a:t>Initial L </a:t>
            </a:r>
            <a:r>
              <a:rPr lang="en-US" dirty="0"/>
              <a:t>~6.2E33 </a:t>
            </a:r>
            <a:r>
              <a:rPr lang="en-US" dirty="0" smtClean="0"/>
              <a:t>cm-2s-1, </a:t>
            </a:r>
            <a:r>
              <a:rPr lang="en-US" dirty="0"/>
              <a:t>highest </a:t>
            </a:r>
            <a:r>
              <a:rPr lang="en-US" dirty="0" err="1"/>
              <a:t>lumi</a:t>
            </a:r>
            <a:r>
              <a:rPr lang="en-US" dirty="0"/>
              <a:t> since last </a:t>
            </a:r>
            <a:r>
              <a:rPr lang="en-US" dirty="0" smtClean="0"/>
              <a:t>TS.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13:35 hours in stable beams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Integrated </a:t>
            </a:r>
            <a:r>
              <a:rPr lang="en-US" dirty="0" err="1" smtClean="0">
                <a:solidFill>
                  <a:srgbClr val="0000FF"/>
                </a:solidFill>
              </a:rPr>
              <a:t>lumi</a:t>
            </a:r>
            <a:r>
              <a:rPr lang="en-US" dirty="0" smtClean="0">
                <a:solidFill>
                  <a:srgbClr val="0000FF"/>
                </a:solidFill>
              </a:rPr>
              <a:t>: ~176 pb-1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pt-BR" dirty="0" smtClean="0"/>
              <a:t>LHC Emittances144 bunches: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B1H = 1.59</a:t>
            </a:r>
            <a:br>
              <a:rPr lang="pt-BR" dirty="0"/>
            </a:br>
            <a:r>
              <a:rPr lang="pt-BR" dirty="0"/>
              <a:t>B1V = 1.49</a:t>
            </a:r>
            <a:br>
              <a:rPr lang="pt-BR" dirty="0"/>
            </a:br>
            <a:r>
              <a:rPr lang="pt-BR" dirty="0"/>
              <a:t>B2H = 1.66</a:t>
            </a:r>
            <a:br>
              <a:rPr lang="pt-BR" dirty="0"/>
            </a:br>
            <a:r>
              <a:rPr lang="pt-BR" dirty="0"/>
              <a:t>B2V = 1.96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20.7.2012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length B2</a:t>
            </a:r>
            <a:endParaRPr lang="en-GB" dirty="0"/>
          </a:p>
        </p:txBody>
      </p:sp>
      <p:pic>
        <p:nvPicPr>
          <p:cNvPr id="1027" name="Picture 3" descr="C:\Users\eholzer\AppData\Local\Temp\2012072020152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64" b="7441"/>
          <a:stretch/>
        </p:blipFill>
        <p:spPr bwMode="auto">
          <a:xfrm>
            <a:off x="0" y="798141"/>
            <a:ext cx="9144000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s://ab-dep-op-elogbook.web.cern.ch/ab-dep-op-elogbook/elogbook/secure/attach.php?attachId=1268796&amp;type=png&amp;fname=2012072016353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C:\Users\eholzer\AppData\Local\Temp\2012072016353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7"/>
          <a:stretch/>
        </p:blipFill>
        <p:spPr bwMode="auto">
          <a:xfrm>
            <a:off x="755576" y="3068960"/>
            <a:ext cx="6228184" cy="369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5936" y="2075656"/>
            <a:ext cx="11521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14:00</a:t>
            </a:r>
            <a:endParaRPr lang="en-GB" sz="24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3779912" y="1124744"/>
            <a:ext cx="576064" cy="76559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644008" y="2537320"/>
            <a:ext cx="1008112" cy="146774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4989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Fill 2859:</a:t>
            </a:r>
          </a:p>
          <a:p>
            <a:pPr lvl="1"/>
            <a:r>
              <a:rPr lang="en-US" dirty="0" smtClean="0"/>
              <a:t>SPS longitudinal blow-up switched back on – but not to full strength.</a:t>
            </a:r>
          </a:p>
          <a:p>
            <a:pPr marL="228600" lvl="1" indent="-228600">
              <a:buClrTx/>
            </a:pPr>
            <a:r>
              <a:rPr lang="en-US" dirty="0"/>
              <a:t>Average bunch intensity at injection ~</a:t>
            </a:r>
            <a:r>
              <a:rPr lang="en-US" dirty="0" smtClean="0"/>
              <a:t>1.48e11</a:t>
            </a:r>
            <a:endParaRPr lang="en-US" dirty="0"/>
          </a:p>
          <a:p>
            <a:pPr lvl="1"/>
            <a:r>
              <a:rPr lang="pt-BR" dirty="0" smtClean="0"/>
              <a:t>Emittances</a:t>
            </a:r>
            <a:endParaRPr lang="pt-BR" dirty="0"/>
          </a:p>
          <a:p>
            <a:pPr marL="342900" lvl="1" indent="0">
              <a:buNone/>
            </a:pPr>
            <a:r>
              <a:rPr lang="pt-BR" dirty="0"/>
              <a:t>B1H = 1.59</a:t>
            </a:r>
          </a:p>
          <a:p>
            <a:pPr marL="342900" lvl="1" indent="0">
              <a:buNone/>
            </a:pPr>
            <a:r>
              <a:rPr lang="pt-BR" dirty="0"/>
              <a:t>B1V = 1.83</a:t>
            </a:r>
          </a:p>
          <a:p>
            <a:pPr marL="342900" lvl="1" indent="0">
              <a:buNone/>
            </a:pPr>
            <a:r>
              <a:rPr lang="pt-BR" dirty="0" smtClean="0"/>
              <a:t>B2H </a:t>
            </a:r>
            <a:r>
              <a:rPr lang="pt-BR" dirty="0"/>
              <a:t>= </a:t>
            </a:r>
            <a:r>
              <a:rPr lang="pt-BR" dirty="0" smtClean="0"/>
              <a:t>n.a.</a:t>
            </a:r>
            <a:endParaRPr lang="pt-BR" dirty="0"/>
          </a:p>
          <a:p>
            <a:pPr marL="342900" lvl="1" indent="0">
              <a:buNone/>
            </a:pPr>
            <a:r>
              <a:rPr lang="pt-BR" dirty="0"/>
              <a:t>B2V = </a:t>
            </a:r>
            <a:r>
              <a:rPr lang="pt-BR" dirty="0" smtClean="0"/>
              <a:t>1.95</a:t>
            </a:r>
          </a:p>
          <a:p>
            <a:pPr lvl="1"/>
            <a:r>
              <a:rPr lang="pt-BR" dirty="0" smtClean="0"/>
              <a:t>Squeeze: losses up to 30% of BLM thresholds</a:t>
            </a:r>
            <a:endParaRPr lang="en-GB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22:25 Dump at the beginning of Adjust due to high losses B2</a:t>
            </a:r>
          </a:p>
          <a:p>
            <a:pPr lvl="1"/>
            <a:r>
              <a:rPr lang="en-GB" dirty="0" smtClean="0"/>
              <a:t>BLM: 20.9s </a:t>
            </a:r>
            <a:r>
              <a:rPr lang="en-GB" dirty="0"/>
              <a:t>RS TCTH.4R5.B2</a:t>
            </a: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Evening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47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intensity losses</a:t>
            </a:r>
            <a:endParaRPr lang="en-GB" dirty="0"/>
          </a:p>
        </p:txBody>
      </p:sp>
      <p:pic>
        <p:nvPicPr>
          <p:cNvPr id="3074" name="Picture 2" descr="C:\Users\eholzer\AppData\Local\Temp\2012072022302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89" b="7387"/>
          <a:stretch/>
        </p:blipFill>
        <p:spPr bwMode="auto">
          <a:xfrm>
            <a:off x="2807296" y="2276872"/>
            <a:ext cx="6336704" cy="455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holzer\AppData\Local\Temp\2012072022304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53" r="18889" b="7387"/>
          <a:stretch/>
        </p:blipFill>
        <p:spPr bwMode="auto">
          <a:xfrm>
            <a:off x="179512" y="1052736"/>
            <a:ext cx="6264696" cy="188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45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Fill </a:t>
            </a:r>
            <a:r>
              <a:rPr lang="en-US" dirty="0" smtClean="0">
                <a:solidFill>
                  <a:schemeClr val="accent2"/>
                </a:solidFill>
              </a:rPr>
              <a:t>2860:</a:t>
            </a:r>
          </a:p>
          <a:p>
            <a:pPr lvl="1"/>
            <a:r>
              <a:rPr lang="pt-BR" dirty="0"/>
              <a:t>Emittances</a:t>
            </a:r>
            <a:br>
              <a:rPr lang="pt-BR" dirty="0"/>
            </a:br>
            <a:r>
              <a:rPr lang="pt-BR" dirty="0" smtClean="0"/>
              <a:t>B1H </a:t>
            </a:r>
            <a:r>
              <a:rPr lang="pt-BR" dirty="0"/>
              <a:t>= 1.86</a:t>
            </a:r>
            <a:br>
              <a:rPr lang="pt-BR" dirty="0"/>
            </a:br>
            <a:r>
              <a:rPr lang="pt-BR" dirty="0"/>
              <a:t>B1V = 1.82</a:t>
            </a:r>
            <a:br>
              <a:rPr lang="pt-BR" dirty="0"/>
            </a:br>
            <a:r>
              <a:rPr lang="pt-BR" dirty="0"/>
              <a:t>B2H = 1.68</a:t>
            </a:r>
            <a:br>
              <a:rPr lang="pt-BR" dirty="0"/>
            </a:br>
            <a:r>
              <a:rPr lang="pt-BR" dirty="0"/>
              <a:t>B2V = </a:t>
            </a:r>
            <a:r>
              <a:rPr lang="pt-BR" dirty="0" smtClean="0"/>
              <a:t>1.72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1:06 Dump at the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beginning of Adjust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due to B2 losses – 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up to 40% of bunch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intenisity on idividual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bunches</a:t>
            </a:r>
            <a:r>
              <a:rPr lang="pt-BR" dirty="0" smtClean="0">
                <a:solidFill>
                  <a:schemeClr val="accent2"/>
                </a:solidFill>
              </a:rPr>
              <a:t/>
            </a:r>
            <a:br>
              <a:rPr lang="pt-BR" dirty="0" smtClean="0">
                <a:solidFill>
                  <a:schemeClr val="accent2"/>
                </a:solidFill>
              </a:rPr>
            </a:br>
            <a:endParaRPr lang="pt-BR" dirty="0" smtClean="0">
              <a:solidFill>
                <a:schemeClr val="accent2"/>
              </a:solidFill>
            </a:endParaRPr>
          </a:p>
          <a:p>
            <a:pPr marL="228600" lvl="1" indent="-228600">
              <a:buClrTx/>
            </a:pPr>
            <a:r>
              <a:rPr lang="en-US" dirty="0"/>
              <a:t>Average bunch intensity at injection ~</a:t>
            </a:r>
            <a:r>
              <a:rPr lang="en-US" dirty="0" smtClean="0"/>
              <a:t>1.45e11</a:t>
            </a: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GB" dirty="0"/>
          </a:p>
        </p:txBody>
      </p:sp>
      <p:pic>
        <p:nvPicPr>
          <p:cNvPr id="4098" name="Picture 2" descr="C:\Users\eholzer\AppData\Local\Temp\2012072101065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28" b="6725"/>
          <a:stretch/>
        </p:blipFill>
        <p:spPr bwMode="auto">
          <a:xfrm>
            <a:off x="3255040" y="785813"/>
            <a:ext cx="5422558" cy="392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09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3:39 Fill 2861 </a:t>
            </a:r>
            <a:r>
              <a:rPr lang="en-US" b="1" dirty="0" smtClean="0">
                <a:solidFill>
                  <a:schemeClr val="accent2"/>
                </a:solidFill>
              </a:rPr>
              <a:t>stable beams</a:t>
            </a:r>
          </a:p>
          <a:p>
            <a:pPr lvl="1"/>
            <a:r>
              <a:rPr lang="en-US" dirty="0"/>
              <a:t>Average bunch intensity at injection ~</a:t>
            </a:r>
            <a:r>
              <a:rPr lang="en-US" dirty="0" smtClean="0"/>
              <a:t>1.45e11</a:t>
            </a:r>
          </a:p>
          <a:p>
            <a:pPr lvl="1"/>
            <a:r>
              <a:rPr lang="en-US" dirty="0" smtClean="0"/>
              <a:t>No losses in squeeze and Adjust</a:t>
            </a:r>
          </a:p>
          <a:p>
            <a:pPr lvl="1"/>
            <a:r>
              <a:rPr lang="en-US" dirty="0"/>
              <a:t>Initial L ~6.2E33 cm-2s-1</a:t>
            </a:r>
            <a:endParaRPr lang="en-US" dirty="0" smtClean="0"/>
          </a:p>
          <a:p>
            <a:r>
              <a:rPr lang="en-US" dirty="0" smtClean="0"/>
              <a:t>4:36 </a:t>
            </a:r>
            <a:r>
              <a:rPr lang="en-US" dirty="0" smtClean="0">
                <a:solidFill>
                  <a:srgbClr val="FF0000"/>
                </a:solidFill>
              </a:rPr>
              <a:t>Dump: “</a:t>
            </a:r>
            <a:r>
              <a:rPr lang="en-US" dirty="0">
                <a:solidFill>
                  <a:srgbClr val="FF0000"/>
                </a:solidFill>
              </a:rPr>
              <a:t>Looks like a self triggering of BLM at point 7: there are no losses and the PM is indicating </a:t>
            </a:r>
            <a:r>
              <a:rPr lang="en-US" dirty="0" smtClean="0">
                <a:solidFill>
                  <a:srgbClr val="FF0000"/>
                </a:solidFill>
              </a:rPr>
              <a:t>BLM_UNM@7”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00:57 </a:t>
            </a:r>
            <a:r>
              <a:rPr lang="en-US" dirty="0">
                <a:solidFill>
                  <a:srgbClr val="0000FF"/>
                </a:solidFill>
              </a:rPr>
              <a:t>hours in stable beams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Integrated </a:t>
            </a:r>
            <a:r>
              <a:rPr lang="en-US" dirty="0" err="1">
                <a:solidFill>
                  <a:srgbClr val="0000FF"/>
                </a:solidFill>
              </a:rPr>
              <a:t>lumi</a:t>
            </a:r>
            <a:r>
              <a:rPr lang="en-US" dirty="0">
                <a:solidFill>
                  <a:srgbClr val="0000FF"/>
                </a:solidFill>
              </a:rPr>
              <a:t>: ~</a:t>
            </a:r>
            <a:r>
              <a:rPr lang="en-US" dirty="0" smtClean="0">
                <a:solidFill>
                  <a:srgbClr val="0000FF"/>
                </a:solidFill>
              </a:rPr>
              <a:t>19 pb-1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GB" dirty="0"/>
          </a:p>
        </p:txBody>
      </p:sp>
      <p:pic>
        <p:nvPicPr>
          <p:cNvPr id="5122" name="Picture 2" descr="C:\Users\eholzer\AppData\Local\Temp\2012072105315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11"/>
          <a:stretch/>
        </p:blipFill>
        <p:spPr bwMode="auto">
          <a:xfrm>
            <a:off x="4254054" y="3356992"/>
            <a:ext cx="4427984" cy="342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03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Fill 2862</a:t>
            </a:r>
          </a:p>
          <a:p>
            <a:pPr lvl="1"/>
            <a:r>
              <a:rPr lang="pt-BR" dirty="0"/>
              <a:t>Emittances</a:t>
            </a:r>
            <a:br>
              <a:rPr lang="pt-BR" dirty="0"/>
            </a:br>
            <a:r>
              <a:rPr lang="pt-BR" dirty="0"/>
              <a:t>B1H = 1.66</a:t>
            </a:r>
            <a:br>
              <a:rPr lang="pt-BR" dirty="0"/>
            </a:br>
            <a:r>
              <a:rPr lang="pt-BR" dirty="0"/>
              <a:t>B1V = 1.51</a:t>
            </a:r>
            <a:br>
              <a:rPr lang="pt-BR" dirty="0"/>
            </a:br>
            <a:r>
              <a:rPr lang="pt-BR" dirty="0"/>
              <a:t>B2H = 1.62</a:t>
            </a:r>
            <a:br>
              <a:rPr lang="pt-BR" dirty="0"/>
            </a:br>
            <a:r>
              <a:rPr lang="pt-BR" dirty="0"/>
              <a:t>B2V = </a:t>
            </a:r>
            <a:r>
              <a:rPr lang="pt-BR" dirty="0" smtClean="0"/>
              <a:t>1.92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6:41 </a:t>
            </a:r>
            <a:r>
              <a:rPr lang="pt-BR" dirty="0">
                <a:solidFill>
                  <a:srgbClr val="FF0000"/>
                </a:solidFill>
              </a:rPr>
              <a:t>Dump at </a:t>
            </a:r>
            <a:r>
              <a:rPr lang="pt-BR" dirty="0" smtClean="0">
                <a:solidFill>
                  <a:srgbClr val="FF0000"/>
                </a:solidFill>
              </a:rPr>
              <a:t>the beginning </a:t>
            </a:r>
            <a:r>
              <a:rPr lang="pt-BR" dirty="0">
                <a:solidFill>
                  <a:srgbClr val="FF0000"/>
                </a:solidFill>
              </a:rPr>
              <a:t>of </a:t>
            </a:r>
            <a:r>
              <a:rPr lang="pt-BR" dirty="0" smtClean="0">
                <a:solidFill>
                  <a:srgbClr val="FF0000"/>
                </a:solidFill>
              </a:rPr>
              <a:t>Adjust on </a:t>
            </a:r>
            <a:r>
              <a:rPr lang="en-GB" dirty="0">
                <a:solidFill>
                  <a:srgbClr val="FF0000"/>
                </a:solidFill>
              </a:rPr>
              <a:t>losses at the </a:t>
            </a:r>
            <a:r>
              <a:rPr lang="en-GB" dirty="0" smtClean="0">
                <a:solidFill>
                  <a:srgbClr val="FF0000"/>
                </a:solidFill>
              </a:rPr>
              <a:t>TCTH.4R5.B2 (third fill this night). Again</a:t>
            </a:r>
            <a:r>
              <a:rPr lang="en-GB" smtClean="0">
                <a:solidFill>
                  <a:srgbClr val="FF0000"/>
                </a:solidFill>
              </a:rPr>
              <a:t>, it </a:t>
            </a:r>
            <a:r>
              <a:rPr lang="en-GB" dirty="0" smtClean="0">
                <a:solidFill>
                  <a:srgbClr val="FF0000"/>
                </a:solidFill>
              </a:rPr>
              <a:t>looks </a:t>
            </a:r>
            <a:r>
              <a:rPr lang="en-GB" smtClean="0">
                <a:solidFill>
                  <a:srgbClr val="FF0000"/>
                </a:solidFill>
              </a:rPr>
              <a:t>like beam instability.</a:t>
            </a:r>
            <a:endParaRPr lang="en-US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021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Friday 20.7.2012</vt:lpstr>
      <vt:lpstr>Bunch length B2</vt:lpstr>
      <vt:lpstr>Friday Evening</vt:lpstr>
      <vt:lpstr>Bunch intensity losses</vt:lpstr>
      <vt:lpstr>Night</vt:lpstr>
      <vt:lpstr>Saturday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2012-07-21T07:44:45Z</dcterms:modified>
</cp:coreProperties>
</file>