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2"/>
  </p:notesMasterIdLst>
  <p:handoutMasterIdLst>
    <p:handoutMasterId r:id="rId13"/>
  </p:handoutMasterIdLst>
  <p:sldIdLst>
    <p:sldId id="1222" r:id="rId2"/>
    <p:sldId id="1231" r:id="rId3"/>
    <p:sldId id="1232" r:id="rId4"/>
    <p:sldId id="1225" r:id="rId5"/>
    <p:sldId id="1233" r:id="rId6"/>
    <p:sldId id="1234" r:id="rId7"/>
    <p:sldId id="1235" r:id="rId8"/>
    <p:sldId id="1236" r:id="rId9"/>
    <p:sldId id="1237" r:id="rId10"/>
    <p:sldId id="1230" r:id="rId11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0066"/>
    <a:srgbClr val="008000"/>
    <a:srgbClr val="0000FF"/>
    <a:srgbClr val="FFCC99"/>
    <a:srgbClr val="FF5050"/>
    <a:srgbClr val="CC0000"/>
    <a:srgbClr val="FF3300"/>
    <a:srgbClr val="FF0000"/>
    <a:srgbClr val="99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>
        <p:scale>
          <a:sx n="80" d="100"/>
          <a:sy n="80" d="100"/>
        </p:scale>
        <p:origin x="-1026" y="-114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8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7/20/2012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7/20/2012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7/20/2012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7/20/2012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7/20/2012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7/20/2012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7/20/2012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7/20/2012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7/20/2012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7/20/2012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7/20/2012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7/20/2012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7/20/2012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7/20/2012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7/20/2012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7/20/2012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morning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630"/>
            <a:ext cx="8229600" cy="2016280"/>
          </a:xfrm>
        </p:spPr>
        <p:txBody>
          <a:bodyPr/>
          <a:lstStyle/>
          <a:p>
            <a:r>
              <a:rPr lang="en-US" dirty="0" smtClean="0"/>
              <a:t>08:45 Stable beams fill 2855 for ATLAS/CMS </a:t>
            </a:r>
            <a:r>
              <a:rPr lang="en-US" dirty="0" err="1" smtClean="0"/>
              <a:t>VdMs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Scans the whole day long…</a:t>
            </a:r>
          </a:p>
          <a:p>
            <a:r>
              <a:rPr lang="en-US" dirty="0" smtClean="0"/>
              <a:t>18:00 Beam dumped by SIS – beam position in TCSG6.</a:t>
            </a:r>
          </a:p>
          <a:p>
            <a:pPr lvl="1"/>
            <a:r>
              <a:rPr lang="en-US" dirty="0" smtClean="0"/>
              <a:t>Probably systematic issues after a long fill.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7/20/2012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430" y="2708900"/>
            <a:ext cx="7993110" cy="362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773623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and weekend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660"/>
            <a:ext cx="8435400" cy="5111750"/>
          </a:xfrm>
        </p:spPr>
        <p:txBody>
          <a:bodyPr/>
          <a:lstStyle/>
          <a:p>
            <a:r>
              <a:rPr lang="en-US" dirty="0" smtClean="0"/>
              <a:t>Physics 50 ns.</a:t>
            </a:r>
          </a:p>
          <a:p>
            <a:pPr lvl="1"/>
            <a:r>
              <a:rPr lang="en-US" dirty="0" smtClean="0"/>
              <a:t>Planned to insert </a:t>
            </a:r>
            <a:r>
              <a:rPr lang="en-US" dirty="0" smtClean="0"/>
              <a:t>test of beam scrapping by collimators (injection/flat top) when we fill at a convenient time (also WE</a:t>
            </a:r>
            <a:r>
              <a:rPr lang="en-US" dirty="0" smtClean="0"/>
              <a:t>)… but now the losses were </a:t>
            </a:r>
            <a:r>
              <a:rPr lang="en-US" smtClean="0"/>
              <a:t>low again !</a:t>
            </a:r>
            <a:endParaRPr lang="en-US" dirty="0" smtClean="0"/>
          </a:p>
          <a:p>
            <a:pPr lvl="1"/>
            <a:r>
              <a:rPr lang="en-US" dirty="0" smtClean="0"/>
              <a:t>Test of 2 step collision BP + inverted </a:t>
            </a:r>
            <a:r>
              <a:rPr lang="en-US" dirty="0" err="1" smtClean="0"/>
              <a:t>octupole</a:t>
            </a:r>
            <a:r>
              <a:rPr lang="en-US" dirty="0" smtClean="0"/>
              <a:t> polarity (Q’ check).</a:t>
            </a:r>
          </a:p>
          <a:p>
            <a:endParaRPr lang="en-US" dirty="0" smtClean="0"/>
          </a:p>
          <a:p>
            <a:r>
              <a:rPr lang="en-US" dirty="0" smtClean="0"/>
              <a:t>Access/interventions:</a:t>
            </a:r>
          </a:p>
          <a:p>
            <a:pPr lvl="1"/>
            <a:r>
              <a:rPr lang="en-US" dirty="0" smtClean="0"/>
              <a:t>Hopefully transparent intervention on a UPS system at Pt5 (surface) – end of the morning.</a:t>
            </a:r>
          </a:p>
          <a:p>
            <a:pPr lvl="1"/>
            <a:r>
              <a:rPr lang="en-US" dirty="0" smtClean="0"/>
              <a:t>Intervention needed for </a:t>
            </a:r>
            <a:r>
              <a:rPr lang="en-US" dirty="0" err="1" smtClean="0"/>
              <a:t>cryo</a:t>
            </a:r>
            <a:r>
              <a:rPr lang="en-US" dirty="0" smtClean="0"/>
              <a:t> P18?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7/20/2012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SIS dump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908650"/>
            <a:ext cx="8229600" cy="935845"/>
          </a:xfrm>
        </p:spPr>
        <p:txBody>
          <a:bodyPr/>
          <a:lstStyle/>
          <a:p>
            <a:r>
              <a:rPr lang="en-US" dirty="0" smtClean="0"/>
              <a:t>Large drift + kink at ~14:20. Structure from </a:t>
            </a:r>
            <a:r>
              <a:rPr lang="en-US" dirty="0" err="1" smtClean="0"/>
              <a:t>VdM</a:t>
            </a:r>
            <a:r>
              <a:rPr lang="en-US" dirty="0" smtClean="0"/>
              <a:t> scans (leakage)? </a:t>
            </a:r>
            <a:r>
              <a:rPr lang="en-US" smtClean="0"/>
              <a:t>TBC</a:t>
            </a:r>
            <a:endParaRPr lang="en-US" dirty="0" smtClean="0"/>
          </a:p>
          <a:p>
            <a:pPr lvl="1"/>
            <a:r>
              <a:rPr lang="en-US" dirty="0" smtClean="0"/>
              <a:t>Threshold of 0.96 mm (</a:t>
            </a:r>
            <a:r>
              <a:rPr lang="en-US" dirty="0" err="1" smtClean="0"/>
              <a:t>wrt</a:t>
            </a:r>
            <a:r>
              <a:rPr lang="en-US" dirty="0" smtClean="0"/>
              <a:t> reference position).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7/20/2012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00" y="2348850"/>
            <a:ext cx="8611340" cy="3384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 bwMode="auto">
          <a:xfrm>
            <a:off x="899490" y="2924930"/>
            <a:ext cx="0" cy="1152160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rgbClr val="FFFF00"/>
            </a:solidFill>
            <a:prstDash val="sysDash"/>
            <a:round/>
            <a:headEnd type="triangle" w="med" len="med"/>
            <a:tailEnd type="triangl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014187" y="3140960"/>
            <a:ext cx="10374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0.8 mm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SIS dump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1079865"/>
          </a:xfrm>
        </p:spPr>
        <p:txBody>
          <a:bodyPr/>
          <a:lstStyle/>
          <a:p>
            <a:r>
              <a:rPr lang="en-US" dirty="0" smtClean="0"/>
              <a:t>For B1 the drifts were much smaller…</a:t>
            </a:r>
          </a:p>
          <a:p>
            <a:pPr lvl="1"/>
            <a:r>
              <a:rPr lang="en-US" dirty="0" smtClean="0"/>
              <a:t>Same ‘kink’ at ~14:20.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7/20/2012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420" y="2348850"/>
            <a:ext cx="8459035" cy="3258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 bwMode="auto">
          <a:xfrm>
            <a:off x="971500" y="3284980"/>
            <a:ext cx="0" cy="576080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rgbClr val="FFFF00"/>
            </a:solidFill>
            <a:prstDash val="sysDash"/>
            <a:round/>
            <a:headEnd type="triangle" w="med" len="med"/>
            <a:tailEnd type="triangl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115520" y="3356990"/>
            <a:ext cx="1181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0.8 mm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evening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50" y="909610"/>
            <a:ext cx="8676570" cy="5111750"/>
          </a:xfrm>
        </p:spPr>
        <p:txBody>
          <a:bodyPr/>
          <a:lstStyle/>
          <a:p>
            <a:r>
              <a:rPr lang="en-US" dirty="0" smtClean="0"/>
              <a:t>20:50 Stable beams fill 2856 for ATLAS/CMS </a:t>
            </a:r>
            <a:r>
              <a:rPr lang="en-US" dirty="0" err="1" smtClean="0"/>
              <a:t>VdMs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Finish length scale calibration and repeat some scans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00:30 End of last </a:t>
            </a:r>
            <a:r>
              <a:rPr lang="en-US" dirty="0" err="1" smtClean="0"/>
              <a:t>VdM</a:t>
            </a:r>
            <a:r>
              <a:rPr lang="en-US" dirty="0" smtClean="0"/>
              <a:t> fill.</a:t>
            </a:r>
          </a:p>
          <a:p>
            <a:r>
              <a:rPr lang="en-US" dirty="0" smtClean="0"/>
              <a:t>Switching back to 50 ns.</a:t>
            </a:r>
          </a:p>
          <a:p>
            <a:r>
              <a:rPr lang="en-US" dirty="0" smtClean="0"/>
              <a:t>Injecting 50 ns. </a:t>
            </a:r>
            <a:r>
              <a:rPr lang="en-US" b="1" dirty="0" smtClean="0"/>
              <a:t>SPS now scraping more in V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Suggested by </a:t>
            </a:r>
            <a:r>
              <a:rPr lang="en-US" dirty="0" err="1" smtClean="0"/>
              <a:t>Verena’s</a:t>
            </a:r>
            <a:r>
              <a:rPr lang="en-US" dirty="0" smtClean="0"/>
              <a:t> SPS wire-scan analysis </a:t>
            </a:r>
          </a:p>
          <a:p>
            <a:r>
              <a:rPr lang="en-US" dirty="0" smtClean="0"/>
              <a:t>02:00 Vac. valves closed around </a:t>
            </a:r>
            <a:r>
              <a:rPr lang="en-US" dirty="0" err="1" smtClean="0"/>
              <a:t>LHCb</a:t>
            </a:r>
            <a:r>
              <a:rPr lang="en-US" dirty="0" smtClean="0"/>
              <a:t> at 450 </a:t>
            </a:r>
            <a:r>
              <a:rPr lang="en-US" dirty="0" err="1" smtClean="0"/>
              <a:t>GeV</a:t>
            </a:r>
            <a:r>
              <a:rPr lang="en-US" dirty="0" smtClean="0"/>
              <a:t>. Sudden pressure spike.</a:t>
            </a:r>
          </a:p>
          <a:p>
            <a:pPr lvl="1"/>
            <a:r>
              <a:rPr lang="en-US" dirty="0" smtClean="0"/>
              <a:t>Valves on left side triggered closure due to lower thresholds. G. </a:t>
            </a:r>
            <a:r>
              <a:rPr lang="en-US" dirty="0" err="1" smtClean="0"/>
              <a:t>Lanza</a:t>
            </a:r>
            <a:r>
              <a:rPr lang="en-US" dirty="0" smtClean="0"/>
              <a:t> equalized the thresholds (upwards). Valves re-opened.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7/20/2012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7/20/2012</a:t>
            </a:fld>
            <a:endParaRPr lang="en-US" dirty="0"/>
          </a:p>
        </p:txBody>
      </p:sp>
      <p:pic>
        <p:nvPicPr>
          <p:cNvPr id="1026" name="Picture 2" descr="http://elogbook.cern.ch/eLogbook/attach_reader?attach_id=12685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55" y="908650"/>
            <a:ext cx="9131745" cy="53645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836640"/>
            <a:ext cx="8229600" cy="863835"/>
          </a:xfrm>
        </p:spPr>
        <p:txBody>
          <a:bodyPr/>
          <a:lstStyle/>
          <a:p>
            <a:r>
              <a:rPr lang="en-US" dirty="0" smtClean="0"/>
              <a:t>Refilling –some vacuum activity in IR8.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7/20/2012</a:t>
            </a:fld>
            <a:endParaRPr lang="en-US" dirty="0"/>
          </a:p>
        </p:txBody>
      </p:sp>
      <p:pic>
        <p:nvPicPr>
          <p:cNvPr id="24578" name="Picture 2" descr="http://elogbook.cern.ch/eLogbook/attach_reader?attach_id=126854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688" y="1772770"/>
            <a:ext cx="8968942" cy="40562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650"/>
            <a:ext cx="8229600" cy="2160015"/>
          </a:xfrm>
        </p:spPr>
        <p:txBody>
          <a:bodyPr/>
          <a:lstStyle/>
          <a:p>
            <a:r>
              <a:rPr lang="en-US" dirty="0" smtClean="0"/>
              <a:t>Clean squeeze.</a:t>
            </a:r>
          </a:p>
          <a:p>
            <a:r>
              <a:rPr lang="en-US" dirty="0" smtClean="0"/>
              <a:t>04:10 Colliding – but Q6.R7 trip just before declaring stable beams. Heavy losses on B2.</a:t>
            </a:r>
          </a:p>
          <a:p>
            <a:pPr lvl="1"/>
            <a:r>
              <a:rPr lang="en-US" dirty="0" smtClean="0"/>
              <a:t>Reset OK.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05:20 Filling again.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7/20/2012</a:t>
            </a:fld>
            <a:endParaRPr lang="en-U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480" y="2625911"/>
            <a:ext cx="7273010" cy="2531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morning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908650"/>
            <a:ext cx="8425170" cy="1728240"/>
          </a:xfrm>
        </p:spPr>
        <p:txBody>
          <a:bodyPr/>
          <a:lstStyle/>
          <a:p>
            <a:r>
              <a:rPr lang="en-US" dirty="0" smtClean="0"/>
              <a:t>Almost no losses during squeeze, less than 1% for B2.</a:t>
            </a:r>
          </a:p>
          <a:p>
            <a:r>
              <a:rPr lang="en-US" dirty="0" smtClean="0"/>
              <a:t>06:40 Stable beams fill 2858 – highest </a:t>
            </a:r>
            <a:r>
              <a:rPr lang="en-US" dirty="0" err="1" smtClean="0"/>
              <a:t>lumi</a:t>
            </a:r>
            <a:r>
              <a:rPr lang="en-US" dirty="0" smtClean="0"/>
              <a:t> since last TS.</a:t>
            </a:r>
          </a:p>
          <a:p>
            <a:pPr lvl="1"/>
            <a:r>
              <a:rPr lang="en-US" dirty="0" smtClean="0"/>
              <a:t>2% bunch losses during adjust, ~ same for B1 and B2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7/20/2012</a:t>
            </a:fld>
            <a:endParaRPr 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90" y="2285722"/>
            <a:ext cx="8748580" cy="2727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Vacuum history IR8 for last 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143991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7/20/2012</a:t>
            </a:fld>
            <a:endParaRPr lang="en-US" dirty="0"/>
          </a:p>
        </p:txBody>
      </p:sp>
      <p:pic>
        <p:nvPicPr>
          <p:cNvPr id="27650" name="Picture 2" descr="http://elogbook.cern.ch/eLogbook/attach_reader?attach_id=12686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120" y="1067186"/>
            <a:ext cx="8731490" cy="3874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47537</TotalTime>
  <Words>376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Pixel</vt:lpstr>
      <vt:lpstr>Thursday morning</vt:lpstr>
      <vt:lpstr>SIS dump</vt:lpstr>
      <vt:lpstr>SIS dump</vt:lpstr>
      <vt:lpstr>Thursday evening</vt:lpstr>
      <vt:lpstr>Slide 5</vt:lpstr>
      <vt:lpstr>Night</vt:lpstr>
      <vt:lpstr>Night</vt:lpstr>
      <vt:lpstr>Early morning</vt:lpstr>
      <vt:lpstr>Vacuum history IR8 for last night</vt:lpstr>
      <vt:lpstr>Today and weekend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3936</cp:revision>
  <dcterms:created xsi:type="dcterms:W3CDTF">2010-07-26T05:43:59Z</dcterms:created>
  <dcterms:modified xsi:type="dcterms:W3CDTF">2012-07-20T05:23:15Z</dcterms:modified>
</cp:coreProperties>
</file>