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222" r:id="rId2"/>
    <p:sldId id="1225" r:id="rId3"/>
    <p:sldId id="1226" r:id="rId4"/>
    <p:sldId id="1228" r:id="rId5"/>
    <p:sldId id="1227" r:id="rId6"/>
    <p:sldId id="1229" r:id="rId7"/>
    <p:sldId id="1230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7/17/2012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7/17/2012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7/17/2012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3888540"/>
          </a:xfrm>
        </p:spPr>
        <p:txBody>
          <a:bodyPr/>
          <a:lstStyle/>
          <a:p>
            <a:r>
              <a:rPr lang="en-US" dirty="0" smtClean="0"/>
              <a:t>09:40 Dump fill 2838, integrated ~130 pb-1.</a:t>
            </a:r>
          </a:p>
          <a:p>
            <a:r>
              <a:rPr lang="en-US" dirty="0" smtClean="0"/>
              <a:t>11:00 Injecting 1 probe +3 </a:t>
            </a:r>
            <a:r>
              <a:rPr lang="en-US" dirty="0" err="1" smtClean="0"/>
              <a:t>indiv</a:t>
            </a:r>
            <a:r>
              <a:rPr lang="en-US" dirty="0" smtClean="0"/>
              <a:t> bunches of 9E10 ppb.</a:t>
            </a:r>
          </a:p>
          <a:p>
            <a:pPr lvl="1"/>
            <a:r>
              <a:rPr lang="en-US" dirty="0" smtClean="0"/>
              <a:t>Blow in PS-SPS line (TT10).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 in the LHC </a:t>
            </a:r>
            <a:r>
              <a:rPr lang="en-US" dirty="0" smtClean="0"/>
              <a:t>3-3.2 </a:t>
            </a:r>
            <a:r>
              <a:rPr lang="en-US" dirty="0" smtClean="0"/>
              <a:t>um.</a:t>
            </a:r>
          </a:p>
          <a:p>
            <a:r>
              <a:rPr lang="en-US" dirty="0" smtClean="0"/>
              <a:t>11:40 At flat top, opening TCTs for first collisions in </a:t>
            </a:r>
            <a:r>
              <a:rPr lang="en-US" dirty="0" err="1" smtClean="0"/>
              <a:t>VdM</a:t>
            </a:r>
            <a:r>
              <a:rPr lang="en-US" dirty="0" smtClean="0"/>
              <a:t> configuration.</a:t>
            </a:r>
          </a:p>
          <a:p>
            <a:pPr lvl="1"/>
            <a:r>
              <a:rPr lang="en-US" dirty="0" smtClean="0"/>
              <a:t>TCPs at 5.3 sigma.</a:t>
            </a:r>
          </a:p>
          <a:p>
            <a:pPr lvl="1"/>
            <a:r>
              <a:rPr lang="en-US" dirty="0" smtClean="0"/>
              <a:t>No losses in ramp.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  <p:pic>
        <p:nvPicPr>
          <p:cNvPr id="8194" name="Picture 2" descr="http://elogbook.cern.ch/eLogbook/attach_reader?attach_id=1267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40" y="3140960"/>
            <a:ext cx="4535598" cy="3989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50" y="909610"/>
            <a:ext cx="8676570" cy="5111750"/>
          </a:xfrm>
        </p:spPr>
        <p:txBody>
          <a:bodyPr/>
          <a:lstStyle/>
          <a:p>
            <a:r>
              <a:rPr lang="en-US" dirty="0" smtClean="0"/>
              <a:t>12:10 Colliding beams. Problem with the tune that did not change from injection to physics values.</a:t>
            </a:r>
          </a:p>
          <a:p>
            <a:pPr lvl="1"/>
            <a:r>
              <a:rPr lang="en-US" dirty="0" smtClean="0"/>
              <a:t>We realized that in our collision sequence we do not drive the main /matching </a:t>
            </a:r>
            <a:r>
              <a:rPr lang="en-US" dirty="0" err="1" smtClean="0"/>
              <a:t>quadrupoles</a:t>
            </a:r>
            <a:r>
              <a:rPr lang="en-US" dirty="0" smtClean="0"/>
              <a:t>. Drove the </a:t>
            </a:r>
            <a:r>
              <a:rPr lang="en-US" dirty="0" err="1" smtClean="0"/>
              <a:t>quadrupoles</a:t>
            </a:r>
            <a:r>
              <a:rPr lang="en-US" dirty="0" smtClean="0"/>
              <a:t> some time later and adapted the sequence…</a:t>
            </a:r>
          </a:p>
          <a:p>
            <a:r>
              <a:rPr lang="en-US" dirty="0" smtClean="0"/>
              <a:t>After orbit correction, we actually had some luminosity in each IP to bootstrap.</a:t>
            </a:r>
          </a:p>
          <a:p>
            <a:pPr lvl="1"/>
            <a:r>
              <a:rPr lang="en-US" dirty="0" smtClean="0"/>
              <a:t>Easily optimized each IP in turn.</a:t>
            </a:r>
          </a:p>
          <a:p>
            <a:pPr lvl="1"/>
            <a:r>
              <a:rPr lang="en-US" dirty="0" smtClean="0"/>
              <a:t>Define SIS interlock settings with margins for </a:t>
            </a:r>
            <a:r>
              <a:rPr lang="en-US" dirty="0" err="1" smtClean="0"/>
              <a:t>VdM</a:t>
            </a:r>
            <a:r>
              <a:rPr lang="en-US" dirty="0" smtClean="0"/>
              <a:t>.</a:t>
            </a:r>
          </a:p>
          <a:p>
            <a:r>
              <a:rPr lang="en-US" dirty="0" smtClean="0"/>
              <a:t>13:40 TCT setup starting.</a:t>
            </a:r>
          </a:p>
          <a:p>
            <a:r>
              <a:rPr lang="en-US" dirty="0" smtClean="0"/>
              <a:t>15:20 TCT alignment finished.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  <p:pic>
        <p:nvPicPr>
          <p:cNvPr id="25602" name="Picture 2" descr="http://elogbook.cern.ch/eLogbook/attach_reader?attach_id=12671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0195" y="1142296"/>
            <a:ext cx="6636375" cy="5455144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230432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TCTs to 30 sigma (TCPs 5.3 </a:t>
            </a:r>
            <a:r>
              <a:rPr lang="en-US" dirty="0" smtClean="0"/>
              <a:t>sigma</a:t>
            </a:r>
            <a:r>
              <a:rPr lang="en-US" dirty="0" smtClean="0"/>
              <a:t>), beams re-separated with </a:t>
            </a:r>
            <a:r>
              <a:rPr lang="en-US" dirty="0" err="1" smtClean="0"/>
              <a:t>lumi</a:t>
            </a:r>
            <a:r>
              <a:rPr lang="en-US" dirty="0" smtClean="0"/>
              <a:t>-scan knobs to 4.5 sigma for ADT loss map.</a:t>
            </a:r>
          </a:p>
          <a:p>
            <a:pPr lvl="1"/>
            <a:r>
              <a:rPr lang="en-US" dirty="0" smtClean="0"/>
              <a:t>In the meantime trip of RF module M2B1 (crowbar).</a:t>
            </a:r>
          </a:p>
          <a:p>
            <a:r>
              <a:rPr lang="en-US" dirty="0" smtClean="0"/>
              <a:t>Loss maps.</a:t>
            </a:r>
          </a:p>
          <a:p>
            <a:pPr lvl="1"/>
            <a:r>
              <a:rPr lang="en-US" dirty="0" smtClean="0"/>
              <a:t>Looking good, except B1V with in-correct hierarchy. But good cleaning.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collimators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The setup is declared sufficient for the </a:t>
            </a:r>
            <a:r>
              <a:rPr lang="en-US" dirty="0" err="1" smtClean="0"/>
              <a:t>VdM</a:t>
            </a:r>
            <a:r>
              <a:rPr lang="en-US" dirty="0" smtClean="0"/>
              <a:t> given that:</a:t>
            </a:r>
          </a:p>
          <a:p>
            <a:pPr lvl="1"/>
            <a:r>
              <a:rPr lang="en-US" dirty="0" smtClean="0"/>
              <a:t> the cleaning is still very good (and we will have 40 times less intensity than the standard physics fills!); </a:t>
            </a:r>
          </a:p>
          <a:p>
            <a:pPr lvl="1"/>
            <a:r>
              <a:rPr lang="en-US" dirty="0" smtClean="0"/>
              <a:t>the hierarchy issue occurs in the vertical plane;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VdM</a:t>
            </a:r>
            <a:r>
              <a:rPr lang="en-US" dirty="0" smtClean="0"/>
              <a:t> scans will be done with bunches spaced by &gt;= 1us; </a:t>
            </a:r>
          </a:p>
          <a:p>
            <a:pPr lvl="1"/>
            <a:r>
              <a:rPr lang="en-US" dirty="0" smtClean="0"/>
              <a:t>the transverse </a:t>
            </a:r>
            <a:r>
              <a:rPr lang="en-US" dirty="0" err="1" smtClean="0"/>
              <a:t>emittance</a:t>
            </a:r>
            <a:r>
              <a:rPr lang="en-US" dirty="0" smtClean="0"/>
              <a:t> will be blown up to &gt; 3 microns; </a:t>
            </a:r>
          </a:p>
          <a:p>
            <a:pPr lvl="1"/>
            <a:r>
              <a:rPr lang="en-US" dirty="0" smtClean="0"/>
              <a:t>the single bunch intensity is about 9e10p; </a:t>
            </a:r>
          </a:p>
          <a:p>
            <a:pPr lvl="1"/>
            <a:r>
              <a:rPr lang="en-US" dirty="0" smtClean="0"/>
              <a:t>the phase space coverage by the secondary collimators remains the same as in the nominal fills;</a:t>
            </a:r>
          </a:p>
          <a:p>
            <a:pPr lvl="1"/>
            <a:r>
              <a:rPr lang="en-US" dirty="0" smtClean="0"/>
              <a:t>the IR6 collimators also remain at nominal settings;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2736380"/>
          </a:xfrm>
        </p:spPr>
        <p:txBody>
          <a:bodyPr/>
          <a:lstStyle/>
          <a:p>
            <a:r>
              <a:rPr lang="en-US" dirty="0" smtClean="0"/>
              <a:t>17:30 Loss maps with beams in collision (using tune jump). Followed by off-momentum loss map </a:t>
            </a:r>
            <a:r>
              <a:rPr lang="en-US" dirty="0" err="1" smtClean="0"/>
              <a:t>dp</a:t>
            </a:r>
            <a:r>
              <a:rPr lang="en-US" dirty="0" smtClean="0"/>
              <a:t>/p +.</a:t>
            </a:r>
          </a:p>
          <a:p>
            <a:r>
              <a:rPr lang="en-US" dirty="0" smtClean="0"/>
              <a:t>19:10 Refilling for loss maps.</a:t>
            </a:r>
          </a:p>
          <a:p>
            <a:r>
              <a:rPr lang="en-US" dirty="0" smtClean="0"/>
              <a:t>20:10 Step loss at start of collisions due to orbit shift from tune change</a:t>
            </a:r>
          </a:p>
          <a:p>
            <a:pPr lvl="1"/>
            <a:r>
              <a:rPr lang="en-US" dirty="0" smtClean="0"/>
              <a:t>Orbit feed-forward for next fill from offline analysis.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67362&amp;type=png&amp;fname=2012071620081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s://ab-dep-op-elogbook.web.cern.ch/ab-dep-op-elogbook/elogbook/secure/attach.php?attachId=1267362&amp;type=png&amp;fname=2012071620081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elogbook.cern.ch/eLogbook/attach_reader?attach_id=1267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20" y="3284980"/>
            <a:ext cx="5203259" cy="4784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evening </a:t>
            </a:r>
            <a:r>
              <a:rPr lang="en-US" smtClean="0"/>
              <a:t>/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5111750"/>
          </a:xfrm>
        </p:spPr>
        <p:txBody>
          <a:bodyPr/>
          <a:lstStyle/>
          <a:p>
            <a:r>
              <a:rPr lang="en-US" dirty="0" smtClean="0"/>
              <a:t>21:00 Another series of loss maps in collisions (</a:t>
            </a:r>
            <a:r>
              <a:rPr lang="en-US" dirty="0" err="1" smtClean="0"/>
              <a:t>betatron</a:t>
            </a:r>
            <a:r>
              <a:rPr lang="en-US" dirty="0" smtClean="0"/>
              <a:t> and off-momentum </a:t>
            </a:r>
            <a:r>
              <a:rPr lang="en-US" dirty="0" err="1" smtClean="0"/>
              <a:t>dp</a:t>
            </a:r>
            <a:r>
              <a:rPr lang="en-US" dirty="0" smtClean="0"/>
              <a:t>/p -).</a:t>
            </a:r>
          </a:p>
          <a:p>
            <a:r>
              <a:rPr lang="en-US" dirty="0" smtClean="0"/>
              <a:t>22:10 Injecting for asynchronous beam dump test.</a:t>
            </a:r>
          </a:p>
          <a:p>
            <a:r>
              <a:rPr lang="en-US" dirty="0" smtClean="0"/>
              <a:t>23:30 Asynchronous beam dump test.</a:t>
            </a:r>
          </a:p>
          <a:p>
            <a:pPr lvl="1"/>
            <a:r>
              <a:rPr lang="en-US" dirty="0" smtClean="0"/>
              <a:t>Dump test OK (C. </a:t>
            </a:r>
            <a:r>
              <a:rPr lang="en-US" dirty="0" err="1" smtClean="0"/>
              <a:t>Bracco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00:30 Injecting for </a:t>
            </a:r>
            <a:r>
              <a:rPr lang="en-US" dirty="0" err="1" smtClean="0"/>
              <a:t>VdM</a:t>
            </a:r>
            <a:r>
              <a:rPr lang="en-US" dirty="0" smtClean="0"/>
              <a:t> fill.</a:t>
            </a:r>
          </a:p>
          <a:p>
            <a:r>
              <a:rPr lang="en-US" dirty="0" smtClean="0"/>
              <a:t>01:30 Again crowbar on RF module M2B1.</a:t>
            </a:r>
          </a:p>
          <a:p>
            <a:pPr lvl="1"/>
            <a:r>
              <a:rPr lang="en-US" dirty="0" smtClean="0"/>
              <a:t>To be fixed during daytime  </a:t>
            </a:r>
            <a:r>
              <a:rPr lang="en-US" dirty="0" err="1" smtClean="0"/>
              <a:t>asap</a:t>
            </a:r>
            <a:r>
              <a:rPr lang="en-US" dirty="0" smtClean="0"/>
              <a:t> – 3 hours.</a:t>
            </a:r>
          </a:p>
          <a:p>
            <a:r>
              <a:rPr lang="en-US" dirty="0" smtClean="0"/>
              <a:t>03:50 Stable beams for </a:t>
            </a:r>
            <a:r>
              <a:rPr lang="en-US" dirty="0" err="1" smtClean="0"/>
              <a:t>VdM</a:t>
            </a:r>
            <a:r>
              <a:rPr lang="en-US" dirty="0" smtClean="0"/>
              <a:t> fill.</a:t>
            </a:r>
          </a:p>
          <a:p>
            <a:pPr lvl="1"/>
            <a:r>
              <a:rPr lang="en-US" dirty="0" smtClean="0"/>
              <a:t>But I had forgotten to </a:t>
            </a:r>
          </a:p>
          <a:p>
            <a:pPr lvl="1">
              <a:buNone/>
            </a:pPr>
            <a:r>
              <a:rPr lang="en-US" dirty="0" smtClean="0"/>
              <a:t>	adjust beta* limits – fixed.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0" y="4437140"/>
            <a:ext cx="4584993" cy="227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08:00 Beam dumped again by RF module M2B1 – RF arc detected.</a:t>
            </a:r>
          </a:p>
          <a:p>
            <a:pPr lvl="1"/>
            <a:r>
              <a:rPr lang="en-US" dirty="0" smtClean="0"/>
              <a:t>ALICE </a:t>
            </a:r>
            <a:r>
              <a:rPr lang="en-US" dirty="0" err="1" smtClean="0"/>
              <a:t>VdM</a:t>
            </a:r>
            <a:r>
              <a:rPr lang="en-US" dirty="0" smtClean="0"/>
              <a:t> scans finished.</a:t>
            </a:r>
          </a:p>
          <a:p>
            <a:endParaRPr lang="en-US" dirty="0" smtClean="0"/>
          </a:p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Access of ~3 hours for RF intervention.</a:t>
            </a:r>
          </a:p>
          <a:p>
            <a:pPr lvl="1"/>
            <a:r>
              <a:rPr lang="en-US" dirty="0" err="1" smtClean="0"/>
              <a:t>VdM</a:t>
            </a:r>
            <a:r>
              <a:rPr lang="en-US" dirty="0" smtClean="0"/>
              <a:t> fill for ATLAS/CMS.</a:t>
            </a:r>
          </a:p>
          <a:p>
            <a:pPr lvl="1"/>
            <a:r>
              <a:rPr lang="en-US" dirty="0" err="1" smtClean="0"/>
              <a:t>VdM</a:t>
            </a:r>
            <a:r>
              <a:rPr lang="en-US" dirty="0" smtClean="0"/>
              <a:t> fill 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7/17/2012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47456</TotalTime>
  <Words>499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Monday morning</vt:lpstr>
      <vt:lpstr>Monday afternoon</vt:lpstr>
      <vt:lpstr>Monday afternoon</vt:lpstr>
      <vt:lpstr>Setup of collimators</vt:lpstr>
      <vt:lpstr>Monday Evening</vt:lpstr>
      <vt:lpstr>Monday evening / night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3904</cp:revision>
  <dcterms:created xsi:type="dcterms:W3CDTF">2010-07-26T05:43:59Z</dcterms:created>
  <dcterms:modified xsi:type="dcterms:W3CDTF">2012-07-17T07:04:53Z</dcterms:modified>
</cp:coreProperties>
</file>