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0"/>
  </p:notesMasterIdLst>
  <p:sldIdLst>
    <p:sldId id="965" r:id="rId2"/>
    <p:sldId id="966" r:id="rId3"/>
    <p:sldId id="954" r:id="rId4"/>
    <p:sldId id="955" r:id="rId5"/>
    <p:sldId id="967" r:id="rId6"/>
    <p:sldId id="968" r:id="rId7"/>
    <p:sldId id="969" r:id="rId8"/>
    <p:sldId id="970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76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7/14/12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Sat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14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July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Bernhard Holzer, Jan</a:t>
            </a: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Uythoven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905000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... back to standard after 90m run </a:t>
            </a: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07:14h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power converter fault IT 56 (</a:t>
            </a:r>
            <a:r>
              <a:rPr lang="en-US" sz="2000" dirty="0" smtClean="0"/>
              <a:t>RQTX1</a:t>
            </a:r>
            <a:r>
              <a:rPr lang="en-US" sz="2000" dirty="0" smtClean="0"/>
              <a:t>.R5</a:t>
            </a:r>
            <a:r>
              <a:rPr lang="en-US" sz="2000" dirty="0" smtClean="0"/>
              <a:t> </a:t>
            </a:r>
            <a:r>
              <a:rPr lang="en-US" sz="2000" dirty="0" err="1" smtClean="0"/>
              <a:t>overcurrent</a:t>
            </a:r>
            <a:r>
              <a:rPr lang="en-US" sz="2000" dirty="0" smtClean="0"/>
              <a:t>)</a:t>
            </a:r>
            <a:endParaRPr lang="en-GB" sz="20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09:22h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probe beam &amp;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optimisation</a:t>
            </a: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11:21h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physics beam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lvl="0" eaLnBrk="0" hangingPunct="0">
              <a:spcBef>
                <a:spcPct val="20000"/>
              </a:spcBef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kumimoji="0" lang="en-GB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12418" b="10762"/>
          <a:stretch>
            <a:fillRect/>
          </a:stretch>
        </p:blipFill>
        <p:spPr>
          <a:xfrm>
            <a:off x="2514600" y="2590800"/>
            <a:ext cx="3225800" cy="17559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t="13246" b="7451"/>
          <a:stretch>
            <a:fillRect/>
          </a:stretch>
        </p:blipFill>
        <p:spPr>
          <a:xfrm>
            <a:off x="5486400" y="3048000"/>
            <a:ext cx="3254387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105400"/>
            <a:ext cx="3878805" cy="1320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96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29600" cy="51117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/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228600" y="838200"/>
            <a:ext cx="7786106" cy="6309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:12h </a:t>
            </a:r>
            <a:r>
              <a:rPr lang="en-US" sz="2200" b="1" i="1" dirty="0" smtClean="0">
                <a:latin typeface="Times New Roman"/>
                <a:cs typeface="Times New Roman"/>
              </a:rPr>
              <a:t>Ramp &amp; </a:t>
            </a:r>
            <a:r>
              <a:rPr lang="en-US" sz="2200" b="1" i="1" dirty="0" smtClean="0">
                <a:latin typeface="Times New Roman"/>
                <a:cs typeface="Times New Roman"/>
              </a:rPr>
              <a:t>squeeze</a:t>
            </a: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US" sz="2200" b="1" i="1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12:58h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during adjust: </a:t>
            </a:r>
          </a:p>
          <a:p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sz="2000" dirty="0" smtClean="0">
                <a:latin typeface="Times New Roman"/>
                <a:cs typeface="Times New Roman"/>
              </a:rPr>
              <a:t>Trip </a:t>
            </a:r>
            <a:r>
              <a:rPr lang="en-US" sz="2000" dirty="0" smtClean="0">
                <a:latin typeface="Times New Roman"/>
                <a:cs typeface="Times New Roman"/>
              </a:rPr>
              <a:t>of IT.R5 </a:t>
            </a:r>
            <a:r>
              <a:rPr lang="en-US" sz="2000" dirty="0" smtClean="0">
                <a:latin typeface="Times New Roman"/>
                <a:cs typeface="Times New Roman"/>
              </a:rPr>
              <a:t>again</a:t>
            </a:r>
          </a:p>
          <a:p>
            <a:endParaRPr lang="en-US" sz="2100" b="1" i="1" dirty="0" smtClean="0">
              <a:latin typeface="Times New Roman"/>
              <a:cs typeface="Times New Roman"/>
            </a:endParaRPr>
          </a:p>
          <a:p>
            <a:r>
              <a:rPr lang="en-US" sz="2100" b="1" i="1" dirty="0" smtClean="0">
                <a:latin typeface="Times New Roman"/>
                <a:cs typeface="Times New Roman"/>
              </a:rPr>
              <a:t>	and some minutes later: </a:t>
            </a:r>
            <a:r>
              <a:rPr lang="en-US" sz="2000" dirty="0" smtClean="0">
                <a:latin typeface="Times New Roman"/>
                <a:cs typeface="Times New Roman"/>
              </a:rPr>
              <a:t>RF modules M1B1 and M2B2 </a:t>
            </a:r>
            <a:r>
              <a:rPr lang="en-US" sz="2000" dirty="0" smtClean="0">
                <a:latin typeface="Times New Roman"/>
                <a:cs typeface="Times New Roman"/>
              </a:rPr>
              <a:t>tripped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(fault in control rack ... broken fuse)</a:t>
            </a:r>
          </a:p>
          <a:p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 access</a:t>
            </a:r>
            <a:endParaRPr lang="en-US" sz="24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0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dirty="0"/>
          </a:p>
        </p:txBody>
      </p:sp>
      <p:sp>
        <p:nvSpPr>
          <p:cNvPr id="10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Morning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"/>
            <a:ext cx="3873500" cy="2346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5200" y="1371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* = 2.2m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971800"/>
            <a:ext cx="4267200" cy="111187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924800" y="1524000"/>
            <a:ext cx="1219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24800" y="3581400"/>
            <a:ext cx="1219200" cy="609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b="40856"/>
          <a:stretch>
            <a:fillRect/>
          </a:stretch>
        </p:blipFill>
        <p:spPr>
          <a:xfrm>
            <a:off x="4995014" y="4920105"/>
            <a:ext cx="4148986" cy="193789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13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Late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  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5826084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:31h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restart, pre-cycle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18:03h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 probes &amp; waiting for SPS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19:05h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injection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 for physics 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20:00h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ramp </a:t>
            </a: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... and </a:t>
            </a:r>
            <a:r>
              <a:rPr lang="en-GB" sz="24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: RF problem</a:t>
            </a: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	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spurious trigger on crowbar </a:t>
            </a: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21:27h </a:t>
            </a:r>
            <a:r>
              <a:rPr lang="en-GB" sz="2400" b="1" i="1" kern="0" dirty="0" smtClean="0">
                <a:latin typeface="Times New Roman"/>
                <a:cs typeface="Times New Roman"/>
              </a:rPr>
              <a:t>new injection, ramp, squeeze, adjust </a:t>
            </a:r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  <a:endParaRPr lang="en-GB" sz="2400" b="1" i="1" kern="0" dirty="0" smtClean="0">
              <a:latin typeface="Times New Roman"/>
              <a:cs typeface="Times New Roman"/>
            </a:endParaRPr>
          </a:p>
          <a:p>
            <a:endParaRPr lang="en-GB" sz="2400" b="1" i="1" kern="0" dirty="0" smtClean="0"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latin typeface="Times New Roman"/>
                <a:cs typeface="Times New Roman"/>
              </a:rPr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b="37142"/>
          <a:stretch>
            <a:fillRect/>
          </a:stretch>
        </p:blipFill>
        <p:spPr>
          <a:xfrm>
            <a:off x="6030224" y="1981200"/>
            <a:ext cx="3113776" cy="1471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191000"/>
            <a:ext cx="3036808" cy="242516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00:38h 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beam dump: spurious rigger from collimators </a:t>
            </a:r>
          </a:p>
          <a:p>
            <a:r>
              <a:rPr lang="en-US" sz="1700" i="1" dirty="0" smtClean="0"/>
              <a:t>	interlock </a:t>
            </a:r>
            <a:r>
              <a:rPr lang="en-US" sz="1700" i="1" dirty="0" smtClean="0"/>
              <a:t>from collimator motor on TCTH.4R5.</a:t>
            </a:r>
            <a:r>
              <a:rPr lang="en-US" sz="1700" i="1" dirty="0" smtClean="0"/>
              <a:t>B2</a:t>
            </a: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GB" sz="24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02:54h </a:t>
            </a:r>
            <a:r>
              <a:rPr lang="en-GB" sz="24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precycle</a:t>
            </a:r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&amp; new injection</a:t>
            </a: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/>
              <a:t>	</a:t>
            </a:r>
            <a:r>
              <a:rPr lang="en-US" sz="1600" dirty="0" err="1" smtClean="0"/>
              <a:t>Emittances</a:t>
            </a:r>
            <a:endParaRPr lang="en-US" sz="1600" dirty="0" smtClean="0"/>
          </a:p>
          <a:p>
            <a:r>
              <a:rPr lang="en-US" sz="1600" dirty="0" smtClean="0"/>
              <a:t>	B1H </a:t>
            </a:r>
            <a:r>
              <a:rPr lang="en-US" sz="1600" dirty="0" smtClean="0"/>
              <a:t>= </a:t>
            </a:r>
            <a:r>
              <a:rPr lang="en-US" sz="1600" dirty="0" smtClean="0"/>
              <a:t>1.98	</a:t>
            </a:r>
            <a:r>
              <a:rPr lang="en-US" sz="1600" dirty="0" smtClean="0"/>
              <a:t>B2H = 1.67</a:t>
            </a:r>
            <a:endParaRPr lang="en-US" sz="1600" dirty="0" smtClean="0"/>
          </a:p>
          <a:p>
            <a:r>
              <a:rPr lang="en-US" sz="1600" dirty="0" smtClean="0"/>
              <a:t>	B1V </a:t>
            </a:r>
            <a:r>
              <a:rPr lang="en-US" sz="1600" dirty="0" smtClean="0"/>
              <a:t>= </a:t>
            </a:r>
            <a:r>
              <a:rPr lang="en-US" sz="1600" dirty="0" smtClean="0"/>
              <a:t>1.73	</a:t>
            </a:r>
            <a:r>
              <a:rPr lang="en-US" sz="1600" dirty="0" smtClean="0"/>
              <a:t>B2V = 1.9</a:t>
            </a:r>
            <a:r>
              <a:rPr lang="en-GB" sz="16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1600" dirty="0" smtClean="0"/>
          </a:p>
          <a:p>
            <a:r>
              <a:rPr lang="en-US" dirty="0" smtClean="0"/>
              <a:t>			</a:t>
            </a:r>
          </a:p>
          <a:p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6931"/>
          <a:stretch>
            <a:fillRect/>
          </a:stretch>
        </p:blipFill>
        <p:spPr>
          <a:xfrm>
            <a:off x="4876800" y="2133600"/>
            <a:ext cx="3984941" cy="186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16400"/>
            <a:ext cx="3201960" cy="21756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Times New Roman"/>
                <a:cs typeface="Times New Roman"/>
              </a:rPr>
              <a:t>ramp &amp; squeeze: ok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	</a:t>
            </a:r>
            <a:r>
              <a:rPr lang="en-US" sz="1600" dirty="0" smtClean="0"/>
              <a:t>Losses </a:t>
            </a:r>
            <a:r>
              <a:rPr lang="en-US" sz="1600" dirty="0" smtClean="0"/>
              <a:t>up to 47% in IP7 around 2 </a:t>
            </a:r>
            <a:r>
              <a:rPr lang="en-US" sz="1600" dirty="0" err="1" smtClean="0"/>
              <a:t>m</a:t>
            </a:r>
            <a:r>
              <a:rPr lang="en-US" sz="1600" dirty="0" smtClean="0"/>
              <a:t> beta</a:t>
            </a:r>
            <a:r>
              <a:rPr lang="en-US" sz="1600" dirty="0" smtClean="0"/>
              <a:t>*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04:01h </a:t>
            </a:r>
            <a:r>
              <a:rPr lang="en-GB" sz="2200" b="1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dump: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en-GB" sz="24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High </a:t>
            </a:r>
            <a:r>
              <a:rPr lang="en-US" dirty="0" smtClean="0"/>
              <a:t>losses on RS9 on TCTH.4R5.B2</a:t>
            </a:r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  <a:r>
              <a:rPr lang="en-US" dirty="0" smtClean="0"/>
              <a:t>going </a:t>
            </a:r>
            <a:r>
              <a:rPr lang="en-US" dirty="0" smtClean="0"/>
              <a:t>into collisions.</a:t>
            </a:r>
            <a:r>
              <a:rPr lang="en-US" dirty="0" smtClean="0"/>
              <a:t>	</a:t>
            </a: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05:34h </a:t>
            </a:r>
            <a:r>
              <a:rPr lang="en-GB" sz="2200" b="1" i="1" kern="0" dirty="0" smtClean="0">
                <a:latin typeface="Times New Roman"/>
                <a:cs typeface="Times New Roman"/>
              </a:rPr>
              <a:t>... once again ... injection </a:t>
            </a: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06:23h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ramp ... ok 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carefully checking the Q trim currents</a:t>
            </a:r>
          </a:p>
          <a:p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15995"/>
          <a:stretch>
            <a:fillRect/>
          </a:stretch>
        </p:blipFill>
        <p:spPr>
          <a:xfrm>
            <a:off x="6096000" y="644039"/>
            <a:ext cx="2655808" cy="1337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733800"/>
            <a:ext cx="2667000" cy="181213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</a:t>
            </a:r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27h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squeeze:</a:t>
            </a:r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GB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GB" kern="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dirty="0" err="1" smtClean="0"/>
              <a:t>uch</a:t>
            </a:r>
            <a:r>
              <a:rPr lang="en-US" dirty="0" smtClean="0"/>
              <a:t> </a:t>
            </a:r>
            <a:r>
              <a:rPr lang="en-US" dirty="0" smtClean="0"/>
              <a:t>cleaner tune signals than in the</a:t>
            </a:r>
            <a:r>
              <a:rPr lang="en-US" dirty="0" smtClean="0"/>
              <a:t> </a:t>
            </a:r>
          </a:p>
          <a:p>
            <a:r>
              <a:rPr lang="en-US" dirty="0" smtClean="0"/>
              <a:t>	  previous fill”</a:t>
            </a:r>
          </a:p>
          <a:p>
            <a:endParaRPr lang="en-US" dirty="0" smtClean="0"/>
          </a:p>
          <a:p>
            <a:r>
              <a:rPr lang="en-US" dirty="0" smtClean="0"/>
              <a:t>	again: some losses around </a:t>
            </a:r>
            <a:r>
              <a:rPr lang="en-US" dirty="0" err="1" smtClean="0"/>
              <a:t>β</a:t>
            </a:r>
            <a:r>
              <a:rPr lang="en-US" dirty="0" smtClean="0"/>
              <a:t>*=2m, 41 %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GB" sz="2200" b="1" i="1" kern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GB" sz="2200" b="1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06:58h </a:t>
            </a:r>
            <a:r>
              <a:rPr lang="en-GB" sz="2200" b="1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stable beams</a:t>
            </a:r>
            <a:endParaRPr lang="en-US" dirty="0" smtClean="0"/>
          </a:p>
          <a:p>
            <a:r>
              <a:rPr lang="en-US" dirty="0" smtClean="0"/>
              <a:t>		</a:t>
            </a:r>
            <a:endParaRPr lang="en-US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762000"/>
            <a:ext cx="2438400" cy="1729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6999"/>
            <a:ext cx="2286000" cy="1825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rcRect b="56287"/>
          <a:stretch>
            <a:fillRect/>
          </a:stretch>
        </p:blipFill>
        <p:spPr>
          <a:xfrm>
            <a:off x="4114800" y="5029200"/>
            <a:ext cx="4775200" cy="156554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29/06/2012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3"/>
          <p:cNvSpPr txBox="1">
            <a:spLocks/>
          </p:cNvSpPr>
          <p:nvPr/>
        </p:nvSpPr>
        <p:spPr bwMode="auto">
          <a:xfrm>
            <a:off x="685800" y="0"/>
            <a:ext cx="8153400" cy="990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Fri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kern="0" noProof="0" dirty="0" smtClean="0">
                <a:solidFill>
                  <a:srgbClr val="FF0000"/>
                </a:solidFill>
                <a:latin typeface="+mn-lt"/>
              </a:rPr>
              <a:t>Night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GB" sz="3200" kern="0" dirty="0" smtClean="0">
              <a:solidFill>
                <a:srgbClr val="FF0000"/>
              </a:solidFill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400" b="1" i="1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</a:t>
            </a:r>
            <a:r>
              <a:rPr kumimoji="0" lang="en-GB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066800"/>
            <a:ext cx="8153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17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GB" sz="2400" b="1" i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t="36909" b="27682"/>
          <a:stretch>
            <a:fillRect/>
          </a:stretch>
        </p:blipFill>
        <p:spPr>
          <a:xfrm>
            <a:off x="304800" y="1371600"/>
            <a:ext cx="8229600" cy="24858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000" y="4114800"/>
            <a:ext cx="140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Trip of IT.R5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24302" y="450746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SPS problem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26252" y="41148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RF problem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0444" y="4507468"/>
            <a:ext cx="1223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collimators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0" y="4114800"/>
            <a:ext cx="129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beam losses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80484" y="4507468"/>
            <a:ext cx="82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... ????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1676400" y="33528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2514600" y="37338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886200" y="33528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105400" y="35052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248400" y="3429000"/>
            <a:ext cx="1066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0" idx="0"/>
          </p:cNvCxnSpPr>
          <p:nvPr/>
        </p:nvCxnSpPr>
        <p:spPr>
          <a:xfrm rot="5400000" flipH="1" flipV="1">
            <a:off x="7255437" y="3761905"/>
            <a:ext cx="1383268" cy="10785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5538400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34613</TotalTime>
  <Words>419</Words>
  <Application>Microsoft Macintosh PowerPoint</Application>
  <PresentationFormat>On-screen Show (4:3)</PresentationFormat>
  <Paragraphs>155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LHCpresentations</vt:lpstr>
      <vt:lpstr>Slide 1</vt:lpstr>
      <vt:lpstr>  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2196</cp:revision>
  <dcterms:created xsi:type="dcterms:W3CDTF">2012-07-14T05:05:05Z</dcterms:created>
  <dcterms:modified xsi:type="dcterms:W3CDTF">2012-07-14T06:09:24Z</dcterms:modified>
</cp:coreProperties>
</file>