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6"/>
  </p:notesMasterIdLst>
  <p:handoutMasterIdLst>
    <p:handoutMasterId r:id="rId7"/>
  </p:handoutMasterIdLst>
  <p:sldIdLst>
    <p:sldId id="540" r:id="rId2"/>
    <p:sldId id="546" r:id="rId3"/>
    <p:sldId id="547" r:id="rId4"/>
    <p:sldId id="545" r:id="rId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66"/>
    <a:srgbClr val="B82300"/>
    <a:srgbClr val="FF9999"/>
    <a:srgbClr val="FE8002"/>
    <a:srgbClr val="CC0099"/>
    <a:srgbClr val="0000FF"/>
    <a:srgbClr val="006600"/>
    <a:srgbClr val="FD5C03"/>
    <a:srgbClr val="8C8C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0" autoAdjust="0"/>
    <p:restoredTop sz="99274" autoAdjust="0"/>
  </p:normalViewPr>
  <p:slideViewPr>
    <p:cSldViewPr snapToObjects="1">
      <p:cViewPr>
        <p:scale>
          <a:sx n="70" d="100"/>
          <a:sy n="70" d="100"/>
        </p:scale>
        <p:origin x="-24" y="-24"/>
      </p:cViewPr>
      <p:guideLst>
        <p:guide orient="horz" pos="2704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/>
              <a:pPr/>
              <a:t>5/4/2012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2012-05-05</a:t>
            </a:r>
            <a:endParaRPr lang="en-US" sz="1300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9:00</a:t>
            </a:r>
            <a:r>
              <a:rPr lang="en-US" sz="1300" baseline="0" dirty="0" smtClean="0"/>
              <a:t> </a:t>
            </a:r>
            <a:r>
              <a:rPr lang="en-US" sz="1300" baseline="0" dirty="0" smtClean="0"/>
              <a:t>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  <p:sldLayoutId id="214748381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en-US" dirty="0" smtClean="0"/>
              <a:t>.5.2012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Investigation cold compressor problem sector 81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Access</a:t>
            </a:r>
            <a:r>
              <a:rPr lang="en-US" dirty="0" smtClean="0"/>
              <a:t> for </a:t>
            </a:r>
            <a:r>
              <a:rPr lang="en-US" dirty="0" err="1" smtClean="0"/>
              <a:t>cryo</a:t>
            </a:r>
            <a:r>
              <a:rPr lang="en-US" dirty="0" smtClean="0"/>
              <a:t>, experiments (Alfa, Atlas, CMS), check sand </a:t>
            </a:r>
            <a:r>
              <a:rPr lang="en-US" dirty="0" smtClean="0"/>
              <a:t>level in  FTDP19 PM32, BLMD in 4R5, </a:t>
            </a:r>
            <a:r>
              <a:rPr lang="en-US" dirty="0" smtClean="0"/>
              <a:t>EN/EL visual </a:t>
            </a:r>
            <a:r>
              <a:rPr lang="en-US" dirty="0" smtClean="0"/>
              <a:t>control of </a:t>
            </a:r>
            <a:r>
              <a:rPr lang="en-US" dirty="0" smtClean="0"/>
              <a:t>water cooled </a:t>
            </a:r>
            <a:r>
              <a:rPr lang="en-US" dirty="0" smtClean="0"/>
              <a:t>cables in IP2, IP4, IP6 and IP8, CV for visual inspection of ventilation </a:t>
            </a:r>
            <a:r>
              <a:rPr lang="en-US" dirty="0" smtClean="0"/>
              <a:t>units in IP2 and IP8</a:t>
            </a:r>
            <a:endParaRPr lang="en-US" dirty="0" smtClean="0"/>
          </a:p>
          <a:p>
            <a:r>
              <a:rPr lang="en-US" dirty="0" smtClean="0"/>
              <a:t>EPC intervention on: </a:t>
            </a:r>
          </a:p>
          <a:p>
            <a:pPr lvl="1"/>
            <a:r>
              <a:rPr lang="en-US" dirty="0" smtClean="0"/>
              <a:t>- RCBV28.L8B1: Problem of the communication; converter to be replaced.</a:t>
            </a:r>
            <a:br>
              <a:rPr lang="en-US" dirty="0" smtClean="0"/>
            </a:br>
            <a:r>
              <a:rPr lang="en-US" dirty="0" smtClean="0"/>
              <a:t>- RCBV17.R7B2: Trip the 2012-04-29 00:49 due to internal converter problem; converter to be replaced.</a:t>
            </a:r>
            <a:br>
              <a:rPr lang="en-US" dirty="0" smtClean="0"/>
            </a:br>
            <a:r>
              <a:rPr lang="en-US" dirty="0" smtClean="0"/>
              <a:t>- RCO.A67B2 : Trip the 2012-05-02 10:41 due to a power converter problem; converter to be </a:t>
            </a:r>
            <a:r>
              <a:rPr lang="en-US" dirty="0" smtClean="0"/>
              <a:t>replaced</a:t>
            </a:r>
          </a:p>
          <a:p>
            <a:r>
              <a:rPr lang="en-US" dirty="0" smtClean="0"/>
              <a:t>Knud: Extraction </a:t>
            </a:r>
            <a:r>
              <a:rPr lang="en-US" dirty="0" smtClean="0"/>
              <a:t>switch of RB.A56 in UA63: Since a few days the breaker A2 has been in open state (not affecting operation). </a:t>
            </a:r>
            <a:br>
              <a:rPr lang="en-US" dirty="0" smtClean="0"/>
            </a:br>
            <a:r>
              <a:rPr lang="en-US" dirty="0" smtClean="0"/>
              <a:t>The complete breaker array was opened and reclosed. All breakers, including A2, closed </a:t>
            </a:r>
            <a:r>
              <a:rPr lang="en-US" dirty="0" smtClean="0"/>
              <a:t>properly. All </a:t>
            </a:r>
            <a:r>
              <a:rPr lang="en-US" dirty="0" smtClean="0"/>
              <a:t>looks OK now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Horizontal tune B1 &amp; B2 increased by 2e-3 in collision beam </a:t>
            </a:r>
            <a:r>
              <a:rPr lang="en-US" dirty="0" smtClean="0">
                <a:solidFill>
                  <a:schemeClr val="accent2"/>
                </a:solidFill>
              </a:rPr>
              <a:t>process</a:t>
            </a:r>
          </a:p>
          <a:p>
            <a:r>
              <a:rPr lang="en-US" dirty="0" err="1" smtClean="0"/>
              <a:t>Joerg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rolled </a:t>
            </a:r>
            <a:r>
              <a:rPr lang="en-US" dirty="0" smtClean="0">
                <a:solidFill>
                  <a:schemeClr val="accent2"/>
                </a:solidFill>
              </a:rPr>
              <a:t>back all the H and V cod function to the status before the last TS </a:t>
            </a:r>
            <a:r>
              <a:rPr lang="en-US" dirty="0" smtClean="0"/>
              <a:t>(~last physics fill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BLM monitor factor </a:t>
            </a:r>
            <a:r>
              <a:rPr lang="en-US" dirty="0" smtClean="0"/>
              <a:t>change from 0.1 to 0.2 to </a:t>
            </a:r>
            <a:r>
              <a:rPr lang="en-US" dirty="0" smtClean="0"/>
              <a:t>accommodate </a:t>
            </a:r>
            <a:r>
              <a:rPr lang="en-US" dirty="0" smtClean="0"/>
              <a:t>for losses during the </a:t>
            </a:r>
            <a:r>
              <a:rPr lang="en-US" dirty="0" smtClean="0">
                <a:solidFill>
                  <a:schemeClr val="accent2"/>
                </a:solidFill>
              </a:rPr>
              <a:t>squeeze</a:t>
            </a:r>
            <a:r>
              <a:rPr lang="en-US" dirty="0" smtClean="0"/>
              <a:t> </a:t>
            </a:r>
            <a:r>
              <a:rPr lang="en-US" dirty="0" smtClean="0"/>
              <a:t>for: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BLMEI.06L7.B2I10_TCLA.C6L7.B2</a:t>
            </a:r>
            <a:br>
              <a:rPr lang="en-US" dirty="0" smtClean="0"/>
            </a:br>
            <a:r>
              <a:rPr lang="en-US" dirty="0" smtClean="0"/>
              <a:t>BLMEI.06L7.B2I10_TCLA.D6L7.B2</a:t>
            </a:r>
          </a:p>
          <a:p>
            <a:pPr lvl="1"/>
            <a:r>
              <a:rPr lang="en-US" dirty="0" smtClean="0"/>
              <a:t>The symmetric monitors on the right side had their monitor factors increased from 0.1 to 0.2 already on </a:t>
            </a:r>
            <a:r>
              <a:rPr lang="en-US" dirty="0" smtClean="0"/>
              <a:t>13.4.2012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added RCBV17.R7B2 and RCBV28.L8B1</a:t>
            </a:r>
            <a:r>
              <a:rPr lang="en-US" dirty="0" smtClean="0"/>
              <a:t> in SECTOR78 and ORBIT_V HWG, removed them from not used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9610"/>
            <a:ext cx="8229600" cy="511175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0:00 </a:t>
            </a:r>
            <a:r>
              <a:rPr lang="en-US" dirty="0" err="1" smtClean="0">
                <a:solidFill>
                  <a:srgbClr val="00B050"/>
                </a:solidFill>
              </a:rPr>
              <a:t>Cryo</a:t>
            </a:r>
            <a:r>
              <a:rPr lang="en-US" dirty="0" smtClean="0">
                <a:solidFill>
                  <a:srgbClr val="00B050"/>
                </a:solidFill>
              </a:rPr>
              <a:t> conditions OK, starting </a:t>
            </a:r>
            <a:r>
              <a:rPr lang="en-US" dirty="0" err="1" smtClean="0">
                <a:solidFill>
                  <a:srgbClr val="00B050"/>
                </a:solidFill>
              </a:rPr>
              <a:t>precycle</a:t>
            </a:r>
            <a:r>
              <a:rPr lang="en-US" dirty="0" smtClean="0">
                <a:solidFill>
                  <a:srgbClr val="00B050"/>
                </a:solidFill>
              </a:rPr>
              <a:t> for the whole machine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Lost </a:t>
            </a:r>
            <a:r>
              <a:rPr lang="en-US" dirty="0" smtClean="0">
                <a:solidFill>
                  <a:srgbClr val="FF0000"/>
                </a:solidFill>
              </a:rPr>
              <a:t>Sector 78 due to cold compressor </a:t>
            </a:r>
            <a:r>
              <a:rPr lang="en-US" dirty="0" smtClean="0">
                <a:solidFill>
                  <a:srgbClr val="FF0000"/>
                </a:solidFill>
              </a:rPr>
              <a:t>fault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3:13 Access </a:t>
            </a:r>
            <a:r>
              <a:rPr lang="en-US" dirty="0" err="1" smtClean="0">
                <a:solidFill>
                  <a:schemeClr val="tx1"/>
                </a:solidFill>
              </a:rPr>
              <a:t>cryo</a:t>
            </a:r>
            <a:r>
              <a:rPr lang="en-US" dirty="0" smtClean="0">
                <a:solidFill>
                  <a:schemeClr val="tx1"/>
                </a:solidFill>
              </a:rPr>
              <a:t> point 8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b="1" dirty="0" smtClean="0">
                <a:ea typeface="+mj-ea"/>
                <a:cs typeface="+mj-cs"/>
              </a:rPr>
              <a:t>Plan</a:t>
            </a:r>
          </a:p>
          <a:p>
            <a:r>
              <a:rPr lang="en-US" smtClean="0">
                <a:solidFill>
                  <a:schemeClr val="tx1"/>
                </a:solidFill>
              </a:rPr>
              <a:t>Recovery ~21:00 – midnight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Next physics fill with 1380 </a:t>
            </a:r>
            <a:r>
              <a:rPr lang="en-US" dirty="0" smtClean="0">
                <a:solidFill>
                  <a:schemeClr val="tx1"/>
                </a:solidFill>
              </a:rPr>
              <a:t>bunches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Fill with low intensity to do the loss map B1V at collision, </a:t>
            </a:r>
            <a:r>
              <a:rPr lang="en-US" dirty="0" smtClean="0">
                <a:solidFill>
                  <a:schemeClr val="accent2"/>
                </a:solidFill>
              </a:rPr>
              <a:t>high gain orbit feedback in squeeze</a:t>
            </a:r>
            <a:r>
              <a:rPr lang="en-US" dirty="0" smtClean="0">
                <a:solidFill>
                  <a:schemeClr val="tx1"/>
                </a:solidFill>
              </a:rPr>
              <a:t>, and dump with FMCM check RD34 IP7 (set to OFF).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Friday 4.5.2012</vt:lpstr>
      <vt:lpstr>Friday</vt:lpstr>
      <vt:lpstr>Changes</vt:lpstr>
      <vt:lpstr>Saturday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2012-05-05T06:50:06Z</dcterms:modified>
</cp:coreProperties>
</file>