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sldIdLst>
    <p:sldId id="774" r:id="rId2"/>
    <p:sldId id="784" r:id="rId3"/>
    <p:sldId id="786" r:id="rId4"/>
    <p:sldId id="779" r:id="rId5"/>
    <p:sldId id="782" r:id="rId6"/>
    <p:sldId id="781" r:id="rId7"/>
    <p:sldId id="790" r:id="rId8"/>
    <p:sldId id="776" r:id="rId9"/>
    <p:sldId id="783" r:id="rId10"/>
    <p:sldId id="764" r:id="rId11"/>
    <p:sldId id="789" r:id="rId12"/>
    <p:sldId id="788" r:id="rId13"/>
    <p:sldId id="787" r:id="rId14"/>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FF00"/>
    <a:srgbClr val="960663"/>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42" autoAdjust="0"/>
    <p:restoredTop sz="93882" autoAdjust="0"/>
  </p:normalViewPr>
  <p:slideViewPr>
    <p:cSldViewPr>
      <p:cViewPr varScale="1">
        <p:scale>
          <a:sx n="82" d="100"/>
          <a:sy n="82"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dirty="0"/>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dirty="0"/>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dirty="0"/>
          </a:p>
        </p:txBody>
      </p:sp>
    </p:spTree>
    <p:extLst>
      <p:ext uri="{BB962C8B-B14F-4D97-AF65-F5344CB8AC3E}">
        <p14:creationId xmlns:p14="http://schemas.microsoft.com/office/powerpoint/2010/main" xmlns="" val="328241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02-12-11</a:t>
            </a:r>
            <a:endParaRPr lang="en-US"/>
          </a:p>
        </p:txBody>
      </p:sp>
      <p:sp>
        <p:nvSpPr>
          <p:cNvPr id="3" name="Footer Placeholder 2"/>
          <p:cNvSpPr>
            <a:spLocks noGrp="1"/>
          </p:cNvSpPr>
          <p:nvPr>
            <p:ph type="ftr" sz="quarter" idx="11"/>
          </p:nvPr>
        </p:nvSpPr>
        <p:spPr/>
        <p:txBody>
          <a:bodyPr/>
          <a:lstStyle/>
          <a:p>
            <a:r>
              <a:rPr lang="en-US" smtClean="0"/>
              <a:t>LHC status</a:t>
            </a:r>
            <a:endParaRPr lang="en-US"/>
          </a:p>
        </p:txBody>
      </p:sp>
      <p:sp>
        <p:nvSpPr>
          <p:cNvPr id="4" name="Slide Number Placeholder 3"/>
          <p:cNvSpPr>
            <a:spLocks noGrp="1"/>
          </p:cNvSpPr>
          <p:nvPr>
            <p:ph type="sldNum" sz="quarter" idx="12"/>
          </p:nvPr>
        </p:nvSpPr>
        <p:spPr/>
        <p:txBody>
          <a:bodyPr/>
          <a:lstStyle/>
          <a:p>
            <a:fld id="{C6BCD098-AF97-4460-B818-4576B73752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3842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p:nvPicPr>
        <p:blipFill>
          <a:blip r:embed="rId8"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smtClean="0"/>
              <a:t>02-12-11</a:t>
            </a:r>
            <a:endParaRPr lang="en-US" dirty="0"/>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8915400" cy="2286000"/>
          </a:xfrm>
        </p:spPr>
        <p:txBody>
          <a:bodyPr/>
          <a:lstStyle/>
          <a:p>
            <a:r>
              <a:rPr lang="en-US" sz="1800" dirty="0" smtClean="0"/>
              <a:t>End </a:t>
            </a:r>
            <a:r>
              <a:rPr lang="en-US" sz="1800" dirty="0"/>
              <a:t>of fill #2470. </a:t>
            </a:r>
            <a:r>
              <a:rPr lang="en-US" sz="1800" dirty="0" smtClean="0"/>
              <a:t>~1 pb</a:t>
            </a:r>
            <a:r>
              <a:rPr lang="en-US" sz="1800" baseline="30000" dirty="0" smtClean="0"/>
              <a:t>-1</a:t>
            </a:r>
            <a:r>
              <a:rPr lang="en-US" sz="1800" dirty="0" smtClean="0"/>
              <a:t> </a:t>
            </a:r>
            <a:r>
              <a:rPr lang="en-US" sz="1800" dirty="0"/>
              <a:t>in 4 </a:t>
            </a:r>
            <a:r>
              <a:rPr lang="en-US" sz="1800" dirty="0" smtClean="0"/>
              <a:t>hours. </a:t>
            </a:r>
            <a:r>
              <a:rPr lang="en-US" sz="1800" dirty="0" smtClean="0">
                <a:solidFill>
                  <a:srgbClr val="FF0000"/>
                </a:solidFill>
              </a:rPr>
              <a:t>Dumped by CMS BCM.</a:t>
            </a:r>
            <a:endParaRPr lang="en-US" sz="1800" dirty="0">
              <a:solidFill>
                <a:srgbClr val="FF0000"/>
              </a:solidFill>
            </a:endParaRPr>
          </a:p>
          <a:p>
            <a:endParaRPr lang="en-US" sz="1100" dirty="0" smtClean="0"/>
          </a:p>
          <a:p>
            <a:r>
              <a:rPr lang="en-US" sz="1800" dirty="0" smtClean="0"/>
              <a:t>Problems </a:t>
            </a:r>
            <a:r>
              <a:rPr lang="en-US" sz="1800" dirty="0"/>
              <a:t>with the following injection due to </a:t>
            </a:r>
            <a:r>
              <a:rPr lang="en-US" sz="1800" dirty="0" smtClean="0"/>
              <a:t>intermittent </a:t>
            </a:r>
            <a:r>
              <a:rPr lang="en-US" sz="1800" dirty="0"/>
              <a:t>loss of communication with the FGC. Traced back to an issue with a client of the FGC acquisition (Luminosity scan application</a:t>
            </a:r>
            <a:r>
              <a:rPr lang="en-US" sz="1800" dirty="0" smtClean="0"/>
              <a:t>).</a:t>
            </a:r>
          </a:p>
          <a:p>
            <a:endParaRPr lang="en-US" sz="1100" dirty="0"/>
          </a:p>
          <a:p>
            <a:r>
              <a:rPr lang="en-US" sz="1800" dirty="0"/>
              <a:t>15:27 STABLE BEAMS #2471 (47 on 47 bunches). Initial luminosity: 8.7x10</a:t>
            </a:r>
            <a:r>
              <a:rPr lang="en-US" sz="1800" baseline="30000" dirty="0"/>
              <a:t>31</a:t>
            </a:r>
            <a:r>
              <a:rPr lang="en-US" sz="1800" dirty="0"/>
              <a:t>cm</a:t>
            </a:r>
            <a:r>
              <a:rPr lang="en-US" sz="1800" baseline="30000" dirty="0"/>
              <a:t>-2</a:t>
            </a:r>
            <a:r>
              <a:rPr lang="en-US" sz="1800" dirty="0"/>
              <a:t>s</a:t>
            </a:r>
            <a:r>
              <a:rPr lang="en-US" sz="1800" baseline="30000" dirty="0"/>
              <a:t>-1</a:t>
            </a:r>
            <a:r>
              <a:rPr lang="en-US" sz="1800" dirty="0"/>
              <a:t> </a:t>
            </a:r>
            <a:endParaRPr lang="en-US" sz="1800" dirty="0" smtClean="0"/>
          </a:p>
          <a:p>
            <a:endParaRPr lang="en-US" sz="1100" dirty="0"/>
          </a:p>
          <a:p>
            <a:r>
              <a:rPr lang="en-US" sz="1800" dirty="0"/>
              <a:t>17:47 End of Fill #2471. </a:t>
            </a:r>
            <a:r>
              <a:rPr lang="en-US" sz="1800" dirty="0" smtClean="0"/>
              <a:t>0.5 </a:t>
            </a:r>
            <a:r>
              <a:rPr lang="en-US" sz="1800" dirty="0"/>
              <a:t>nb</a:t>
            </a:r>
            <a:r>
              <a:rPr lang="en-US" sz="1800" baseline="30000" dirty="0"/>
              <a:t>-1</a:t>
            </a:r>
            <a:r>
              <a:rPr lang="en-US" sz="1800" dirty="0"/>
              <a:t> in ~2:15 hours </a:t>
            </a:r>
            <a:r>
              <a:rPr lang="en-US" sz="1800" dirty="0" smtClean="0"/>
              <a:t>(OP dump)</a:t>
            </a:r>
          </a:p>
          <a:p>
            <a:endParaRPr lang="en-US" sz="1100" dirty="0"/>
          </a:p>
          <a:p>
            <a:r>
              <a:rPr lang="en-US" sz="1800" dirty="0"/>
              <a:t>19:54 Stable beam #2472. (84 on 84 bunches): Initial luminosity: </a:t>
            </a:r>
            <a:r>
              <a:rPr lang="en-US" sz="1800" dirty="0" smtClean="0"/>
              <a:t>2.9x10</a:t>
            </a:r>
            <a:r>
              <a:rPr lang="en-US" sz="1800" baseline="30000" dirty="0" smtClean="0"/>
              <a:t>32</a:t>
            </a:r>
            <a:r>
              <a:rPr lang="en-US" sz="1800" dirty="0" smtClean="0"/>
              <a:t>cm</a:t>
            </a:r>
            <a:r>
              <a:rPr lang="en-US" sz="1800" baseline="30000" dirty="0" smtClean="0"/>
              <a:t>-2</a:t>
            </a:r>
            <a:r>
              <a:rPr lang="en-US" sz="1800" dirty="0" smtClean="0"/>
              <a:t>s</a:t>
            </a:r>
            <a:r>
              <a:rPr lang="en-US" sz="1800" baseline="30000" dirty="0" smtClean="0"/>
              <a:t>-1</a:t>
            </a:r>
          </a:p>
          <a:p>
            <a:endParaRPr lang="en-US" sz="1100" dirty="0" smtClean="0"/>
          </a:p>
          <a:p>
            <a:r>
              <a:rPr lang="en-US" sz="1800" dirty="0" smtClean="0"/>
              <a:t>00:18 End of fill #2472. 3.5 pb</a:t>
            </a:r>
            <a:r>
              <a:rPr lang="en-US" sz="1800" baseline="30000" dirty="0" smtClean="0"/>
              <a:t>-1</a:t>
            </a:r>
            <a:r>
              <a:rPr lang="en-US" sz="1800" dirty="0" smtClean="0"/>
              <a:t> in 4:24 hours (OP dump)</a:t>
            </a:r>
          </a:p>
          <a:p>
            <a:endParaRPr lang="en-US" sz="1800" dirty="0"/>
          </a:p>
          <a:p>
            <a:r>
              <a:rPr lang="en-US" sz="1800" dirty="0" smtClean="0"/>
              <a:t>01:00 – 01:50  no beam form LINAC2</a:t>
            </a:r>
          </a:p>
          <a:p>
            <a:endParaRPr lang="en-US" sz="1800" dirty="0" smtClean="0"/>
          </a:p>
          <a:p>
            <a:r>
              <a:rPr lang="en-US" sz="1800" dirty="0" smtClean="0"/>
              <a:t>01:50 – 07:30 Damper </a:t>
            </a:r>
            <a:r>
              <a:rPr lang="en-US" sz="1800" dirty="0" smtClean="0"/>
              <a:t>setting-up</a:t>
            </a:r>
          </a:p>
          <a:p>
            <a:endParaRPr lang="en-US" sz="1800" dirty="0" smtClean="0"/>
          </a:p>
          <a:p>
            <a:endParaRPr lang="en-US" sz="1800" dirty="0"/>
          </a:p>
        </p:txBody>
      </p:sp>
      <p:sp>
        <p:nvSpPr>
          <p:cNvPr id="3" name="Title 2"/>
          <p:cNvSpPr>
            <a:spLocks noGrp="1"/>
          </p:cNvSpPr>
          <p:nvPr>
            <p:ph type="title"/>
          </p:nvPr>
        </p:nvSpPr>
        <p:spPr/>
        <p:txBody>
          <a:bodyPr/>
          <a:lstStyle/>
          <a:p>
            <a:r>
              <a:rPr lang="en-US" dirty="0" smtClean="0"/>
              <a:t>Thu </a:t>
            </a:r>
            <a:r>
              <a:rPr lang="en-US" dirty="0"/>
              <a:t>6</a:t>
            </a:r>
            <a:r>
              <a:rPr lang="en-US" dirty="0" smtClean="0"/>
              <a:t>/4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a:t>
            </a:r>
            <a:endParaRPr lang="en-US" dirty="0"/>
          </a:p>
        </p:txBody>
      </p:sp>
      <p:sp>
        <p:nvSpPr>
          <p:cNvPr id="4" name="Text Placeholder 3"/>
          <p:cNvSpPr>
            <a:spLocks noGrp="1"/>
          </p:cNvSpPr>
          <p:nvPr>
            <p:ph type="body" sz="half" idx="10"/>
          </p:nvPr>
        </p:nvSpPr>
        <p:spPr>
          <a:xfrm>
            <a:off x="152400" y="990600"/>
            <a:ext cx="8686800" cy="914400"/>
          </a:xfrm>
        </p:spPr>
        <p:txBody>
          <a:bodyPr/>
          <a:lstStyle/>
          <a:p>
            <a:r>
              <a:rPr lang="en-US" sz="2400" dirty="0" smtClean="0"/>
              <a:t>Asynchronous dump test ongoing</a:t>
            </a:r>
          </a:p>
          <a:p>
            <a:r>
              <a:rPr lang="en-US" sz="2400" dirty="0" smtClean="0"/>
              <a:t>Morning: Stable beams 84 on 84: </a:t>
            </a:r>
            <a:r>
              <a:rPr lang="en-US" sz="2400" dirty="0" err="1" smtClean="0"/>
              <a:t>LHCb</a:t>
            </a:r>
            <a:r>
              <a:rPr lang="en-US" sz="2400" dirty="0" smtClean="0"/>
              <a:t> field OFF</a:t>
            </a:r>
          </a:p>
          <a:p>
            <a:r>
              <a:rPr lang="en-US" sz="2400" dirty="0" smtClean="0"/>
              <a:t>Afternoon: Stable beams 268 on 268: </a:t>
            </a:r>
            <a:r>
              <a:rPr lang="en-US" sz="2400" dirty="0" err="1" smtClean="0"/>
              <a:t>levelling</a:t>
            </a:r>
            <a:r>
              <a:rPr lang="en-US" sz="2400" dirty="0" smtClean="0"/>
              <a:t> test (if OK from </a:t>
            </a:r>
            <a:r>
              <a:rPr lang="en-US" sz="2400" dirty="0" err="1" smtClean="0"/>
              <a:t>rMPP</a:t>
            </a:r>
            <a:r>
              <a:rPr lang="en-US" sz="2400" dirty="0" smtClean="0"/>
              <a:t>)</a:t>
            </a:r>
          </a:p>
          <a:p>
            <a:r>
              <a:rPr lang="en-US" sz="2400" dirty="0" smtClean="0"/>
              <a:t>Night: Stable beams 268 on 268: </a:t>
            </a:r>
            <a:r>
              <a:rPr lang="en-US" sz="2400" dirty="0" err="1" smtClean="0"/>
              <a:t>levelling</a:t>
            </a:r>
            <a:r>
              <a:rPr lang="en-US" sz="2400" dirty="0" smtClean="0"/>
              <a:t> test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solidFill>
                  <a:schemeClr val="accent2"/>
                </a:solidFill>
              </a:rPr>
              <a:t>2-3 fills and 4-6 hours </a:t>
            </a:r>
            <a:r>
              <a:rPr lang="en-US" sz="2000" dirty="0" smtClean="0"/>
              <a:t>with 48b, 84b, 264b and 624b (cycle validation)</a:t>
            </a:r>
          </a:p>
          <a:p>
            <a:r>
              <a:rPr lang="en-US" sz="2000" dirty="0" smtClean="0">
                <a:solidFill>
                  <a:schemeClr val="accent2"/>
                </a:solidFill>
              </a:rPr>
              <a:t>3 fills and 20 hours </a:t>
            </a:r>
            <a:r>
              <a:rPr lang="en-US" sz="2000" dirty="0" smtClean="0"/>
              <a:t>with  840b, 1092b, 1380b (intensity/</a:t>
            </a:r>
            <a:r>
              <a:rPr lang="en-US" sz="2000" dirty="0" err="1" smtClean="0"/>
              <a:t>lumi</a:t>
            </a:r>
            <a:r>
              <a:rPr lang="en-US" sz="2000" dirty="0" smtClean="0"/>
              <a:t> related problems)</a:t>
            </a:r>
          </a:p>
          <a:p>
            <a:r>
              <a:rPr lang="en-US" sz="1800" dirty="0" smtClean="0"/>
              <a:t>MP checklists after 84b, 624b, 840b, 1092 bunches</a:t>
            </a:r>
          </a:p>
          <a:p>
            <a:r>
              <a:rPr lang="en-GB" sz="1800" dirty="0" smtClean="0"/>
              <a:t>Regular MP checklists every two weeks when operating with 1380b</a:t>
            </a:r>
            <a:endParaRPr lang="en-US" sz="1800" dirty="0" smtClean="0"/>
          </a:p>
          <a:p>
            <a:endParaRPr lang="en-US" dirty="0" smtClean="0"/>
          </a:p>
          <a:p>
            <a:endParaRPr lang="en-US" dirty="0"/>
          </a:p>
        </p:txBody>
      </p:sp>
      <p:sp>
        <p:nvSpPr>
          <p:cNvPr id="3" name="Title 2"/>
          <p:cNvSpPr>
            <a:spLocks noGrp="1"/>
          </p:cNvSpPr>
          <p:nvPr>
            <p:ph type="title"/>
          </p:nvPr>
        </p:nvSpPr>
        <p:spPr/>
        <p:txBody>
          <a:bodyPr/>
          <a:lstStyle/>
          <a:p>
            <a:r>
              <a:rPr lang="en-GB" dirty="0" smtClean="0"/>
              <a:t>Intensity ramp-up</a:t>
            </a:r>
            <a:endParaRPr lang="en-US" dirty="0"/>
          </a:p>
        </p:txBody>
      </p:sp>
      <p:graphicFrame>
        <p:nvGraphicFramePr>
          <p:cNvPr id="4" name="Table 3"/>
          <p:cNvGraphicFramePr>
            <a:graphicFrameLocks noGrp="1"/>
          </p:cNvGraphicFramePr>
          <p:nvPr/>
        </p:nvGraphicFramePr>
        <p:xfrm>
          <a:off x="463549" y="3089488"/>
          <a:ext cx="8218488" cy="3291840"/>
        </p:xfrm>
        <a:graphic>
          <a:graphicData uri="http://schemas.openxmlformats.org/drawingml/2006/table">
            <a:tbl>
              <a:tblPr/>
              <a:tblGrid>
                <a:gridCol w="1773310"/>
                <a:gridCol w="4348625"/>
                <a:gridCol w="2096553"/>
              </a:tblGrid>
              <a:tr h="216000">
                <a:tc>
                  <a:txBody>
                    <a:bodyPr/>
                    <a:lstStyle/>
                    <a:p>
                      <a:pPr>
                        <a:spcAft>
                          <a:spcPts val="0"/>
                        </a:spcAft>
                      </a:pPr>
                      <a:r>
                        <a:rPr lang="en-US" sz="2400" dirty="0">
                          <a:latin typeface="Calibri"/>
                          <a:ea typeface="Calibri"/>
                          <a:cs typeface="Times New Roman"/>
                        </a:rPr>
                        <a:t>Bunches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a:latin typeface="Calibri"/>
                          <a:ea typeface="Calibri"/>
                          <a:cs typeface="Times New Roman"/>
                        </a:rPr>
                        <a:t>Max number of bunches injected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Alice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Main-main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a:solidFill>
                            <a:schemeClr val="tx1"/>
                          </a:solidFill>
                          <a:latin typeface="Calibri"/>
                          <a:ea typeface="Calibri"/>
                          <a:cs typeface="Times New Roman"/>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smtClean="0">
                          <a:latin typeface="Calibri"/>
                          <a:ea typeface="Calibri"/>
                          <a:cs typeface="Times New Roman"/>
                        </a:rPr>
                        <a:t>12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dirty="0">
                          <a:solidFill>
                            <a:srgbClr val="FF0000"/>
                          </a:solidFill>
                          <a:latin typeface="Calibri"/>
                          <a:ea typeface="Calibri"/>
                          <a:cs typeface="Times New Roman"/>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smtClean="0">
                          <a:latin typeface="Calibri"/>
                          <a:ea typeface="Calibri"/>
                          <a:cs typeface="Times New Roman"/>
                        </a:rPr>
                        <a:t>36</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a:solidFill>
                            <a:schemeClr val="tx1"/>
                          </a:solidFill>
                          <a:latin typeface="Calibri"/>
                          <a:ea typeface="Calibri"/>
                          <a:cs typeface="Times New Roman"/>
                        </a:rPr>
                        <a:t>264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dirty="0">
                          <a:solidFill>
                            <a:srgbClr val="FF0000"/>
                          </a:solidFill>
                          <a:latin typeface="Calibri"/>
                          <a:ea typeface="Calibri"/>
                          <a:cs typeface="Times New Roman"/>
                        </a:rPr>
                        <a:t>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dirty="0">
                          <a:solidFill>
                            <a:srgbClr val="FF0000"/>
                          </a:solidFill>
                          <a:latin typeface="Calibri"/>
                          <a:ea typeface="Calibri"/>
                          <a:cs typeface="Times New Roman"/>
                        </a:rPr>
                        <a:t>840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dirty="0">
                          <a:solidFill>
                            <a:srgbClr val="FF0000"/>
                          </a:solidFill>
                          <a:latin typeface="Calibri"/>
                          <a:ea typeface="Calibri"/>
                          <a:cs typeface="Times New Roman"/>
                        </a:rPr>
                        <a:t>1092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00">
                <a:tc>
                  <a:txBody>
                    <a:bodyPr/>
                    <a:lstStyle/>
                    <a:p>
                      <a:pPr>
                        <a:spcAft>
                          <a:spcPts val="0"/>
                        </a:spcAft>
                      </a:pPr>
                      <a:r>
                        <a:rPr lang="en-US" sz="2400" dirty="0">
                          <a:solidFill>
                            <a:schemeClr val="tx1"/>
                          </a:solidFill>
                          <a:latin typeface="Calibri"/>
                          <a:ea typeface="Calibri"/>
                          <a:cs typeface="Times New Roman"/>
                        </a:rPr>
                        <a:t>1380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a:latin typeface="Calibri"/>
                          <a:ea typeface="Calibri"/>
                          <a:cs typeface="Times New Roman"/>
                        </a:rPr>
                        <a:t>144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400" dirty="0">
                          <a:latin typeface="Calibri"/>
                          <a:ea typeface="Calibri"/>
                          <a:cs typeface="Times New Roman"/>
                        </a:rPr>
                        <a:t>Main-satellite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0555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3"/>
          </p:nvPr>
        </p:nvSpPr>
        <p:spPr/>
        <p:txBody>
          <a:bodyPr/>
          <a:lstStyle/>
          <a:p>
            <a:endParaRPr lang="en-GB"/>
          </a:p>
        </p:txBody>
      </p:sp>
      <p:sp>
        <p:nvSpPr>
          <p:cNvPr id="3" name="Title 2"/>
          <p:cNvSpPr>
            <a:spLocks noGrp="1"/>
          </p:cNvSpPr>
          <p:nvPr>
            <p:ph type="title"/>
          </p:nvPr>
        </p:nvSpPr>
        <p:spPr/>
        <p:txBody>
          <a:bodyPr/>
          <a:lstStyle/>
          <a:p>
            <a:endParaRPr lang="en-GB"/>
          </a:p>
        </p:txBody>
      </p:sp>
      <p:sp>
        <p:nvSpPr>
          <p:cNvPr id="4" name="Text Placeholder 3"/>
          <p:cNvSpPr>
            <a:spLocks noGrp="1"/>
          </p:cNvSpPr>
          <p:nvPr>
            <p:ph type="body" sz="half" idx="10"/>
          </p:nvPr>
        </p:nvSpPr>
        <p:spPr/>
        <p:txBody>
          <a:bodyPr/>
          <a:lstStyle/>
          <a:p>
            <a:endParaRPr lang="en-GB"/>
          </a:p>
        </p:txBody>
      </p:sp>
    </p:spTree>
    <p:extLst>
      <p:ext uri="{BB962C8B-B14F-4D97-AF65-F5344CB8AC3E}">
        <p14:creationId xmlns:p14="http://schemas.microsoft.com/office/powerpoint/2010/main" xmlns="" val="373557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1542" y="990600"/>
            <a:ext cx="7240916"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55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9620" y="990600"/>
            <a:ext cx="7244759"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58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512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1542" y="990600"/>
            <a:ext cx="7240916"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598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Beam Lifetime</a:t>
            </a:r>
            <a:endParaRPr lang="en-US" dirty="0"/>
          </a:p>
        </p:txBody>
      </p:sp>
      <p:sp>
        <p:nvSpPr>
          <p:cNvPr id="6" name="Text Placeholder 5"/>
          <p:cNvSpPr>
            <a:spLocks noGrp="1"/>
          </p:cNvSpPr>
          <p:nvPr>
            <p:ph type="body" sz="half" idx="10"/>
          </p:nvPr>
        </p:nvSpPr>
        <p:spPr/>
        <p:txBody>
          <a:bodyPr/>
          <a:lstStyle/>
          <a:p>
            <a:r>
              <a:rPr lang="en-US" sz="2800" dirty="0" smtClean="0"/>
              <a:t>Fill 2471 (47 bunches)</a:t>
            </a:r>
            <a:endParaRPr lang="en-GB" sz="2800" dirty="0"/>
          </a:p>
        </p:txBody>
      </p:sp>
      <p:pic>
        <p:nvPicPr>
          <p:cNvPr id="4" name="Picture 2" descr="http://elogbook.cern.ch/eLogbook/attach_reader?attach_id=1233329"/>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37641" y="2209800"/>
            <a:ext cx="4572000" cy="390144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5"/>
          <p:cNvSpPr>
            <a:spLocks noGrp="1"/>
          </p:cNvSpPr>
          <p:nvPr>
            <p:ph type="body" sz="half" idx="10"/>
          </p:nvPr>
        </p:nvSpPr>
        <p:spPr>
          <a:xfrm>
            <a:off x="4724400" y="990600"/>
            <a:ext cx="4267200" cy="5257800"/>
          </a:xfrm>
        </p:spPr>
        <p:txBody>
          <a:bodyPr/>
          <a:lstStyle/>
          <a:p>
            <a:r>
              <a:rPr lang="en-US" sz="2800" dirty="0" smtClean="0"/>
              <a:t>Fill 2472 (84 bunches)</a:t>
            </a:r>
            <a:endParaRPr lang="en-GB" sz="2800" dirty="0"/>
          </a:p>
        </p:txBody>
      </p:sp>
      <p:pic>
        <p:nvPicPr>
          <p:cNvPr id="1028" name="Picture 4" descr="http://elogbook.cern.ch/eLogbook/attach_reader?attach_id=123338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09800"/>
            <a:ext cx="4572000" cy="390144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85750" y="3429000"/>
            <a:ext cx="106680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Injection</a:t>
            </a:r>
            <a:endParaRPr lang="en-US" sz="1050" b="1" dirty="0">
              <a:solidFill>
                <a:srgbClr val="FFFF00"/>
              </a:solidFill>
            </a:endParaRPr>
          </a:p>
        </p:txBody>
      </p:sp>
      <p:sp>
        <p:nvSpPr>
          <p:cNvPr id="13" name="Rectangle 12"/>
          <p:cNvSpPr/>
          <p:nvPr/>
        </p:nvSpPr>
        <p:spPr>
          <a:xfrm>
            <a:off x="1365250" y="3429000"/>
            <a:ext cx="83820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Ramp</a:t>
            </a:r>
            <a:endParaRPr lang="en-US" sz="1100" b="1" dirty="0">
              <a:solidFill>
                <a:srgbClr val="FFFF00"/>
              </a:solidFill>
            </a:endParaRPr>
          </a:p>
        </p:txBody>
      </p:sp>
      <p:sp>
        <p:nvSpPr>
          <p:cNvPr id="14" name="Rectangle 13"/>
          <p:cNvSpPr/>
          <p:nvPr/>
        </p:nvSpPr>
        <p:spPr>
          <a:xfrm>
            <a:off x="2209800" y="3429000"/>
            <a:ext cx="83185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Squeeze</a:t>
            </a:r>
            <a:endParaRPr lang="en-US" sz="1100" b="1" dirty="0">
              <a:solidFill>
                <a:srgbClr val="FFFF00"/>
              </a:solidFill>
            </a:endParaRPr>
          </a:p>
        </p:txBody>
      </p:sp>
      <p:sp>
        <p:nvSpPr>
          <p:cNvPr id="15" name="Rectangle 14"/>
          <p:cNvSpPr/>
          <p:nvPr/>
        </p:nvSpPr>
        <p:spPr>
          <a:xfrm>
            <a:off x="3048000" y="3429000"/>
            <a:ext cx="137160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Collision</a:t>
            </a:r>
            <a:endParaRPr lang="en-US" sz="1100" b="1" dirty="0">
              <a:solidFill>
                <a:srgbClr val="FFFF00"/>
              </a:solidFill>
            </a:endParaRPr>
          </a:p>
        </p:txBody>
      </p:sp>
      <p:sp>
        <p:nvSpPr>
          <p:cNvPr id="21" name="Rectangle 20"/>
          <p:cNvSpPr/>
          <p:nvPr/>
        </p:nvSpPr>
        <p:spPr>
          <a:xfrm>
            <a:off x="4857750" y="3429000"/>
            <a:ext cx="129540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Injection</a:t>
            </a:r>
            <a:endParaRPr lang="en-US" sz="1050" b="1" dirty="0">
              <a:solidFill>
                <a:srgbClr val="FFFF00"/>
              </a:solidFill>
            </a:endParaRPr>
          </a:p>
        </p:txBody>
      </p:sp>
      <p:sp>
        <p:nvSpPr>
          <p:cNvPr id="22" name="Rectangle 21"/>
          <p:cNvSpPr/>
          <p:nvPr/>
        </p:nvSpPr>
        <p:spPr>
          <a:xfrm>
            <a:off x="6191250" y="3429000"/>
            <a:ext cx="53975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Ramp</a:t>
            </a:r>
            <a:endParaRPr lang="en-US" sz="1100" b="1" dirty="0">
              <a:solidFill>
                <a:srgbClr val="FFFF00"/>
              </a:solidFill>
            </a:endParaRPr>
          </a:p>
        </p:txBody>
      </p:sp>
      <p:sp>
        <p:nvSpPr>
          <p:cNvPr id="23" name="Rectangle 22"/>
          <p:cNvSpPr/>
          <p:nvPr/>
        </p:nvSpPr>
        <p:spPr>
          <a:xfrm>
            <a:off x="6743700" y="3429000"/>
            <a:ext cx="72390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Squeeze</a:t>
            </a:r>
            <a:endParaRPr lang="en-US" sz="1100" b="1" dirty="0">
              <a:solidFill>
                <a:srgbClr val="FFFF00"/>
              </a:solidFill>
            </a:endParaRPr>
          </a:p>
        </p:txBody>
      </p:sp>
      <p:sp>
        <p:nvSpPr>
          <p:cNvPr id="24" name="Rectangle 23"/>
          <p:cNvSpPr/>
          <p:nvPr/>
        </p:nvSpPr>
        <p:spPr>
          <a:xfrm>
            <a:off x="7486650" y="3429000"/>
            <a:ext cx="1479550" cy="2286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rgbClr val="FFFF00"/>
                </a:solidFill>
              </a:rPr>
              <a:t>Collision</a:t>
            </a:r>
            <a:endParaRPr lang="en-US" sz="1100" b="1" dirty="0">
              <a:solidFill>
                <a:srgbClr val="FFFF00"/>
              </a:solidFill>
            </a:endParaRPr>
          </a:p>
        </p:txBody>
      </p:sp>
    </p:spTree>
    <p:extLst>
      <p:ext uri="{BB962C8B-B14F-4D97-AF65-F5344CB8AC3E}">
        <p14:creationId xmlns:p14="http://schemas.microsoft.com/office/powerpoint/2010/main" xmlns="" val="65799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3"/>
          </p:nvPr>
        </p:nvSpPr>
        <p:spPr/>
        <p:txBody>
          <a:bodyPr/>
          <a:lstStyle/>
          <a:p>
            <a:r>
              <a:rPr lang="en-US" sz="2400" dirty="0" smtClean="0"/>
              <a:t>Average pile-up at beginning of fill should be ~20</a:t>
            </a:r>
            <a:endParaRPr lang="en-GB" sz="2400" dirty="0"/>
          </a:p>
        </p:txBody>
      </p:sp>
      <p:sp>
        <p:nvSpPr>
          <p:cNvPr id="5" name="Title 4"/>
          <p:cNvSpPr>
            <a:spLocks noGrp="1"/>
          </p:cNvSpPr>
          <p:nvPr>
            <p:ph type="title"/>
          </p:nvPr>
        </p:nvSpPr>
        <p:spPr/>
        <p:txBody>
          <a:bodyPr/>
          <a:lstStyle/>
          <a:p>
            <a:r>
              <a:rPr lang="en-US" dirty="0" smtClean="0"/>
              <a:t>Fill 2470 - Pile-up (29 events)</a:t>
            </a:r>
            <a:endParaRPr lang="en-GB" dirty="0"/>
          </a:p>
        </p:txBody>
      </p:sp>
      <p:sp>
        <p:nvSpPr>
          <p:cNvPr id="8" name="Text Placeholder 7"/>
          <p:cNvSpPr>
            <a:spLocks noGrp="1"/>
          </p:cNvSpPr>
          <p:nvPr>
            <p:ph type="body" sz="half" idx="10"/>
          </p:nvPr>
        </p:nvSpPr>
        <p:spPr/>
        <p:txBody>
          <a:bodyPr/>
          <a:lstStyle/>
          <a:p>
            <a:endParaRPr lang="en-GB"/>
          </a:p>
        </p:txBody>
      </p:sp>
      <p:pic>
        <p:nvPicPr>
          <p:cNvPr id="3074" name="91506b29-372d-467b-8011-743985f3846a" descr="F6968BD1-EF86-4EC3-B7B5-A632F4884ABB@cern"/>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0600"/>
            <a:ext cx="4691063" cy="261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a9217d26-73a3-48b9-9a4f-d0ccb8e3b1ac" descr="665DFC8A-E38D-490A-8CFA-0B7E4394B19D@cer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3657600"/>
            <a:ext cx="4694557" cy="2617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37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Vacuum</a:t>
            </a:r>
            <a:endParaRPr lang="en-GB" dirty="0"/>
          </a:p>
        </p:txBody>
      </p:sp>
      <p:sp>
        <p:nvSpPr>
          <p:cNvPr id="7" name="Text Placeholder 6"/>
          <p:cNvSpPr>
            <a:spLocks noGrp="1"/>
          </p:cNvSpPr>
          <p:nvPr>
            <p:ph type="body" sz="half" idx="10"/>
          </p:nvPr>
        </p:nvSpPr>
        <p:spPr>
          <a:xfrm>
            <a:off x="152400" y="990600"/>
            <a:ext cx="8686800" cy="1447800"/>
          </a:xfrm>
        </p:spPr>
        <p:txBody>
          <a:bodyPr/>
          <a:lstStyle/>
          <a:p>
            <a:r>
              <a:rPr lang="en-US" sz="2800" dirty="0" smtClean="0"/>
              <a:t>Some vacuum activity during injection and ramp (84 bunches)</a:t>
            </a:r>
            <a:endParaRPr lang="en-GB" sz="2800" dirty="0"/>
          </a:p>
        </p:txBody>
      </p:sp>
      <p:pic>
        <p:nvPicPr>
          <p:cNvPr id="2050" name="Picture 2" descr="http://elogbook.cern.ch/eLogbook/attach_reader?attach_id=1233368"/>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2057400"/>
            <a:ext cx="5218349" cy="4095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229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800" dirty="0"/>
              <a:t>ADT setting up for high intensity summary: </a:t>
            </a:r>
            <a:br>
              <a:rPr lang="en-US" sz="1800" dirty="0"/>
            </a:br>
            <a:r>
              <a:rPr lang="en-US" sz="1800" dirty="0"/>
              <a:t>- We started setting up only after 2am due to a </a:t>
            </a:r>
            <a:r>
              <a:rPr lang="en-US" sz="1800" dirty="0" err="1"/>
              <a:t>linac</a:t>
            </a:r>
            <a:r>
              <a:rPr lang="en-US" sz="1800" dirty="0"/>
              <a:t> problem. </a:t>
            </a:r>
            <a:br>
              <a:rPr lang="en-US" sz="1800" dirty="0"/>
            </a:br>
            <a:r>
              <a:rPr lang="en-US" sz="1800" dirty="0"/>
              <a:t>- we prepared optimized settings for 1.1, 1.3, 1.5, 1.7e11 ppb (average intensity per bunch) </a:t>
            </a:r>
            <a:br>
              <a:rPr lang="en-US" sz="1800" dirty="0"/>
            </a:br>
            <a:r>
              <a:rPr lang="en-US" sz="1800" dirty="0"/>
              <a:t>- </a:t>
            </a:r>
            <a:r>
              <a:rPr lang="en-US" sz="1800" dirty="0" smtClean="0">
                <a:solidFill>
                  <a:srgbClr val="FF0000"/>
                </a:solidFill>
              </a:rPr>
              <a:t>ADT is left with 1.5e11 settings for the Easter (front-ends will saturate around 1.7-2e11)</a:t>
            </a:r>
            <a:r>
              <a:rPr lang="en-US" sz="1800" dirty="0" smtClean="0">
                <a:solidFill>
                  <a:srgbClr val="FF0000"/>
                </a:solidFill>
              </a:rPr>
              <a:t> </a:t>
            </a:r>
            <a:r>
              <a:rPr lang="en-US" sz="1800" dirty="0"/>
              <a:t/>
            </a:r>
            <a:br>
              <a:rPr lang="en-US" sz="1800" dirty="0"/>
            </a:br>
            <a:r>
              <a:rPr lang="en-US" sz="1800" dirty="0"/>
              <a:t>- if significant increase of per bunch intensity is expected the ADT experts should be contacted to load proper settings </a:t>
            </a:r>
            <a:br>
              <a:rPr lang="en-US" sz="1800" dirty="0"/>
            </a:br>
            <a:r>
              <a:rPr lang="en-US" sz="1800" dirty="0"/>
              <a:t>- new settings validated with single bunches, should be fine also for the trains </a:t>
            </a:r>
            <a:br>
              <a:rPr lang="en-US" sz="1800" dirty="0"/>
            </a:br>
            <a:endParaRPr lang="en-US" sz="1800" dirty="0" smtClean="0"/>
          </a:p>
          <a:p>
            <a:endParaRPr lang="en-US" sz="1800" dirty="0" smtClean="0"/>
          </a:p>
          <a:p>
            <a:r>
              <a:rPr lang="en-US" sz="1800" dirty="0" smtClean="0">
                <a:solidFill>
                  <a:srgbClr val="FF0000"/>
                </a:solidFill>
              </a:rPr>
              <a:t> </a:t>
            </a:r>
            <a:r>
              <a:rPr lang="en-US" sz="1800" dirty="0" smtClean="0">
                <a:solidFill>
                  <a:srgbClr val="FF0000"/>
                </a:solidFill>
              </a:rPr>
              <a:t>The transverse blow-up for loss maps is disabled </a:t>
            </a:r>
            <a:r>
              <a:rPr lang="en-US" sz="1800" dirty="0" smtClean="0">
                <a:solidFill>
                  <a:schemeClr val="accent1">
                    <a:lumMod val="50000"/>
                  </a:schemeClr>
                </a:solidFill>
              </a:rPr>
              <a:t>by writing 'safe' settings. </a:t>
            </a:r>
            <a:r>
              <a:rPr lang="en-US" sz="1800" dirty="0" smtClean="0"/>
              <a:t>In case the application is needed please contact D. Valuch to re-enable it. </a:t>
            </a:r>
            <a:br>
              <a:rPr lang="en-US" sz="1800" dirty="0" smtClean="0"/>
            </a:br>
            <a:r>
              <a:rPr lang="en-US" sz="1800" dirty="0" smtClean="0"/>
              <a:t/>
            </a:r>
            <a:br>
              <a:rPr lang="en-US" sz="1800" dirty="0" smtClean="0"/>
            </a:br>
            <a:r>
              <a:rPr lang="en-US" sz="1800" dirty="0" smtClean="0"/>
              <a:t>The </a:t>
            </a:r>
            <a:r>
              <a:rPr lang="en-US" sz="1800" dirty="0" err="1" smtClean="0"/>
              <a:t>rbac</a:t>
            </a:r>
            <a:r>
              <a:rPr lang="en-US" sz="1800" dirty="0" smtClean="0"/>
              <a:t> protection was already prepared but the front-ends were not restarted yet. There is another update in the same package related to the post mortem buffer. After restarting the unit (HB1) the fixed display does not update anymore and status displayed in the ADT control application behaves strangely. It will be followed up. </a:t>
            </a:r>
            <a:br>
              <a:rPr lang="en-US" sz="1800" dirty="0" smtClean="0"/>
            </a:br>
            <a:r>
              <a:rPr lang="en-US" sz="1800" dirty="0" smtClean="0"/>
              <a:t/>
            </a:r>
            <a:br>
              <a:rPr lang="en-US" sz="1800" dirty="0" smtClean="0"/>
            </a:br>
            <a:r>
              <a:rPr lang="en-US" sz="1800" dirty="0"/>
              <a:t/>
            </a:r>
            <a:br>
              <a:rPr lang="en-US" sz="1800" dirty="0"/>
            </a:br>
            <a:endParaRPr lang="en-GB" sz="1800" dirty="0"/>
          </a:p>
        </p:txBody>
      </p:sp>
      <p:sp>
        <p:nvSpPr>
          <p:cNvPr id="5" name="Title 4"/>
          <p:cNvSpPr>
            <a:spLocks noGrp="1"/>
          </p:cNvSpPr>
          <p:nvPr>
            <p:ph type="title"/>
          </p:nvPr>
        </p:nvSpPr>
        <p:spPr>
          <a:xfrm>
            <a:off x="685800" y="152400"/>
            <a:ext cx="8229600" cy="792163"/>
          </a:xfrm>
        </p:spPr>
        <p:txBody>
          <a:bodyPr/>
          <a:lstStyle/>
          <a:p>
            <a:r>
              <a:rPr lang="en-US" dirty="0" smtClean="0"/>
              <a:t>Damper </a:t>
            </a:r>
            <a:r>
              <a:rPr lang="en-US" dirty="0" smtClean="0"/>
              <a:t>setting-up (D. Valuch, G. </a:t>
            </a:r>
            <a:r>
              <a:rPr lang="en-US" dirty="0" err="1" smtClean="0"/>
              <a:t>Hagmann</a:t>
            </a:r>
            <a:r>
              <a:rPr lang="en-US" dirty="0" smtClean="0"/>
              <a:t>)</a:t>
            </a:r>
            <a:endParaRPr lang="en-GB" dirty="0"/>
          </a:p>
        </p:txBody>
      </p:sp>
    </p:spTree>
    <p:extLst>
      <p:ext uri="{BB962C8B-B14F-4D97-AF65-F5344CB8AC3E}">
        <p14:creationId xmlns:p14="http://schemas.microsoft.com/office/powerpoint/2010/main" xmlns="" val="13714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smtClean="0"/>
          </a:p>
          <a:p>
            <a:endParaRPr lang="en-US" sz="2400" dirty="0"/>
          </a:p>
          <a:p>
            <a:endParaRPr lang="en-US" sz="2400" dirty="0" smtClean="0"/>
          </a:p>
          <a:p>
            <a:endParaRPr lang="en-US" sz="2400" dirty="0"/>
          </a:p>
          <a:p>
            <a:endParaRPr lang="en-US" sz="2000" dirty="0" smtClean="0"/>
          </a:p>
          <a:p>
            <a:r>
              <a:rPr lang="en-US" sz="2000" dirty="0" smtClean="0"/>
              <a:t>Application </a:t>
            </a:r>
            <a:r>
              <a:rPr lang="en-US" sz="2000" dirty="0" smtClean="0"/>
              <a:t>for luminosity optimization crashing and slowing down communication with FGC (acquisition of the PC currents) </a:t>
            </a:r>
            <a:r>
              <a:rPr lang="en-US" sz="2000" dirty="0" smtClean="0">
                <a:sym typeface="Wingdings" pitchFamily="2" charset="2"/>
              </a:rPr>
              <a:t> CO+OP follow-up. For the moment minimize the number of applications open</a:t>
            </a:r>
            <a:endParaRPr lang="en-US" sz="2000" dirty="0" smtClean="0"/>
          </a:p>
          <a:p>
            <a:r>
              <a:rPr lang="en-US" sz="2000" dirty="0" err="1" smtClean="0"/>
              <a:t>VdM</a:t>
            </a:r>
            <a:r>
              <a:rPr lang="en-US" sz="2000" dirty="0" smtClean="0"/>
              <a:t> scan application: cannot enter integration time </a:t>
            </a:r>
            <a:r>
              <a:rPr lang="en-US" sz="2000" dirty="0" smtClean="0">
                <a:sym typeface="Wingdings" pitchFamily="2" charset="2"/>
              </a:rPr>
              <a:t> CO+OP follow-up</a:t>
            </a:r>
          </a:p>
          <a:p>
            <a:r>
              <a:rPr lang="en-US" sz="2000" dirty="0"/>
              <a:t>Fidel correction for decay and </a:t>
            </a:r>
            <a:r>
              <a:rPr lang="en-US" sz="2000" dirty="0" smtClean="0"/>
              <a:t>snap-back: chromaticity drifting at flat-bottom </a:t>
            </a:r>
            <a:r>
              <a:rPr lang="en-US" sz="2000" dirty="0" smtClean="0">
                <a:sym typeface="Wingdings" pitchFamily="2" charset="2"/>
              </a:rPr>
              <a:t> </a:t>
            </a:r>
            <a:r>
              <a:rPr lang="en-US" sz="2000" dirty="0" err="1" smtClean="0">
                <a:sym typeface="Wingdings" pitchFamily="2" charset="2"/>
              </a:rPr>
              <a:t>Mike+Marek</a:t>
            </a:r>
            <a:endParaRPr lang="en-US" sz="2000" dirty="0" smtClean="0">
              <a:sym typeface="Wingdings" pitchFamily="2" charset="2"/>
            </a:endParaRPr>
          </a:p>
          <a:p>
            <a:r>
              <a:rPr lang="en-US" sz="2000" dirty="0" smtClean="0">
                <a:sym typeface="Wingdings" pitchFamily="2" charset="2"/>
              </a:rPr>
              <a:t>Page 1 data: L</a:t>
            </a:r>
            <a:r>
              <a:rPr lang="en-US" sz="2000" baseline="-25000" dirty="0" smtClean="0">
                <a:sym typeface="Wingdings" pitchFamily="2" charset="2"/>
              </a:rPr>
              <a:t>int</a:t>
            </a:r>
            <a:r>
              <a:rPr lang="en-US" sz="2000" dirty="0" smtClean="0">
                <a:sym typeface="Wingdings" pitchFamily="2" charset="2"/>
              </a:rPr>
              <a:t> ALICE= L</a:t>
            </a:r>
            <a:r>
              <a:rPr lang="en-US" sz="2000" baseline="-25000" dirty="0" smtClean="0">
                <a:sym typeface="Wingdings" pitchFamily="2" charset="2"/>
              </a:rPr>
              <a:t>int</a:t>
            </a:r>
            <a:r>
              <a:rPr lang="en-US" sz="2000" dirty="0" smtClean="0">
                <a:sym typeface="Wingdings" pitchFamily="2" charset="2"/>
              </a:rPr>
              <a:t> </a:t>
            </a:r>
            <a:r>
              <a:rPr lang="en-US" sz="2000" dirty="0" smtClean="0">
                <a:sym typeface="Wingdings" pitchFamily="2" charset="2"/>
              </a:rPr>
              <a:t>ATLAS</a:t>
            </a:r>
          </a:p>
          <a:p>
            <a:r>
              <a:rPr lang="en-US" sz="2000" dirty="0" smtClean="0">
                <a:sym typeface="Wingdings" pitchFamily="2" charset="2"/>
              </a:rPr>
              <a:t>Damper post-mortem (update required). Fixed display for injection oscillations (HB1)</a:t>
            </a:r>
            <a:r>
              <a:rPr lang="en-US" sz="2400" dirty="0"/>
              <a:t/>
            </a:r>
            <a:br>
              <a:rPr lang="en-US" sz="2400" dirty="0"/>
            </a:br>
            <a:endParaRPr lang="en-US" sz="2400" dirty="0" smtClean="0"/>
          </a:p>
          <a:p>
            <a:endParaRPr lang="en-US" sz="2400" dirty="0" smtClean="0"/>
          </a:p>
          <a:p>
            <a:endParaRPr lang="en-US" dirty="0" smtClean="0"/>
          </a:p>
          <a:p>
            <a:endParaRPr lang="en-GB" dirty="0"/>
          </a:p>
        </p:txBody>
      </p:sp>
      <p:sp>
        <p:nvSpPr>
          <p:cNvPr id="3" name="Title 2"/>
          <p:cNvSpPr>
            <a:spLocks noGrp="1"/>
          </p:cNvSpPr>
          <p:nvPr>
            <p:ph type="title"/>
          </p:nvPr>
        </p:nvSpPr>
        <p:spPr/>
        <p:txBody>
          <a:bodyPr/>
          <a:lstStyle/>
          <a:p>
            <a:r>
              <a:rPr lang="en-US" dirty="0" smtClean="0"/>
              <a:t>Issues</a:t>
            </a:r>
            <a:endParaRPr lang="en-GB" dirty="0"/>
          </a:p>
        </p:txBody>
      </p:sp>
      <p:pic>
        <p:nvPicPr>
          <p:cNvPr id="1026" name="Picture 2" descr="http://elogbook.cern.ch/eLogbook/attach_reader?attach_id=123329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219200"/>
            <a:ext cx="4179570" cy="194910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1"/>
          <p:cNvSpPr txBox="1">
            <a:spLocks/>
          </p:cNvSpPr>
          <p:nvPr/>
        </p:nvSpPr>
        <p:spPr bwMode="auto">
          <a:xfrm>
            <a:off x="228600" y="990600"/>
            <a:ext cx="4191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a:lstStyle>
          <a:p>
            <a:r>
              <a:rPr lang="en-US" sz="2000" dirty="0" smtClean="0"/>
              <a:t>During Fill 2471: while </a:t>
            </a:r>
            <a:r>
              <a:rPr lang="en-US" sz="2000" dirty="0"/>
              <a:t>injecting B2, </a:t>
            </a:r>
            <a:r>
              <a:rPr lang="en-US" sz="2000" dirty="0" smtClean="0"/>
              <a:t>losses </a:t>
            </a:r>
            <a:r>
              <a:rPr lang="en-US" sz="2000" dirty="0"/>
              <a:t>on B1; as soon as the event of injection of B2 came, the losses stopped. </a:t>
            </a:r>
            <a:br>
              <a:rPr lang="en-US" sz="2000" dirty="0"/>
            </a:br>
            <a:r>
              <a:rPr lang="en-US" sz="2000" dirty="0"/>
              <a:t>Large </a:t>
            </a:r>
            <a:r>
              <a:rPr lang="en-US" sz="2000" dirty="0" err="1"/>
              <a:t>emittance</a:t>
            </a:r>
            <a:r>
              <a:rPr lang="en-US" sz="2000" dirty="0"/>
              <a:t> on 1st batch of 12. </a:t>
            </a:r>
            <a:r>
              <a:rPr lang="en-US" sz="2000" dirty="0" smtClean="0">
                <a:sym typeface="Wingdings" pitchFamily="2" charset="2"/>
              </a:rPr>
              <a:t> Not understood</a:t>
            </a:r>
            <a:r>
              <a:rPr lang="en-US" sz="2000" dirty="0"/>
              <a:t/>
            </a:r>
            <a:br>
              <a:rPr lang="en-US" sz="2000" dirty="0"/>
            </a:br>
            <a:endParaRPr lang="en-US" sz="2000" dirty="0" smtClean="0"/>
          </a:p>
        </p:txBody>
      </p:sp>
    </p:spTree>
    <p:extLst>
      <p:ext uri="{BB962C8B-B14F-4D97-AF65-F5344CB8AC3E}">
        <p14:creationId xmlns:p14="http://schemas.microsoft.com/office/powerpoint/2010/main" xmlns="" val="64211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792163"/>
          </a:xfrm>
        </p:spPr>
        <p:txBody>
          <a:bodyPr/>
          <a:lstStyle/>
          <a:p>
            <a:r>
              <a:rPr lang="en-US" dirty="0" smtClean="0"/>
              <a:t>MPS tests – asynchronous dumps</a:t>
            </a:r>
            <a:endParaRPr lang="en-US" dirty="0"/>
          </a:p>
        </p:txBody>
      </p:sp>
      <p:sp>
        <p:nvSpPr>
          <p:cNvPr id="6" name="Content Placeholder 5"/>
          <p:cNvSpPr>
            <a:spLocks noGrp="1"/>
          </p:cNvSpPr>
          <p:nvPr>
            <p:ph idx="1"/>
          </p:nvPr>
        </p:nvSpPr>
        <p:spPr>
          <a:xfrm>
            <a:off x="0" y="990600"/>
            <a:ext cx="4724400" cy="5105400"/>
          </a:xfrm>
        </p:spPr>
        <p:txBody>
          <a:bodyPr/>
          <a:lstStyle/>
          <a:p>
            <a:r>
              <a:rPr lang="en-US" sz="2000" kern="1200" dirty="0" smtClean="0">
                <a:solidFill>
                  <a:schemeClr val="dk1"/>
                </a:solidFill>
              </a:rPr>
              <a:t>Comparison 2011 to 2012 losses at IP5 – asynchronous dump in ‘collision’. Analysis done by collimation team </a:t>
            </a:r>
            <a:r>
              <a:rPr lang="en-US" sz="2000" kern="1200" dirty="0" smtClean="0">
                <a:solidFill>
                  <a:schemeClr val="dk1"/>
                </a:solidFill>
                <a:sym typeface="Wingdings" pitchFamily="2" charset="2"/>
              </a:rPr>
              <a:t> </a:t>
            </a:r>
          </a:p>
          <a:p>
            <a:endParaRPr lang="en-US" sz="2000" dirty="0"/>
          </a:p>
        </p:txBody>
      </p:sp>
      <p:pic>
        <p:nvPicPr>
          <p:cNvPr id="16386" name="Picture 2" descr="image004"/>
          <p:cNvPicPr>
            <a:picLocks noChangeAspect="1" noChangeArrowheads="1"/>
          </p:cNvPicPr>
          <p:nvPr/>
        </p:nvPicPr>
        <p:blipFill>
          <a:blip r:embed="rId2" cstate="print"/>
          <a:srcRect b="48367"/>
          <a:stretch>
            <a:fillRect/>
          </a:stretch>
        </p:blipFill>
        <p:spPr bwMode="auto">
          <a:xfrm>
            <a:off x="4799108" y="990600"/>
            <a:ext cx="4333875" cy="1143445"/>
          </a:xfrm>
          <a:prstGeom prst="rect">
            <a:avLst/>
          </a:prstGeom>
          <a:noFill/>
          <a:ln w="9525">
            <a:noFill/>
            <a:miter lim="800000"/>
            <a:headEnd/>
            <a:tailEnd/>
          </a:ln>
        </p:spPr>
      </p:pic>
      <p:pic>
        <p:nvPicPr>
          <p:cNvPr id="16387" name="Picture 1" descr="cid:image001.png@01CD11AD.C2CE3240"/>
          <p:cNvPicPr>
            <a:picLocks noChangeAspect="1" noChangeArrowheads="1"/>
          </p:cNvPicPr>
          <p:nvPr/>
        </p:nvPicPr>
        <p:blipFill>
          <a:blip r:embed="rId3" cstate="print"/>
          <a:srcRect b="40971"/>
          <a:stretch>
            <a:fillRect/>
          </a:stretch>
        </p:blipFill>
        <p:spPr bwMode="auto">
          <a:xfrm>
            <a:off x="4811617" y="2189130"/>
            <a:ext cx="4343400" cy="1304423"/>
          </a:xfrm>
          <a:prstGeom prst="rect">
            <a:avLst/>
          </a:prstGeom>
          <a:noFill/>
          <a:ln w="9525">
            <a:noFill/>
            <a:miter lim="800000"/>
            <a:headEnd/>
            <a:tailEnd/>
          </a:ln>
        </p:spPr>
      </p:pic>
      <p:sp>
        <p:nvSpPr>
          <p:cNvPr id="7" name="Content Placeholder 5"/>
          <p:cNvSpPr txBox="1">
            <a:spLocks/>
          </p:cNvSpPr>
          <p:nvPr/>
        </p:nvSpPr>
        <p:spPr bwMode="auto">
          <a:xfrm>
            <a:off x="228600" y="3581400"/>
            <a:ext cx="8686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2"/>
                </a:solidFill>
                <a:latin typeface="+mn-lt"/>
              </a:defRPr>
            </a:lvl2pPr>
            <a:lvl3pPr marL="1143000" indent="-228600" algn="l" rtl="0" eaLnBrk="0" fontAlgn="base" hangingPunct="0">
              <a:spcBef>
                <a:spcPct val="20000"/>
              </a:spcBef>
              <a:spcAft>
                <a:spcPct val="0"/>
              </a:spcAft>
              <a:buFont typeface="Arial" charset="0"/>
              <a:buChar char="•"/>
              <a:defRPr sz="1800">
                <a:solidFill>
                  <a:schemeClr val="tx2"/>
                </a:solidFill>
                <a:latin typeface="+mn-lt"/>
              </a:defRPr>
            </a:lvl3pPr>
            <a:lvl4pPr marL="1600200" indent="-228600" algn="l" rtl="0" eaLnBrk="0" fontAlgn="base" hangingPunct="0">
              <a:spcBef>
                <a:spcPct val="20000"/>
              </a:spcBef>
              <a:spcAft>
                <a:spcPct val="0"/>
              </a:spcAft>
              <a:buFont typeface="Arial" charset="0"/>
              <a:buChar char="–"/>
              <a:defRPr sz="1800">
                <a:solidFill>
                  <a:schemeClr val="tx2"/>
                </a:solidFill>
                <a:latin typeface="+mn-lt"/>
              </a:defRPr>
            </a:lvl4pPr>
            <a:lvl5pPr marL="2057400" indent="-228600" algn="l" rtl="0" eaLnBrk="0" fontAlgn="base" hangingPunct="0">
              <a:spcBef>
                <a:spcPct val="20000"/>
              </a:spcBef>
              <a:spcAft>
                <a:spcPct val="0"/>
              </a:spcAft>
              <a:buFont typeface="Arial" charset="0"/>
              <a:buChar char="»"/>
              <a:defRPr sz="16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a:lstStyle>
          <a:p>
            <a:r>
              <a:rPr lang="en-GB" sz="2000" dirty="0" smtClean="0"/>
              <a:t>We looked in the details of the losses and noticed that losses in Q4/Q5 occur also with squeezed and separated beams, when the TCLs are still out. </a:t>
            </a:r>
            <a:r>
              <a:rPr lang="en-GB" sz="2000" dirty="0" smtClean="0">
                <a:solidFill>
                  <a:srgbClr val="FF0000"/>
                </a:solidFill>
              </a:rPr>
              <a:t>They could be caused by losses from the incoming beam 2 (the beta functions at the Q4/Q5 are now higher than in 2011) or by debris from the TCT of the other beam (TCTs are now ~3 sigma tighter than in 2011). </a:t>
            </a:r>
            <a:r>
              <a:rPr lang="en-GB" sz="2000" dirty="0" smtClean="0"/>
              <a:t>The latter seems less likely but we cannot easily distinguish between the two cases looking at losses with the 2 beams. We therefore propose to repeat the synch bump tests at the end of the squeeze with beams separated, with B2 only.</a:t>
            </a:r>
          </a:p>
          <a:p>
            <a:endParaRPr lang="en-US" sz="2000" dirty="0"/>
          </a:p>
        </p:txBody>
      </p:sp>
    </p:spTree>
    <p:extLst>
      <p:ext uri="{BB962C8B-B14F-4D97-AF65-F5344CB8AC3E}">
        <p14:creationId xmlns:p14="http://schemas.microsoft.com/office/powerpoint/2010/main" xmlns="" val="1897219002"/>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27222</TotalTime>
  <Words>580</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LHCpresentations</vt:lpstr>
      <vt:lpstr>Thu 6/4</vt:lpstr>
      <vt:lpstr>Slide 2</vt:lpstr>
      <vt:lpstr>Slide 3</vt:lpstr>
      <vt:lpstr>Beam Lifetime</vt:lpstr>
      <vt:lpstr>Fill 2470 - Pile-up (29 events)</vt:lpstr>
      <vt:lpstr>Vacuum</vt:lpstr>
      <vt:lpstr>Damper setting-up (D. Valuch, G. Hagmann)</vt:lpstr>
      <vt:lpstr>Issues</vt:lpstr>
      <vt:lpstr>MPS tests – asynchronous dumps</vt:lpstr>
      <vt:lpstr>Plan</vt:lpstr>
      <vt:lpstr>Intensity ramp-up</vt:lpstr>
      <vt:lpstr>Slide 12</vt:lpstr>
      <vt:lpstr>Slide 13</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arduini</cp:lastModifiedBy>
  <cp:revision>2508</cp:revision>
  <dcterms:created xsi:type="dcterms:W3CDTF">2010-04-25T23:23:07Z</dcterms:created>
  <dcterms:modified xsi:type="dcterms:W3CDTF">2012-04-06T06:54:55Z</dcterms:modified>
</cp:coreProperties>
</file>