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684" r:id="rId2"/>
    <p:sldMasterId id="2147483696" r:id="rId3"/>
  </p:sldMasterIdLst>
  <p:notesMasterIdLst>
    <p:notesMasterId r:id="rId48"/>
  </p:notesMasterIdLst>
  <p:handoutMasterIdLst>
    <p:handoutMasterId r:id="rId49"/>
  </p:handoutMasterIdLst>
  <p:sldIdLst>
    <p:sldId id="1149" r:id="rId4"/>
    <p:sldId id="1285" r:id="rId5"/>
    <p:sldId id="1284" r:id="rId6"/>
    <p:sldId id="1262" r:id="rId7"/>
    <p:sldId id="1248" r:id="rId8"/>
    <p:sldId id="1280" r:id="rId9"/>
    <p:sldId id="1281" r:id="rId10"/>
    <p:sldId id="1255" r:id="rId11"/>
    <p:sldId id="1263" r:id="rId12"/>
    <p:sldId id="1264" r:id="rId13"/>
    <p:sldId id="1265" r:id="rId14"/>
    <p:sldId id="1266" r:id="rId15"/>
    <p:sldId id="1267" r:id="rId16"/>
    <p:sldId id="1268" r:id="rId17"/>
    <p:sldId id="1233" r:id="rId18"/>
    <p:sldId id="1269" r:id="rId19"/>
    <p:sldId id="1243" r:id="rId20"/>
    <p:sldId id="1240" r:id="rId21"/>
    <p:sldId id="1241" r:id="rId22"/>
    <p:sldId id="1242" r:id="rId23"/>
    <p:sldId id="1256" r:id="rId24"/>
    <p:sldId id="1257" r:id="rId25"/>
    <p:sldId id="1259" r:id="rId26"/>
    <p:sldId id="1260" r:id="rId27"/>
    <p:sldId id="1261" r:id="rId28"/>
    <p:sldId id="1211" r:id="rId29"/>
    <p:sldId id="1217" r:id="rId30"/>
    <p:sldId id="1215" r:id="rId31"/>
    <p:sldId id="1283" r:id="rId32"/>
    <p:sldId id="1226" r:id="rId33"/>
    <p:sldId id="1227" r:id="rId34"/>
    <p:sldId id="1228" r:id="rId35"/>
    <p:sldId id="1282" r:id="rId36"/>
    <p:sldId id="1162" r:id="rId37"/>
    <p:sldId id="1270" r:id="rId38"/>
    <p:sldId id="1271" r:id="rId39"/>
    <p:sldId id="1272" r:id="rId40"/>
    <p:sldId id="1273" r:id="rId41"/>
    <p:sldId id="1274" r:id="rId42"/>
    <p:sldId id="1275" r:id="rId43"/>
    <p:sldId id="1276" r:id="rId44"/>
    <p:sldId id="1277" r:id="rId45"/>
    <p:sldId id="1278" r:id="rId46"/>
    <p:sldId id="1279" r:id="rId47"/>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0000FF"/>
    <a:srgbClr val="CC0066"/>
    <a:srgbClr val="008000"/>
    <a:srgbClr val="FFCC99"/>
    <a:srgbClr val="99FF99"/>
    <a:srgbClr val="FFCCCC"/>
    <a:srgbClr val="9FCA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1" autoAdjust="0"/>
    <p:restoredTop sz="95262" autoAdjust="0"/>
  </p:normalViewPr>
  <p:slideViewPr>
    <p:cSldViewPr>
      <p:cViewPr varScale="1">
        <p:scale>
          <a:sx n="125" d="100"/>
          <a:sy n="125" d="100"/>
        </p:scale>
        <p:origin x="-96" y="-112"/>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4/2/12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4/2/12</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8:30 meeting</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4/2/12</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4/2/12</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4/2/12</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8:30 meeting</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6" name="Slide Number Placeholder 5"/>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43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6" name="Slide Number Placeholder 5"/>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362023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6" name="Slide Number Placeholder 5"/>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7500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latin typeface="Arial"/>
              </a:rPr>
              <a:t>4/2/12</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7" name="Slide Number Placeholder 6"/>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1401606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latin typeface="Arial"/>
              </a:rPr>
              <a:t>4/2/12</a:t>
            </a:r>
            <a:endParaRPr lang="en-US">
              <a:latin typeface="Arial"/>
            </a:endParaRPr>
          </a:p>
        </p:txBody>
      </p:sp>
      <p:sp>
        <p:nvSpPr>
          <p:cNvPr id="8" name="Footer Placeholder 7"/>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9" name="Slide Number Placeholder 8"/>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2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7" name="Footer Placeholder 3"/>
          <p:cNvSpPr>
            <a:spLocks noGrp="1"/>
          </p:cNvSpPr>
          <p:nvPr userDrawn="1">
            <p:ph type="ftr" sz="quarter" idx="10"/>
          </p:nvPr>
        </p:nvSpPr>
        <p:spPr>
          <a:xfrm>
            <a:off x="3124200" y="6632575"/>
            <a:ext cx="2895600" cy="252413"/>
          </a:xfrm>
        </p:spPr>
        <p:txBody>
          <a:bodyPr/>
          <a:lstStyle/>
          <a:p>
            <a:r>
              <a:rPr lang="en-US" smtClean="0"/>
              <a:t>LHC 8:30 meeting</a:t>
            </a:r>
            <a:endParaRPr lang="en-US" dirty="0"/>
          </a:p>
        </p:txBody>
      </p:sp>
      <p:sp>
        <p:nvSpPr>
          <p:cNvPr id="8" name="Date Placeholder 4"/>
          <p:cNvSpPr>
            <a:spLocks noGrp="1"/>
          </p:cNvSpPr>
          <p:nvPr userDrawn="1">
            <p:ph type="dt" sz="half" idx="12"/>
          </p:nvPr>
        </p:nvSpPr>
        <p:spPr>
          <a:xfrm>
            <a:off x="34925" y="6616700"/>
            <a:ext cx="2133600" cy="268288"/>
          </a:xfrm>
        </p:spPr>
        <p:txBody>
          <a:bodyPr/>
          <a:lstStyle/>
          <a:p>
            <a:r>
              <a:rPr lang="en-US" smtClean="0"/>
              <a:t>4/2/12</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latin typeface="Arial"/>
              </a:rPr>
              <a:t>4/2/12</a:t>
            </a:r>
            <a:endParaRPr lang="en-US">
              <a:latin typeface="Arial"/>
            </a:endParaRPr>
          </a:p>
        </p:txBody>
      </p:sp>
      <p:sp>
        <p:nvSpPr>
          <p:cNvPr id="4" name="Footer Placeholder 3"/>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5" name="Slide Number Placeholder 4"/>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3343072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latin typeface="Arial"/>
              </a:rPr>
              <a:t>4/2/12</a:t>
            </a:r>
            <a:endParaRPr lang="en-US">
              <a:latin typeface="Arial"/>
            </a:endParaRPr>
          </a:p>
        </p:txBody>
      </p:sp>
      <p:sp>
        <p:nvSpPr>
          <p:cNvPr id="3" name="Footer Placeholder 2"/>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4" name="Slide Number Placeholder 3"/>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3218826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4/2/12</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7" name="Slide Number Placeholder 6"/>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90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4/2/12</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7" name="Slide Number Placeholder 6"/>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2104488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6" name="Slide Number Placeholder 5"/>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428496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
        <p:nvSpPr>
          <p:cNvPr id="6" name="Slide Number Placeholder 5"/>
          <p:cNvSpPr>
            <a:spLocks noGrp="1"/>
          </p:cNvSpPr>
          <p:nvPr>
            <p:ph type="sldNum" sz="quarter" idx="12"/>
          </p:nvPr>
        </p:nvSpPr>
        <p:spPr/>
        <p:txBody>
          <a:bodyPr/>
          <a:lstStyle/>
          <a:p>
            <a:fld id="{3DA8DD30-26C5-480B-8097-36ADB0FB07BC}" type="slidenum">
              <a:rPr lang="en-US" smtClean="0">
                <a:latin typeface="Arial"/>
              </a:rPr>
              <a:pPr/>
              <a:t>‹#›</a:t>
            </a:fld>
            <a:endParaRPr lang="en-US">
              <a:latin typeface="Arial"/>
            </a:endParaRPr>
          </a:p>
        </p:txBody>
      </p:sp>
    </p:spTree>
    <p:extLst>
      <p:ext uri="{BB962C8B-B14F-4D97-AF65-F5344CB8AC3E}">
        <p14:creationId xmlns:p14="http://schemas.microsoft.com/office/powerpoint/2010/main" val="4157124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rgbClr val="000000"/>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solidFill>
                  <a:srgbClr val="000000"/>
                </a:solidFill>
              </a:rPr>
              <a:t>4/2/12</a:t>
            </a:r>
            <a:endParaRPr lang="en-US">
              <a:solidFill>
                <a:srgbClr val="000000"/>
              </a:solidFill>
            </a:endParaRPr>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solidFill>
                  <a:srgbClr val="000000"/>
                </a:solidFill>
              </a:rPr>
              <a:t>LHC 8:30 meeting</a:t>
            </a:r>
            <a:endParaRPr lang="en-US">
              <a:solidFill>
                <a:srgbClr val="000000"/>
              </a:solidFill>
            </a:endParaRPr>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solidFill>
                  <a:srgbClr val="000000"/>
                </a:solidFill>
              </a:rPr>
              <a:pPr/>
              <a:t>‹#›</a:t>
            </a:fld>
            <a:endParaRPr lang="en-US">
              <a:solidFill>
                <a:srgbClr val="000000"/>
              </a:solidFill>
            </a:endParaRPr>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extLst>
      <p:ext uri="{BB962C8B-B14F-4D97-AF65-F5344CB8AC3E}">
        <p14:creationId xmlns:p14="http://schemas.microsoft.com/office/powerpoint/2010/main" val="3635986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7" name="Footer Placeholder 3"/>
          <p:cNvSpPr>
            <a:spLocks noGrp="1"/>
          </p:cNvSpPr>
          <p:nvPr userDrawn="1">
            <p:ph type="ftr" sz="quarter" idx="10"/>
          </p:nvPr>
        </p:nvSpPr>
        <p:spPr>
          <a:xfrm>
            <a:off x="3124200" y="6632575"/>
            <a:ext cx="2895600" cy="252413"/>
          </a:xfrm>
        </p:spPr>
        <p:txBody>
          <a:bodyPr/>
          <a:lstStyle/>
          <a:p>
            <a:r>
              <a:rPr lang="en-US" smtClean="0">
                <a:solidFill>
                  <a:srgbClr val="00007D"/>
                </a:solidFill>
              </a:rPr>
              <a:t>LHC 8:30 meeting</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p:spPr>
        <p:txBody>
          <a:bodyPr/>
          <a:lstStyle/>
          <a:p>
            <a:r>
              <a:rPr lang="en-US" smtClean="0">
                <a:solidFill>
                  <a:srgbClr val="00007D"/>
                </a:solidFill>
              </a:rPr>
              <a:t>4/2/12</a:t>
            </a:r>
            <a:endParaRPr lang="en-US" dirty="0">
              <a:solidFill>
                <a:srgbClr val="00007D"/>
              </a:solidFill>
            </a:endParaRPr>
          </a:p>
        </p:txBody>
      </p:sp>
    </p:spTree>
    <p:extLst>
      <p:ext uri="{BB962C8B-B14F-4D97-AF65-F5344CB8AC3E}">
        <p14:creationId xmlns:p14="http://schemas.microsoft.com/office/powerpoint/2010/main" val="332933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4040762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34569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solidFill>
                  <a:srgbClr val="00007D"/>
                </a:solidFill>
              </a:rPr>
              <a:pPr/>
              <a:t>‹#›</a:t>
            </a:fld>
            <a:endParaRPr lang="en-US">
              <a:solidFill>
                <a:srgbClr val="00007D"/>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2602058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7D"/>
                </a:solidFill>
              </a:rPr>
              <a:t>LHC 8:30 meeting</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4/2/12</a:t>
            </a:r>
            <a:endParaRPr lang="en-US" dirty="0">
              <a:solidFill>
                <a:srgbClr val="00007D"/>
              </a:solidFill>
            </a:endParaRPr>
          </a:p>
        </p:txBody>
      </p:sp>
    </p:spTree>
    <p:extLst>
      <p:ext uri="{BB962C8B-B14F-4D97-AF65-F5344CB8AC3E}">
        <p14:creationId xmlns:p14="http://schemas.microsoft.com/office/powerpoint/2010/main" val="4205067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solidFill>
                  <a:srgbClr val="00007D"/>
                </a:solidFill>
              </a:rPr>
              <a:pPr/>
              <a:t>‹#›</a:t>
            </a:fld>
            <a:endParaRPr lang="en-US">
              <a:solidFill>
                <a:srgbClr val="00007D"/>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385877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3917260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3687746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2258731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3173388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46942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4/2/12</a:t>
            </a:r>
            <a:endParaRPr lang="en-US">
              <a:solidFill>
                <a:srgbClr val="00007D"/>
              </a:solidFill>
            </a:endParaRPr>
          </a:p>
        </p:txBody>
      </p:sp>
    </p:spTree>
    <p:extLst>
      <p:ext uri="{BB962C8B-B14F-4D97-AF65-F5344CB8AC3E}">
        <p14:creationId xmlns:p14="http://schemas.microsoft.com/office/powerpoint/2010/main" val="986019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solidFill>
                  <a:srgbClr val="000000">
                    <a:tint val="75000"/>
                  </a:srgbClr>
                </a:solidFill>
                <a:latin typeface="Arial"/>
              </a:rPr>
              <a:t>4/2/12</a:t>
            </a:r>
            <a:endParaRPr lang="en-US" dirty="0">
              <a:solidFill>
                <a:srgbClr val="000000">
                  <a:tint val="75000"/>
                </a:srgbClr>
              </a:solidFill>
              <a:latin typeface="Arial"/>
            </a:endParaRPr>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a:solidFill>
                  <a:srgbClr val="000000">
                    <a:tint val="75000"/>
                  </a:srgbClr>
                </a:solidFill>
                <a:latin typeface="Arial"/>
              </a:rPr>
              <a:t>LHC 8:30 meeting</a:t>
            </a:r>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solidFill>
                  <a:srgbClr val="000000">
                    <a:tint val="75000"/>
                  </a:srgbClr>
                </a:solidFill>
                <a:latin typeface="Arial"/>
              </a:rPr>
              <a:pPr>
                <a:defRPr/>
              </a:pPr>
              <a:t>‹#›</a:t>
            </a:fld>
            <a:endParaRPr lang="en-US" dirty="0">
              <a:solidFill>
                <a:srgbClr val="000000">
                  <a:tint val="75000"/>
                </a:srgbClr>
              </a:solidFill>
              <a:latin typeface="Arial"/>
            </a:endParaRPr>
          </a:p>
        </p:txBody>
      </p:sp>
    </p:spTree>
    <p:extLst>
      <p:ext uri="{BB962C8B-B14F-4D97-AF65-F5344CB8AC3E}">
        <p14:creationId xmlns:p14="http://schemas.microsoft.com/office/powerpoint/2010/main" val="218523351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8:30 meeting</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8:30 meeting</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4/2/12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8:30 meeting</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4/2/12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6"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8:30 meeting</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4/2/12</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eaLnBrk="1" fontAlgn="auto" hangingPunct="1">
              <a:spcBef>
                <a:spcPts val="0"/>
              </a:spcBef>
              <a:spcAft>
                <a:spcPts val="0"/>
              </a:spcAft>
            </a:pPr>
            <a:r>
              <a:rPr lang="en-US" smtClean="0">
                <a:latin typeface="Arial"/>
              </a:rPr>
              <a:t>4/2/12</a:t>
            </a:r>
            <a:endParaRPr lang="en-US">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eaLnBrk="1" fontAlgn="auto" hangingPunct="1">
              <a:spcBef>
                <a:spcPts val="0"/>
              </a:spcBef>
              <a:spcAft>
                <a:spcPts val="0"/>
              </a:spcAft>
            </a:pPr>
            <a:r>
              <a:rPr lang="en-US" smtClean="0">
                <a:latin typeface="Arial"/>
              </a:rPr>
              <a:t>LHC 8:30 meeting</a:t>
            </a:r>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eaLnBrk="1" fontAlgn="auto" hangingPunct="1">
              <a:spcBef>
                <a:spcPts val="0"/>
              </a:spcBef>
              <a:spcAft>
                <a:spcPts val="0"/>
              </a:spcAft>
            </a:pPr>
            <a:fld id="{3DA8DD30-26C5-480B-8097-36ADB0FB07BC}" type="slidenum">
              <a:rPr lang="en-US" smtClean="0">
                <a:latin typeface="Arial"/>
              </a:rPr>
              <a:pPr eaLnBrk="1" fontAlgn="auto" hangingPunct="1">
                <a:spcBef>
                  <a:spcPts val="0"/>
                </a:spcBef>
                <a:spcAft>
                  <a:spcPts val="0"/>
                </a:spcAft>
              </a:pPr>
              <a:t>‹#›</a:t>
            </a:fld>
            <a:endParaRPr lang="en-US">
              <a:latin typeface="Arial"/>
            </a:endParaRPr>
          </a:p>
        </p:txBody>
      </p:sp>
    </p:spTree>
    <p:extLst>
      <p:ext uri="{BB962C8B-B14F-4D97-AF65-F5344CB8AC3E}">
        <p14:creationId xmlns:p14="http://schemas.microsoft.com/office/powerpoint/2010/main" val="4167852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solidFill>
                  <a:srgbClr val="00007D"/>
                </a:solidFill>
              </a:rPr>
              <a:t>LHC 8:30 meeting</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4/2/12</a:t>
            </a:r>
            <a:endParaRPr lang="en-US" dirty="0">
              <a:solidFill>
                <a:srgbClr val="00007D"/>
              </a:solidFill>
            </a:endParaRPr>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solidFill>
                <a:srgbClr val="00007D"/>
              </a:solidFill>
            </a:endParaRPr>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extLst>
      <p:ext uri="{BB962C8B-B14F-4D97-AF65-F5344CB8AC3E}">
        <p14:creationId xmlns:p14="http://schemas.microsoft.com/office/powerpoint/2010/main" val="1105621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png"/><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png"/><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6.png"/><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24h</a:t>
            </a:r>
            <a:endParaRPr lang="en-US" dirty="0"/>
          </a:p>
        </p:txBody>
      </p:sp>
      <p:sp>
        <p:nvSpPr>
          <p:cNvPr id="3" name="Content Placeholder 2"/>
          <p:cNvSpPr>
            <a:spLocks noGrp="1"/>
          </p:cNvSpPr>
          <p:nvPr>
            <p:ph idx="1"/>
          </p:nvPr>
        </p:nvSpPr>
        <p:spPr>
          <a:xfrm>
            <a:off x="323410" y="764630"/>
            <a:ext cx="8497180" cy="5688790"/>
          </a:xfrm>
        </p:spPr>
        <p:txBody>
          <a:bodyPr/>
          <a:lstStyle/>
          <a:p>
            <a:r>
              <a:rPr lang="en-US" dirty="0" smtClean="0"/>
              <a:t>RP alignment for TOTEM and ALFA</a:t>
            </a:r>
          </a:p>
          <a:p>
            <a:pPr lvl="1"/>
            <a:r>
              <a:rPr lang="en-US" dirty="0" smtClean="0"/>
              <a:t>All H for TOTEM, all but one for ALFA aligned</a:t>
            </a:r>
          </a:p>
          <a:p>
            <a:pPr lvl="1"/>
            <a:r>
              <a:rPr lang="en-US" dirty="0" smtClean="0"/>
              <a:t>Dumped by </a:t>
            </a:r>
            <a:r>
              <a:rPr lang="en-US" dirty="0" err="1" smtClean="0"/>
              <a:t>octupole</a:t>
            </a:r>
            <a:r>
              <a:rPr lang="en-US" dirty="0" smtClean="0"/>
              <a:t> trip during test with </a:t>
            </a:r>
            <a:r>
              <a:rPr lang="en-US" dirty="0" err="1" smtClean="0"/>
              <a:t>octupoles</a:t>
            </a:r>
            <a:endParaRPr lang="en-US" dirty="0" smtClean="0"/>
          </a:p>
          <a:p>
            <a:pPr lvl="1"/>
            <a:r>
              <a:rPr lang="en-US" dirty="0" smtClean="0"/>
              <a:t>RP control exhibited some issues to address in TS1</a:t>
            </a:r>
          </a:p>
          <a:p>
            <a:r>
              <a:rPr lang="en-US" dirty="0" smtClean="0"/>
              <a:t>Completion of dump protection studies</a:t>
            </a:r>
          </a:p>
          <a:p>
            <a:pPr lvl="1"/>
            <a:r>
              <a:rPr lang="en-US" dirty="0" smtClean="0"/>
              <a:t>Results in week report</a:t>
            </a:r>
          </a:p>
          <a:p>
            <a:r>
              <a:rPr lang="en-US" dirty="0" smtClean="0"/>
              <a:t>BI studies</a:t>
            </a:r>
          </a:p>
          <a:p>
            <a:pPr lvl="1"/>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
        <p:nvSpPr>
          <p:cNvPr id="6" name="TextBox 5"/>
          <p:cNvSpPr txBox="1"/>
          <p:nvPr/>
        </p:nvSpPr>
        <p:spPr>
          <a:xfrm>
            <a:off x="2411700" y="4797190"/>
            <a:ext cx="4366374" cy="400110"/>
          </a:xfrm>
          <a:prstGeom prst="rect">
            <a:avLst/>
          </a:prstGeom>
          <a:noFill/>
        </p:spPr>
        <p:txBody>
          <a:bodyPr wrap="none" rtlCol="0">
            <a:spAutoFit/>
          </a:bodyPr>
          <a:lstStyle/>
          <a:p>
            <a:r>
              <a:rPr lang="en-US" dirty="0" smtClean="0"/>
              <a:t>Week 13: R. Assmann, J. </a:t>
            </a:r>
            <a:r>
              <a:rPr lang="en-US" dirty="0" err="1" smtClean="0"/>
              <a:t>Wenninger</a:t>
            </a:r>
            <a:endParaRPr lang="en-US" dirty="0"/>
          </a:p>
        </p:txBody>
      </p:sp>
    </p:spTree>
    <p:extLst>
      <p:ext uri="{BB962C8B-B14F-4D97-AF65-F5344CB8AC3E}">
        <p14:creationId xmlns:p14="http://schemas.microsoft.com/office/powerpoint/2010/main" val="6498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Orbit </a:t>
            </a:r>
            <a:r>
              <a:rPr lang="en-US" dirty="0"/>
              <a:t>L</a:t>
            </a:r>
            <a:r>
              <a:rPr lang="en-US" dirty="0" smtClean="0"/>
              <a:t>eakage during Squeeze </a:t>
            </a:r>
            <a:endParaRPr lang="en-US" dirty="0"/>
          </a:p>
        </p:txBody>
      </p:sp>
      <p:sp>
        <p:nvSpPr>
          <p:cNvPr id="3" name="Content Placeholder 2"/>
          <p:cNvSpPr>
            <a:spLocks noGrp="1"/>
          </p:cNvSpPr>
          <p:nvPr>
            <p:ph idx="1"/>
          </p:nvPr>
        </p:nvSpPr>
        <p:spPr>
          <a:xfrm>
            <a:off x="467430" y="980660"/>
            <a:ext cx="8229600" cy="936130"/>
          </a:xfrm>
        </p:spPr>
        <p:txBody>
          <a:bodyPr/>
          <a:lstStyle/>
          <a:p>
            <a:r>
              <a:rPr lang="en-US" dirty="0" smtClean="0"/>
              <a:t>Leakage much improved </a:t>
            </a:r>
            <a:r>
              <a:rPr lang="en-US" dirty="0" err="1" smtClean="0"/>
              <a:t>wrt</a:t>
            </a:r>
            <a:r>
              <a:rPr lang="en-US" dirty="0" smtClean="0"/>
              <a:t> 2011 (peaks of 150 </a:t>
            </a:r>
            <a:r>
              <a:rPr lang="en-US" dirty="0" smtClean="0">
                <a:latin typeface="Symbol" pitchFamily="18" charset="2"/>
              </a:rPr>
              <a:t>m</a:t>
            </a:r>
            <a:r>
              <a:rPr lang="en-US" dirty="0" smtClean="0"/>
              <a:t>m).</a:t>
            </a:r>
          </a:p>
          <a:p>
            <a:pPr lvl="1"/>
            <a:r>
              <a:rPr lang="en-US" dirty="0" smtClean="0"/>
              <a:t>Can improve further with correction around 1m (~600 s).</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7" name="Picture 6"/>
          <p:cNvPicPr/>
          <p:nvPr/>
        </p:nvPicPr>
        <p:blipFill>
          <a:blip r:embed="rId2" cstate="print"/>
          <a:srcRect/>
          <a:stretch>
            <a:fillRect/>
          </a:stretch>
        </p:blipFill>
        <p:spPr bwMode="auto">
          <a:xfrm>
            <a:off x="2483710" y="3861060"/>
            <a:ext cx="6192860" cy="259347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251400" y="2204830"/>
            <a:ext cx="6120850" cy="2521460"/>
          </a:xfrm>
          <a:prstGeom prst="rect">
            <a:avLst/>
          </a:prstGeom>
          <a:noFill/>
          <a:ln w="9525">
            <a:noFill/>
            <a:miter lim="800000"/>
            <a:headEnd/>
            <a:tailEnd/>
          </a:ln>
        </p:spPr>
      </p:pic>
      <p:sp>
        <p:nvSpPr>
          <p:cNvPr id="8" name="TextBox 7"/>
          <p:cNvSpPr txBox="1"/>
          <p:nvPr/>
        </p:nvSpPr>
        <p:spPr>
          <a:xfrm>
            <a:off x="5580140" y="2708900"/>
            <a:ext cx="498856" cy="400110"/>
          </a:xfrm>
          <a:prstGeom prst="rect">
            <a:avLst/>
          </a:prstGeom>
          <a:noFill/>
        </p:spPr>
        <p:txBody>
          <a:bodyPr wrap="none" rtlCol="0">
            <a:spAutoFit/>
          </a:bodyPr>
          <a:lstStyle/>
          <a:p>
            <a:r>
              <a:rPr lang="en-US" dirty="0" smtClean="0"/>
              <a:t>B1</a:t>
            </a:r>
            <a:endParaRPr lang="en-US" dirty="0"/>
          </a:p>
        </p:txBody>
      </p:sp>
      <p:sp>
        <p:nvSpPr>
          <p:cNvPr id="9" name="TextBox 8"/>
          <p:cNvSpPr txBox="1"/>
          <p:nvPr/>
        </p:nvSpPr>
        <p:spPr>
          <a:xfrm>
            <a:off x="7889674" y="4437140"/>
            <a:ext cx="498856" cy="400110"/>
          </a:xfrm>
          <a:prstGeom prst="rect">
            <a:avLst/>
          </a:prstGeom>
          <a:noFill/>
        </p:spPr>
        <p:txBody>
          <a:bodyPr wrap="none" rtlCol="0">
            <a:spAutoFit/>
          </a:bodyPr>
          <a:lstStyle/>
          <a:p>
            <a:r>
              <a:rPr lang="en-US" dirty="0" smtClean="0">
                <a:solidFill>
                  <a:srgbClr val="FF0000"/>
                </a:solidFill>
              </a:rPr>
              <a:t>B2</a:t>
            </a:r>
            <a:endParaRPr lang="en-US" dirty="0">
              <a:solidFill>
                <a:srgbClr val="FF0000"/>
              </a:solidFill>
            </a:endParaRPr>
          </a:p>
        </p:txBody>
      </p:sp>
      <p:cxnSp>
        <p:nvCxnSpPr>
          <p:cNvPr id="11" name="Straight Arrow Connector 10"/>
          <p:cNvCxnSpPr/>
          <p:nvPr/>
        </p:nvCxnSpPr>
        <p:spPr bwMode="auto">
          <a:xfrm>
            <a:off x="6588280" y="4365130"/>
            <a:ext cx="0" cy="1728240"/>
          </a:xfrm>
          <a:prstGeom prst="straightConnector1">
            <a:avLst/>
          </a:prstGeom>
          <a:solidFill>
            <a:schemeClr val="accent1"/>
          </a:solidFill>
          <a:ln w="12700" cap="sq" cmpd="sng" algn="ctr">
            <a:solidFill>
              <a:schemeClr val="bg2"/>
            </a:solidFill>
            <a:prstDash val="dash"/>
            <a:round/>
            <a:headEnd type="triangle" w="med" len="med"/>
            <a:tailEnd type="triangle" w="med" len="med"/>
          </a:ln>
          <a:effectLst/>
        </p:spPr>
      </p:cxnSp>
      <p:sp>
        <p:nvSpPr>
          <p:cNvPr id="12" name="TextBox 11"/>
          <p:cNvSpPr txBox="1"/>
          <p:nvPr/>
        </p:nvSpPr>
        <p:spPr>
          <a:xfrm>
            <a:off x="6588280" y="4509150"/>
            <a:ext cx="971741" cy="369332"/>
          </a:xfrm>
          <a:prstGeom prst="rect">
            <a:avLst/>
          </a:prstGeom>
          <a:noFill/>
        </p:spPr>
        <p:txBody>
          <a:bodyPr wrap="none" rtlCol="0">
            <a:spAutoFit/>
          </a:bodyPr>
          <a:lstStyle/>
          <a:p>
            <a:r>
              <a:rPr lang="en-US" sz="1800" b="1" dirty="0" smtClean="0"/>
              <a:t>100 </a:t>
            </a:r>
            <a:r>
              <a:rPr lang="en-US" sz="1800" b="1" dirty="0" smtClean="0">
                <a:latin typeface="Symbol" pitchFamily="18" charset="2"/>
              </a:rPr>
              <a:t>m</a:t>
            </a:r>
            <a:r>
              <a:rPr lang="en-US" sz="1800" b="1" dirty="0" smtClean="0"/>
              <a:t>m</a:t>
            </a:r>
            <a:endParaRPr lang="en-US" sz="1800" b="1" dirty="0"/>
          </a:p>
        </p:txBody>
      </p:sp>
      <p:sp>
        <p:nvSpPr>
          <p:cNvPr id="13" name="TextBox 12"/>
          <p:cNvSpPr txBox="1"/>
          <p:nvPr/>
        </p:nvSpPr>
        <p:spPr>
          <a:xfrm>
            <a:off x="3779890" y="2204830"/>
            <a:ext cx="877163" cy="369332"/>
          </a:xfrm>
          <a:prstGeom prst="rect">
            <a:avLst/>
          </a:prstGeom>
          <a:solidFill>
            <a:schemeClr val="accent3">
              <a:lumMod val="95000"/>
            </a:schemeClr>
          </a:solidFill>
        </p:spPr>
        <p:txBody>
          <a:bodyPr wrap="none" rtlCol="0">
            <a:spAutoFit/>
          </a:bodyPr>
          <a:lstStyle/>
          <a:p>
            <a:r>
              <a:rPr lang="en-US" sz="1800" b="1" dirty="0" smtClean="0">
                <a:latin typeface="Symbol" pitchFamily="18" charset="2"/>
              </a:rPr>
              <a:t>b</a:t>
            </a:r>
            <a:r>
              <a:rPr lang="en-US" sz="1800" b="1" dirty="0" smtClean="0"/>
              <a:t>* 1 m</a:t>
            </a:r>
            <a:endParaRPr lang="en-US" sz="1800" b="1" dirty="0"/>
          </a:p>
        </p:txBody>
      </p:sp>
      <p:sp>
        <p:nvSpPr>
          <p:cNvPr id="14" name="Down Arrow 13"/>
          <p:cNvSpPr/>
          <p:nvPr/>
        </p:nvSpPr>
        <p:spPr bwMode="auto">
          <a:xfrm>
            <a:off x="4139940" y="2636890"/>
            <a:ext cx="216030" cy="288040"/>
          </a:xfrm>
          <a:prstGeom prst="down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bg2"/>
              </a:solidFill>
              <a:effectLst/>
              <a:latin typeface="Arial" charset="0"/>
            </a:endParaRPr>
          </a:p>
        </p:txBody>
      </p:sp>
      <p:cxnSp>
        <p:nvCxnSpPr>
          <p:cNvPr id="15" name="Straight Arrow Connector 14"/>
          <p:cNvCxnSpPr/>
          <p:nvPr/>
        </p:nvCxnSpPr>
        <p:spPr bwMode="auto">
          <a:xfrm>
            <a:off x="1043510" y="2708900"/>
            <a:ext cx="0" cy="1728240"/>
          </a:xfrm>
          <a:prstGeom prst="straightConnector1">
            <a:avLst/>
          </a:prstGeom>
          <a:solidFill>
            <a:schemeClr val="accent1"/>
          </a:solidFill>
          <a:ln w="12700" cap="sq" cmpd="sng" algn="ctr">
            <a:solidFill>
              <a:schemeClr val="bg2"/>
            </a:solidFill>
            <a:prstDash val="dash"/>
            <a:round/>
            <a:headEnd type="triangle" w="med" len="med"/>
            <a:tailEnd type="triangle" w="med" len="med"/>
          </a:ln>
          <a:effectLst/>
        </p:spPr>
      </p:cxnSp>
      <p:sp>
        <p:nvSpPr>
          <p:cNvPr id="16" name="TextBox 15"/>
          <p:cNvSpPr txBox="1"/>
          <p:nvPr/>
        </p:nvSpPr>
        <p:spPr>
          <a:xfrm>
            <a:off x="1043510" y="2852920"/>
            <a:ext cx="971741" cy="369332"/>
          </a:xfrm>
          <a:prstGeom prst="rect">
            <a:avLst/>
          </a:prstGeom>
          <a:noFill/>
        </p:spPr>
        <p:txBody>
          <a:bodyPr wrap="none" rtlCol="0">
            <a:spAutoFit/>
          </a:bodyPr>
          <a:lstStyle/>
          <a:p>
            <a:r>
              <a:rPr lang="en-US" sz="1800" b="1" dirty="0" smtClean="0"/>
              <a:t>100 </a:t>
            </a:r>
            <a:r>
              <a:rPr lang="en-US" sz="1800" b="1" dirty="0" smtClean="0">
                <a:latin typeface="Symbol" pitchFamily="18" charset="2"/>
              </a:rPr>
              <a:t>m</a:t>
            </a:r>
            <a:r>
              <a:rPr lang="en-US" sz="1800" b="1" dirty="0" smtClean="0"/>
              <a:t>m</a:t>
            </a:r>
            <a:endParaRPr lang="en-US" sz="1800" b="1" dirty="0"/>
          </a:p>
        </p:txBody>
      </p:sp>
    </p:spTree>
    <p:extLst>
      <p:ext uri="{BB962C8B-B14F-4D97-AF65-F5344CB8AC3E}">
        <p14:creationId xmlns:p14="http://schemas.microsoft.com/office/powerpoint/2010/main" val="257930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2555720" y="3931960"/>
            <a:ext cx="5943600" cy="2377440"/>
          </a:xfrm>
          <a:prstGeom prst="rect">
            <a:avLst/>
          </a:prstGeom>
          <a:noFill/>
          <a:ln w="9525">
            <a:noFill/>
            <a:miter lim="800000"/>
            <a:headEnd/>
            <a:tailEnd/>
          </a:ln>
        </p:spPr>
      </p:pic>
      <p:pic>
        <p:nvPicPr>
          <p:cNvPr id="13" name="Picture 12"/>
          <p:cNvPicPr/>
          <p:nvPr/>
        </p:nvPicPr>
        <p:blipFill>
          <a:blip r:embed="rId3" cstate="print"/>
          <a:srcRect/>
          <a:stretch>
            <a:fillRect/>
          </a:stretch>
        </p:blipFill>
        <p:spPr bwMode="auto">
          <a:xfrm>
            <a:off x="395420" y="2132820"/>
            <a:ext cx="6212250" cy="25569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Local Orbit </a:t>
            </a:r>
            <a:r>
              <a:rPr lang="en-US" dirty="0"/>
              <a:t>L</a:t>
            </a:r>
            <a:r>
              <a:rPr lang="en-US" dirty="0" smtClean="0"/>
              <a:t>eakage to IR7 </a:t>
            </a:r>
            <a:r>
              <a:rPr lang="en-US" dirty="0"/>
              <a:t>d</a:t>
            </a:r>
            <a:r>
              <a:rPr lang="en-US" dirty="0" smtClean="0"/>
              <a:t>uring </a:t>
            </a:r>
            <a:r>
              <a:rPr lang="en-US" dirty="0"/>
              <a:t>S</a:t>
            </a:r>
            <a:r>
              <a:rPr lang="en-US" dirty="0" smtClean="0"/>
              <a:t>queeze </a:t>
            </a:r>
            <a:endParaRPr lang="en-US" dirty="0"/>
          </a:p>
        </p:txBody>
      </p:sp>
      <p:sp>
        <p:nvSpPr>
          <p:cNvPr id="3" name="Content Placeholder 2"/>
          <p:cNvSpPr>
            <a:spLocks noGrp="1"/>
          </p:cNvSpPr>
          <p:nvPr>
            <p:ph idx="1"/>
          </p:nvPr>
        </p:nvSpPr>
        <p:spPr>
          <a:xfrm>
            <a:off x="539440" y="764630"/>
            <a:ext cx="8229600" cy="936130"/>
          </a:xfrm>
        </p:spPr>
        <p:txBody>
          <a:bodyPr/>
          <a:lstStyle/>
          <a:p>
            <a:r>
              <a:rPr lang="en-US" dirty="0" smtClean="0"/>
              <a:t>Orbit around IR7 (including ~10 BPMs either side) stable at the level of 50 </a:t>
            </a:r>
            <a:r>
              <a:rPr lang="en-US" dirty="0" smtClean="0">
                <a:latin typeface="Symbol" pitchFamily="18" charset="2"/>
              </a:rPr>
              <a:t>m</a:t>
            </a:r>
            <a:r>
              <a:rPr lang="en-US" dirty="0" smtClean="0"/>
              <a:t>m </a:t>
            </a:r>
            <a:r>
              <a:rPr lang="en-US" dirty="0" err="1" smtClean="0"/>
              <a:t>rms</a:t>
            </a:r>
            <a:r>
              <a:rPr lang="en-US" dirty="0" smtClean="0"/>
              <a:t> or better.</a:t>
            </a: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
        <p:nvSpPr>
          <p:cNvPr id="8" name="TextBox 7"/>
          <p:cNvSpPr txBox="1"/>
          <p:nvPr/>
        </p:nvSpPr>
        <p:spPr>
          <a:xfrm>
            <a:off x="5580140" y="2708900"/>
            <a:ext cx="498856" cy="400110"/>
          </a:xfrm>
          <a:prstGeom prst="rect">
            <a:avLst/>
          </a:prstGeom>
          <a:noFill/>
        </p:spPr>
        <p:txBody>
          <a:bodyPr wrap="none" rtlCol="0">
            <a:spAutoFit/>
          </a:bodyPr>
          <a:lstStyle/>
          <a:p>
            <a:r>
              <a:rPr lang="en-US" dirty="0" smtClean="0"/>
              <a:t>B1</a:t>
            </a:r>
            <a:endParaRPr lang="en-US" dirty="0"/>
          </a:p>
        </p:txBody>
      </p:sp>
      <p:sp>
        <p:nvSpPr>
          <p:cNvPr id="9" name="TextBox 8"/>
          <p:cNvSpPr txBox="1"/>
          <p:nvPr/>
        </p:nvSpPr>
        <p:spPr>
          <a:xfrm>
            <a:off x="7889674" y="4437140"/>
            <a:ext cx="498856" cy="400110"/>
          </a:xfrm>
          <a:prstGeom prst="rect">
            <a:avLst/>
          </a:prstGeom>
          <a:noFill/>
        </p:spPr>
        <p:txBody>
          <a:bodyPr wrap="none" rtlCol="0">
            <a:spAutoFit/>
          </a:bodyPr>
          <a:lstStyle/>
          <a:p>
            <a:r>
              <a:rPr lang="en-US" dirty="0" smtClean="0">
                <a:solidFill>
                  <a:srgbClr val="FF0000"/>
                </a:solidFill>
              </a:rPr>
              <a:t>B2</a:t>
            </a:r>
            <a:endParaRPr lang="en-US" dirty="0">
              <a:solidFill>
                <a:srgbClr val="FF0000"/>
              </a:solidFill>
            </a:endParaRPr>
          </a:p>
        </p:txBody>
      </p:sp>
      <p:cxnSp>
        <p:nvCxnSpPr>
          <p:cNvPr id="11" name="Straight Arrow Connector 10"/>
          <p:cNvCxnSpPr/>
          <p:nvPr/>
        </p:nvCxnSpPr>
        <p:spPr bwMode="auto">
          <a:xfrm>
            <a:off x="1187530" y="2636890"/>
            <a:ext cx="0" cy="1728240"/>
          </a:xfrm>
          <a:prstGeom prst="straightConnector1">
            <a:avLst/>
          </a:prstGeom>
          <a:solidFill>
            <a:schemeClr val="accent1"/>
          </a:solidFill>
          <a:ln w="12700" cap="sq" cmpd="sng" algn="ctr">
            <a:solidFill>
              <a:schemeClr val="bg2"/>
            </a:solidFill>
            <a:prstDash val="dash"/>
            <a:round/>
            <a:headEnd type="triangle" w="med" len="med"/>
            <a:tailEnd type="triangle" w="med" len="med"/>
          </a:ln>
          <a:effectLst/>
        </p:spPr>
      </p:cxnSp>
      <p:sp>
        <p:nvSpPr>
          <p:cNvPr id="12" name="TextBox 11"/>
          <p:cNvSpPr txBox="1"/>
          <p:nvPr/>
        </p:nvSpPr>
        <p:spPr>
          <a:xfrm>
            <a:off x="1403892" y="2996940"/>
            <a:ext cx="971741" cy="369332"/>
          </a:xfrm>
          <a:prstGeom prst="rect">
            <a:avLst/>
          </a:prstGeom>
          <a:noFill/>
        </p:spPr>
        <p:txBody>
          <a:bodyPr wrap="none" rtlCol="0">
            <a:spAutoFit/>
          </a:bodyPr>
          <a:lstStyle/>
          <a:p>
            <a:r>
              <a:rPr lang="en-US" sz="1800" b="1" dirty="0" smtClean="0"/>
              <a:t>100 </a:t>
            </a:r>
            <a:r>
              <a:rPr lang="en-US" sz="1800" b="1" dirty="0" smtClean="0">
                <a:latin typeface="Symbol" pitchFamily="18" charset="2"/>
              </a:rPr>
              <a:t>m</a:t>
            </a:r>
            <a:r>
              <a:rPr lang="en-US" sz="1800" b="1" dirty="0" smtClean="0"/>
              <a:t>m</a:t>
            </a:r>
            <a:endParaRPr lang="en-US" sz="1800" b="1" dirty="0"/>
          </a:p>
        </p:txBody>
      </p:sp>
    </p:spTree>
    <p:extLst>
      <p:ext uri="{BB962C8B-B14F-4D97-AF65-F5344CB8AC3E}">
        <p14:creationId xmlns:p14="http://schemas.microsoft.com/office/powerpoint/2010/main" val="387208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cstate="print"/>
          <a:srcRect/>
          <a:stretch>
            <a:fillRect/>
          </a:stretch>
        </p:blipFill>
        <p:spPr bwMode="auto">
          <a:xfrm>
            <a:off x="2555720" y="4005080"/>
            <a:ext cx="5943600" cy="2377440"/>
          </a:xfrm>
          <a:prstGeom prst="rect">
            <a:avLst/>
          </a:prstGeom>
          <a:noFill/>
          <a:ln w="9525">
            <a:noFill/>
            <a:miter lim="800000"/>
            <a:headEnd/>
            <a:tailEnd/>
          </a:ln>
        </p:spPr>
      </p:pic>
      <p:pic>
        <p:nvPicPr>
          <p:cNvPr id="16" name="Picture 15"/>
          <p:cNvPicPr/>
          <p:nvPr/>
        </p:nvPicPr>
        <p:blipFill>
          <a:blip r:embed="rId3" cstate="print"/>
          <a:srcRect/>
          <a:stretch>
            <a:fillRect/>
          </a:stretch>
        </p:blipFill>
        <p:spPr bwMode="auto">
          <a:xfrm>
            <a:off x="467430" y="2168270"/>
            <a:ext cx="6048840" cy="24849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Global Orbit </a:t>
            </a:r>
            <a:r>
              <a:rPr lang="en-US" dirty="0"/>
              <a:t>L</a:t>
            </a:r>
            <a:r>
              <a:rPr lang="en-US" dirty="0" smtClean="0"/>
              <a:t>eakage during Collision BP </a:t>
            </a:r>
            <a:endParaRPr lang="en-US" dirty="0"/>
          </a:p>
        </p:txBody>
      </p:sp>
      <p:sp>
        <p:nvSpPr>
          <p:cNvPr id="3" name="Content Placeholder 2"/>
          <p:cNvSpPr>
            <a:spLocks noGrp="1"/>
          </p:cNvSpPr>
          <p:nvPr>
            <p:ph idx="1"/>
          </p:nvPr>
        </p:nvSpPr>
        <p:spPr>
          <a:xfrm>
            <a:off x="323410" y="620610"/>
            <a:ext cx="8425170" cy="936130"/>
          </a:xfrm>
        </p:spPr>
        <p:txBody>
          <a:bodyPr/>
          <a:lstStyle/>
          <a:p>
            <a:r>
              <a:rPr lang="en-US" dirty="0" smtClean="0"/>
              <a:t>Some leakage from complex separation and Xing bumps ramping (up / down).</a:t>
            </a:r>
          </a:p>
          <a:p>
            <a:pPr lvl="1"/>
            <a:r>
              <a:rPr lang="en-US" dirty="0" smtClean="0"/>
              <a:t>More feed-forward needed (B1 H </a:t>
            </a:r>
            <a:r>
              <a:rPr lang="en-US" dirty="0" smtClean="0">
                <a:sym typeface="Wingdings" pitchFamily="2" charset="2"/>
              </a:rPr>
              <a:t> </a:t>
            </a:r>
            <a:r>
              <a:rPr lang="en-US" dirty="0" err="1" smtClean="0">
                <a:sym typeface="Wingdings" pitchFamily="2" charset="2"/>
              </a:rPr>
              <a:t>LHCb</a:t>
            </a:r>
            <a:r>
              <a:rPr lang="en-US" dirty="0" smtClean="0">
                <a:sym typeface="Wingdings" pitchFamily="2" charset="2"/>
              </a:rPr>
              <a:t> Xing collapse</a:t>
            </a:r>
            <a:r>
              <a:rPr lang="en-US" dirty="0" smtClean="0"/>
              <a:t>).</a:t>
            </a:r>
          </a:p>
          <a:p>
            <a:pPr lvl="1"/>
            <a:r>
              <a:rPr lang="en-US" dirty="0" smtClean="0"/>
              <a:t>If required could run with orbit FB – settings prepared.</a:t>
            </a: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
        <p:nvSpPr>
          <p:cNvPr id="8" name="TextBox 7"/>
          <p:cNvSpPr txBox="1"/>
          <p:nvPr/>
        </p:nvSpPr>
        <p:spPr>
          <a:xfrm>
            <a:off x="5580140" y="2708900"/>
            <a:ext cx="498856" cy="400110"/>
          </a:xfrm>
          <a:prstGeom prst="rect">
            <a:avLst/>
          </a:prstGeom>
          <a:noFill/>
        </p:spPr>
        <p:txBody>
          <a:bodyPr wrap="none" rtlCol="0">
            <a:spAutoFit/>
          </a:bodyPr>
          <a:lstStyle/>
          <a:p>
            <a:r>
              <a:rPr lang="en-US" dirty="0" smtClean="0"/>
              <a:t>B1</a:t>
            </a:r>
            <a:endParaRPr lang="en-US" dirty="0"/>
          </a:p>
        </p:txBody>
      </p:sp>
      <p:sp>
        <p:nvSpPr>
          <p:cNvPr id="9" name="TextBox 8"/>
          <p:cNvSpPr txBox="1"/>
          <p:nvPr/>
        </p:nvSpPr>
        <p:spPr>
          <a:xfrm>
            <a:off x="7889674" y="4437140"/>
            <a:ext cx="498856" cy="400110"/>
          </a:xfrm>
          <a:prstGeom prst="rect">
            <a:avLst/>
          </a:prstGeom>
          <a:noFill/>
        </p:spPr>
        <p:txBody>
          <a:bodyPr wrap="none" rtlCol="0">
            <a:spAutoFit/>
          </a:bodyPr>
          <a:lstStyle/>
          <a:p>
            <a:r>
              <a:rPr lang="en-US" dirty="0" smtClean="0">
                <a:solidFill>
                  <a:srgbClr val="FF0000"/>
                </a:solidFill>
              </a:rPr>
              <a:t>B2</a:t>
            </a:r>
            <a:endParaRPr lang="en-US" dirty="0">
              <a:solidFill>
                <a:srgbClr val="FF0000"/>
              </a:solidFill>
            </a:endParaRPr>
          </a:p>
        </p:txBody>
      </p:sp>
      <p:cxnSp>
        <p:nvCxnSpPr>
          <p:cNvPr id="11" name="Straight Arrow Connector 10"/>
          <p:cNvCxnSpPr/>
          <p:nvPr/>
        </p:nvCxnSpPr>
        <p:spPr bwMode="auto">
          <a:xfrm>
            <a:off x="1187530" y="2636890"/>
            <a:ext cx="0" cy="1728240"/>
          </a:xfrm>
          <a:prstGeom prst="straightConnector1">
            <a:avLst/>
          </a:prstGeom>
          <a:solidFill>
            <a:schemeClr val="accent1"/>
          </a:solidFill>
          <a:ln w="12700" cap="sq" cmpd="sng" algn="ctr">
            <a:solidFill>
              <a:schemeClr val="bg2"/>
            </a:solidFill>
            <a:prstDash val="dash"/>
            <a:round/>
            <a:headEnd type="triangle" w="med" len="med"/>
            <a:tailEnd type="triangle" w="med" len="med"/>
          </a:ln>
          <a:effectLst/>
        </p:spPr>
      </p:cxnSp>
      <p:sp>
        <p:nvSpPr>
          <p:cNvPr id="12" name="TextBox 11"/>
          <p:cNvSpPr txBox="1"/>
          <p:nvPr/>
        </p:nvSpPr>
        <p:spPr>
          <a:xfrm>
            <a:off x="1403892" y="2996940"/>
            <a:ext cx="971741" cy="369332"/>
          </a:xfrm>
          <a:prstGeom prst="rect">
            <a:avLst/>
          </a:prstGeom>
          <a:noFill/>
        </p:spPr>
        <p:txBody>
          <a:bodyPr wrap="none" rtlCol="0">
            <a:spAutoFit/>
          </a:bodyPr>
          <a:lstStyle/>
          <a:p>
            <a:r>
              <a:rPr lang="en-US" sz="1800" b="1" dirty="0" smtClean="0"/>
              <a:t>100 </a:t>
            </a:r>
            <a:r>
              <a:rPr lang="en-US" sz="1800" b="1" dirty="0" smtClean="0">
                <a:latin typeface="Symbol" pitchFamily="18" charset="2"/>
              </a:rPr>
              <a:t>m</a:t>
            </a:r>
            <a:r>
              <a:rPr lang="en-US" sz="1800" b="1" dirty="0" smtClean="0"/>
              <a:t>m</a:t>
            </a:r>
            <a:endParaRPr lang="en-US" sz="1800" b="1" dirty="0"/>
          </a:p>
        </p:txBody>
      </p:sp>
      <p:cxnSp>
        <p:nvCxnSpPr>
          <p:cNvPr id="18" name="Straight Arrow Connector 17"/>
          <p:cNvCxnSpPr/>
          <p:nvPr/>
        </p:nvCxnSpPr>
        <p:spPr bwMode="auto">
          <a:xfrm flipH="1">
            <a:off x="2699740" y="4293120"/>
            <a:ext cx="2232310" cy="0"/>
          </a:xfrm>
          <a:prstGeom prst="straightConnector1">
            <a:avLst/>
          </a:prstGeom>
          <a:solidFill>
            <a:schemeClr val="accent1"/>
          </a:solidFill>
          <a:ln w="12700" cap="sq" cmpd="sng" algn="ctr">
            <a:solidFill>
              <a:srgbClr val="FF0000"/>
            </a:solidFill>
            <a:prstDash val="dash"/>
            <a:round/>
            <a:headEnd type="triangle" w="med" len="med"/>
            <a:tailEnd type="triangle" w="med" len="med"/>
          </a:ln>
          <a:effectLst/>
        </p:spPr>
      </p:cxnSp>
      <p:sp>
        <p:nvSpPr>
          <p:cNvPr id="21" name="TextBox 20"/>
          <p:cNvSpPr txBox="1"/>
          <p:nvPr/>
        </p:nvSpPr>
        <p:spPr>
          <a:xfrm>
            <a:off x="2843760" y="3923788"/>
            <a:ext cx="2069797" cy="369332"/>
          </a:xfrm>
          <a:prstGeom prst="rect">
            <a:avLst/>
          </a:prstGeom>
          <a:noFill/>
        </p:spPr>
        <p:txBody>
          <a:bodyPr wrap="none" rtlCol="0">
            <a:spAutoFit/>
          </a:bodyPr>
          <a:lstStyle/>
          <a:p>
            <a:r>
              <a:rPr lang="en-US" sz="1800" b="1" i="1" dirty="0" err="1" smtClean="0">
                <a:solidFill>
                  <a:srgbClr val="FF0000"/>
                </a:solidFill>
              </a:rPr>
              <a:t>LHCb</a:t>
            </a:r>
            <a:r>
              <a:rPr lang="en-US" sz="1800" b="1" i="1" dirty="0" smtClean="0">
                <a:solidFill>
                  <a:srgbClr val="FF0000"/>
                </a:solidFill>
              </a:rPr>
              <a:t> H Xing to 0</a:t>
            </a:r>
            <a:endParaRPr lang="en-US" sz="1800" b="1" i="1" dirty="0">
              <a:solidFill>
                <a:srgbClr val="FF0000"/>
              </a:solidFill>
            </a:endParaRPr>
          </a:p>
        </p:txBody>
      </p:sp>
      <p:cxnSp>
        <p:nvCxnSpPr>
          <p:cNvPr id="22" name="Straight Arrow Connector 21"/>
          <p:cNvCxnSpPr/>
          <p:nvPr/>
        </p:nvCxnSpPr>
        <p:spPr bwMode="auto">
          <a:xfrm flipH="1">
            <a:off x="4716020" y="6030642"/>
            <a:ext cx="2232310" cy="0"/>
          </a:xfrm>
          <a:prstGeom prst="straightConnector1">
            <a:avLst/>
          </a:prstGeom>
          <a:solidFill>
            <a:schemeClr val="accent1"/>
          </a:solidFill>
          <a:ln w="12700" cap="sq" cmpd="sng" algn="ctr">
            <a:solidFill>
              <a:srgbClr val="FF0000"/>
            </a:solidFill>
            <a:prstDash val="dash"/>
            <a:round/>
            <a:headEnd type="triangle" w="med" len="med"/>
            <a:tailEnd type="triangle" w="med" len="med"/>
          </a:ln>
          <a:effectLst/>
        </p:spPr>
      </p:cxnSp>
      <p:sp>
        <p:nvSpPr>
          <p:cNvPr id="23" name="TextBox 22"/>
          <p:cNvSpPr txBox="1"/>
          <p:nvPr/>
        </p:nvSpPr>
        <p:spPr>
          <a:xfrm>
            <a:off x="4860040" y="5661310"/>
            <a:ext cx="2069797" cy="369332"/>
          </a:xfrm>
          <a:prstGeom prst="rect">
            <a:avLst/>
          </a:prstGeom>
          <a:noFill/>
        </p:spPr>
        <p:txBody>
          <a:bodyPr wrap="none" rtlCol="0">
            <a:spAutoFit/>
          </a:bodyPr>
          <a:lstStyle/>
          <a:p>
            <a:r>
              <a:rPr lang="en-US" sz="1800" b="1" i="1" dirty="0" err="1" smtClean="0">
                <a:solidFill>
                  <a:srgbClr val="FF0000"/>
                </a:solidFill>
              </a:rPr>
              <a:t>LHCb</a:t>
            </a:r>
            <a:r>
              <a:rPr lang="en-US" sz="1800" b="1" i="1" dirty="0" smtClean="0">
                <a:solidFill>
                  <a:srgbClr val="FF0000"/>
                </a:solidFill>
              </a:rPr>
              <a:t> H Xing to 0</a:t>
            </a:r>
            <a:endParaRPr lang="en-US" sz="1800" b="1" i="1" dirty="0">
              <a:solidFill>
                <a:srgbClr val="FF0000"/>
              </a:solidFill>
            </a:endParaRPr>
          </a:p>
        </p:txBody>
      </p:sp>
      <p:cxnSp>
        <p:nvCxnSpPr>
          <p:cNvPr id="19" name="Straight Arrow Connector 18"/>
          <p:cNvCxnSpPr/>
          <p:nvPr/>
        </p:nvCxnSpPr>
        <p:spPr bwMode="auto">
          <a:xfrm>
            <a:off x="7200427" y="4437140"/>
            <a:ext cx="0" cy="1728240"/>
          </a:xfrm>
          <a:prstGeom prst="straightConnector1">
            <a:avLst/>
          </a:prstGeom>
          <a:solidFill>
            <a:schemeClr val="accent1"/>
          </a:solidFill>
          <a:ln w="12700" cap="sq" cmpd="sng" algn="ctr">
            <a:solidFill>
              <a:schemeClr val="bg2"/>
            </a:solidFill>
            <a:prstDash val="dash"/>
            <a:round/>
            <a:headEnd type="triangle" w="med" len="med"/>
            <a:tailEnd type="triangle" w="med" len="med"/>
          </a:ln>
          <a:effectLst/>
        </p:spPr>
      </p:cxnSp>
      <p:sp>
        <p:nvSpPr>
          <p:cNvPr id="20" name="TextBox 19"/>
          <p:cNvSpPr txBox="1"/>
          <p:nvPr/>
        </p:nvSpPr>
        <p:spPr>
          <a:xfrm>
            <a:off x="7272769" y="5508008"/>
            <a:ext cx="971741" cy="369332"/>
          </a:xfrm>
          <a:prstGeom prst="rect">
            <a:avLst/>
          </a:prstGeom>
          <a:noFill/>
        </p:spPr>
        <p:txBody>
          <a:bodyPr wrap="none" rtlCol="0">
            <a:spAutoFit/>
          </a:bodyPr>
          <a:lstStyle/>
          <a:p>
            <a:r>
              <a:rPr lang="en-US" sz="1800" b="1" dirty="0" smtClean="0"/>
              <a:t>100 </a:t>
            </a:r>
            <a:r>
              <a:rPr lang="en-US" sz="1800" b="1" dirty="0" smtClean="0">
                <a:latin typeface="Symbol" pitchFamily="18" charset="2"/>
              </a:rPr>
              <a:t>m</a:t>
            </a:r>
            <a:r>
              <a:rPr lang="en-US" sz="1800" b="1" dirty="0" smtClean="0"/>
              <a:t>m</a:t>
            </a:r>
            <a:endParaRPr lang="en-US" sz="1800" b="1" dirty="0"/>
          </a:p>
        </p:txBody>
      </p:sp>
    </p:spTree>
    <p:extLst>
      <p:ext uri="{BB962C8B-B14F-4D97-AF65-F5344CB8AC3E}">
        <p14:creationId xmlns:p14="http://schemas.microsoft.com/office/powerpoint/2010/main" val="227838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Optics B2 – New </a:t>
            </a:r>
            <a:r>
              <a:rPr lang="en-US" dirty="0"/>
              <a:t>L</a:t>
            </a:r>
            <a:r>
              <a:rPr lang="en-US" dirty="0" smtClean="0"/>
              <a:t>ocal </a:t>
            </a:r>
            <a:r>
              <a:rPr lang="en-US" dirty="0"/>
              <a:t>C</a:t>
            </a:r>
            <a:r>
              <a:rPr lang="en-US" dirty="0" smtClean="0"/>
              <a:t>orrection</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033096" y="1196975"/>
            <a:ext cx="7077808" cy="5111750"/>
          </a:xfrm>
          <a:prstGeom prst="rect">
            <a:avLst/>
          </a:prstGeom>
          <a:noFill/>
          <a:ln w="9525">
            <a:noFill/>
            <a:miter lim="800000"/>
            <a:headEnd/>
            <a:tailEnd/>
          </a:ln>
        </p:spPr>
      </p:pic>
    </p:spTree>
    <p:extLst>
      <p:ext uri="{BB962C8B-B14F-4D97-AF65-F5344CB8AC3E}">
        <p14:creationId xmlns:p14="http://schemas.microsoft.com/office/powerpoint/2010/main" val="100030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Optics B2 – New </a:t>
            </a:r>
            <a:r>
              <a:rPr lang="en-US" dirty="0"/>
              <a:t>C</a:t>
            </a:r>
            <a:r>
              <a:rPr lang="en-US" dirty="0" smtClean="0"/>
              <a:t>orrection…</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71500" y="1124680"/>
            <a:ext cx="7136534" cy="5111750"/>
          </a:xfrm>
          <a:prstGeom prst="rect">
            <a:avLst/>
          </a:prstGeom>
          <a:noFill/>
          <a:ln w="9525">
            <a:noFill/>
            <a:miter lim="800000"/>
            <a:headEnd/>
            <a:tailEnd/>
          </a:ln>
        </p:spPr>
      </p:pic>
    </p:spTree>
    <p:extLst>
      <p:ext uri="{BB962C8B-B14F-4D97-AF65-F5344CB8AC3E}">
        <p14:creationId xmlns:p14="http://schemas.microsoft.com/office/powerpoint/2010/main" val="247066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5400"/>
            <a:ext cx="8352407" cy="523875"/>
          </a:xfrm>
        </p:spPr>
        <p:txBody>
          <a:bodyPr/>
          <a:lstStyle/>
          <a:p>
            <a:r>
              <a:rPr lang="en-US" dirty="0" smtClean="0"/>
              <a:t>Fills Saturday until Sunday: Both in Collisions</a:t>
            </a:r>
            <a:endParaRPr lang="en-US" dirty="0"/>
          </a:p>
        </p:txBody>
      </p:sp>
      <p:pic>
        <p:nvPicPr>
          <p:cNvPr id="6" name="Content Placeholder 5"/>
          <p:cNvPicPr>
            <a:picLocks noGrp="1" noChangeAspect="1"/>
          </p:cNvPicPr>
          <p:nvPr>
            <p:ph idx="1"/>
          </p:nvPr>
        </p:nvPicPr>
        <p:blipFill rotWithShape="1">
          <a:blip r:embed="rId2" cstate="print"/>
          <a:srcRect l="-10373" r="-10373" b="29404"/>
          <a:stretch/>
        </p:blipFill>
        <p:spPr>
          <a:xfrm>
            <a:off x="-180660" y="836640"/>
            <a:ext cx="8229600" cy="3608697"/>
          </a:xfrm>
        </p:spPr>
      </p:pic>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
        <p:nvSpPr>
          <p:cNvPr id="7" name="TextBox 6"/>
          <p:cNvSpPr txBox="1"/>
          <p:nvPr/>
        </p:nvSpPr>
        <p:spPr>
          <a:xfrm>
            <a:off x="7596420" y="3866338"/>
            <a:ext cx="1368190" cy="1938992"/>
          </a:xfrm>
          <a:prstGeom prst="rect">
            <a:avLst/>
          </a:prstGeom>
          <a:noFill/>
        </p:spPr>
        <p:txBody>
          <a:bodyPr wrap="square" rtlCol="0">
            <a:spAutoFit/>
          </a:bodyPr>
          <a:lstStyle/>
          <a:p>
            <a:pPr algn="l"/>
            <a:r>
              <a:rPr lang="en-US" dirty="0" smtClean="0"/>
              <a:t>Minimal losses, no lifetime issue, no instability, …</a:t>
            </a:r>
            <a:endParaRPr lang="en-US" dirty="0"/>
          </a:p>
        </p:txBody>
      </p:sp>
      <p:cxnSp>
        <p:nvCxnSpPr>
          <p:cNvPr id="9" name="Straight Arrow Connector 8"/>
          <p:cNvCxnSpPr>
            <a:stCxn id="7" idx="1"/>
          </p:cNvCxnSpPr>
          <p:nvPr/>
        </p:nvCxnSpPr>
        <p:spPr bwMode="auto">
          <a:xfrm flipH="1" flipV="1">
            <a:off x="6084210" y="3645030"/>
            <a:ext cx="1512210" cy="1190804"/>
          </a:xfrm>
          <a:prstGeom prst="straightConnector1">
            <a:avLst/>
          </a:prstGeom>
          <a:solidFill>
            <a:schemeClr val="accent1"/>
          </a:solidFill>
          <a:ln w="12700" cap="sq" cmpd="sng" algn="ctr">
            <a:solidFill>
              <a:schemeClr val="bg2"/>
            </a:solidFill>
            <a:prstDash val="solid"/>
            <a:round/>
            <a:headEnd type="none" w="med" len="med"/>
            <a:tailEnd type="arrow"/>
          </a:ln>
          <a:effectLst/>
        </p:spPr>
      </p:cxnSp>
      <p:cxnSp>
        <p:nvCxnSpPr>
          <p:cNvPr id="8" name="Straight Arrow Connector 7"/>
          <p:cNvCxnSpPr/>
          <p:nvPr/>
        </p:nvCxnSpPr>
        <p:spPr bwMode="auto">
          <a:xfrm flipV="1">
            <a:off x="3707880" y="3717040"/>
            <a:ext cx="288040" cy="115216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2" name="TextBox 11"/>
          <p:cNvSpPr txBox="1"/>
          <p:nvPr/>
        </p:nvSpPr>
        <p:spPr>
          <a:xfrm>
            <a:off x="2699740" y="4907391"/>
            <a:ext cx="3672510" cy="1015663"/>
          </a:xfrm>
          <a:prstGeom prst="rect">
            <a:avLst/>
          </a:prstGeom>
          <a:noFill/>
        </p:spPr>
        <p:txBody>
          <a:bodyPr wrap="square" rtlCol="0">
            <a:spAutoFit/>
          </a:bodyPr>
          <a:lstStyle/>
          <a:p>
            <a:pPr algn="l"/>
            <a:r>
              <a:rPr lang="en-US" dirty="0" smtClean="0"/>
              <a:t>Sudden lifetime drops several minutes after the end of the squeeze</a:t>
            </a:r>
            <a:endParaRPr lang="en-US" dirty="0"/>
          </a:p>
        </p:txBody>
      </p:sp>
    </p:spTree>
    <p:extLst>
      <p:ext uri="{BB962C8B-B14F-4D97-AF65-F5344CB8AC3E}">
        <p14:creationId xmlns:p14="http://schemas.microsoft.com/office/powerpoint/2010/main" val="83693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Drop after End of Squeeze</a:t>
            </a:r>
            <a:endParaRPr lang="en-US" dirty="0"/>
          </a:p>
        </p:txBody>
      </p:sp>
      <p:pic>
        <p:nvPicPr>
          <p:cNvPr id="6" name="Content Placeholder 5"/>
          <p:cNvPicPr>
            <a:picLocks noGrp="1" noChangeAspect="1"/>
          </p:cNvPicPr>
          <p:nvPr>
            <p:ph idx="1"/>
          </p:nvPr>
        </p:nvPicPr>
        <p:blipFill>
          <a:blip r:embed="rId2" cstate="print"/>
          <a:srcRect l="-18661" r="-18661"/>
          <a:stretch>
            <a:fillRect/>
          </a:stretch>
        </p:blipFill>
        <p:spPr/>
      </p:pic>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cxnSp>
        <p:nvCxnSpPr>
          <p:cNvPr id="8" name="Straight Arrow Connector 7"/>
          <p:cNvCxnSpPr/>
          <p:nvPr/>
        </p:nvCxnSpPr>
        <p:spPr bwMode="auto">
          <a:xfrm>
            <a:off x="1979640" y="692620"/>
            <a:ext cx="4104570" cy="194427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Tree>
    <p:extLst>
      <p:ext uri="{BB962C8B-B14F-4D97-AF65-F5344CB8AC3E}">
        <p14:creationId xmlns:p14="http://schemas.microsoft.com/office/powerpoint/2010/main" val="8463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Instabilities and </a:t>
            </a:r>
            <a:r>
              <a:rPr lang="en-US" dirty="0" err="1" smtClean="0"/>
              <a:t>Octupoles</a:t>
            </a:r>
            <a:endParaRPr lang="en-US" dirty="0"/>
          </a:p>
        </p:txBody>
      </p:sp>
      <p:sp>
        <p:nvSpPr>
          <p:cNvPr id="3" name="Content Placeholder 2"/>
          <p:cNvSpPr>
            <a:spLocks noGrp="1"/>
          </p:cNvSpPr>
          <p:nvPr>
            <p:ph idx="1"/>
          </p:nvPr>
        </p:nvSpPr>
        <p:spPr>
          <a:xfrm>
            <a:off x="446970" y="836640"/>
            <a:ext cx="8229600" cy="5111750"/>
          </a:xfrm>
        </p:spPr>
        <p:txBody>
          <a:bodyPr/>
          <a:lstStyle/>
          <a:p>
            <a:r>
              <a:rPr lang="en-US" dirty="0" smtClean="0"/>
              <a:t>We twice had after the squeeze </a:t>
            </a:r>
            <a:r>
              <a:rPr lang="en-US" b="1" dirty="0">
                <a:solidFill>
                  <a:srgbClr val="FF0000"/>
                </a:solidFill>
              </a:rPr>
              <a:t>significant losses for B2, after the tune peak on B2H jump to a 2nd peak</a:t>
            </a:r>
            <a:r>
              <a:rPr lang="en-US" dirty="0"/>
              <a:t>. </a:t>
            </a:r>
            <a:r>
              <a:rPr lang="en-US" dirty="0" smtClean="0"/>
              <a:t>The </a:t>
            </a:r>
            <a:r>
              <a:rPr lang="en-US" dirty="0"/>
              <a:t>resulting instability caused losses and only stabilized with reduced intensity and minor coupling trims. </a:t>
            </a:r>
          </a:p>
          <a:p>
            <a:r>
              <a:rPr lang="en-US" dirty="0"/>
              <a:t>I</a:t>
            </a:r>
            <a:r>
              <a:rPr lang="en-US" dirty="0" smtClean="0"/>
              <a:t>t </a:t>
            </a:r>
            <a:r>
              <a:rPr lang="en-US" dirty="0"/>
              <a:t>was observed that the </a:t>
            </a:r>
            <a:r>
              <a:rPr lang="en-US" b="1" dirty="0">
                <a:solidFill>
                  <a:srgbClr val="FF0000"/>
                </a:solidFill>
              </a:rPr>
              <a:t>2nd bunch of B1 (bucket 17851) was blown up by in the transverse</a:t>
            </a:r>
            <a:r>
              <a:rPr lang="en-US" dirty="0"/>
              <a:t> by at least a factor 3. We </a:t>
            </a:r>
            <a:r>
              <a:rPr lang="en-US" dirty="0" smtClean="0"/>
              <a:t>stabilized </a:t>
            </a:r>
            <a:r>
              <a:rPr lang="en-US" dirty="0"/>
              <a:t>losses by adding a few units of </a:t>
            </a:r>
            <a:r>
              <a:rPr lang="en-US" dirty="0" err="1"/>
              <a:t>chroma</a:t>
            </a:r>
            <a:r>
              <a:rPr lang="en-US" dirty="0"/>
              <a:t>. We also </a:t>
            </a:r>
            <a:r>
              <a:rPr lang="en-US" dirty="0" err="1" smtClean="0"/>
              <a:t>optimised</a:t>
            </a:r>
            <a:r>
              <a:rPr lang="en-US" dirty="0" smtClean="0"/>
              <a:t> </a:t>
            </a:r>
            <a:r>
              <a:rPr lang="en-US" dirty="0"/>
              <a:t>the coupling to try to improve the spectra.</a:t>
            </a:r>
          </a:p>
          <a:p>
            <a:r>
              <a:rPr lang="en-US" dirty="0" smtClean="0"/>
              <a:t>Realized that </a:t>
            </a:r>
            <a:r>
              <a:rPr lang="en-US" dirty="0" err="1" smtClean="0"/>
              <a:t>octupoles</a:t>
            </a:r>
            <a:r>
              <a:rPr lang="en-US" dirty="0" smtClean="0"/>
              <a:t> were still at some intermediate settings: </a:t>
            </a:r>
            <a:r>
              <a:rPr lang="en-US" b="1" dirty="0" err="1" smtClean="0">
                <a:solidFill>
                  <a:srgbClr val="FF0000"/>
                </a:solidFill>
              </a:rPr>
              <a:t>Octopoles</a:t>
            </a:r>
            <a:r>
              <a:rPr lang="en-US" b="1" dirty="0" smtClean="0">
                <a:solidFill>
                  <a:srgbClr val="FF0000"/>
                </a:solidFill>
              </a:rPr>
              <a:t> </a:t>
            </a:r>
            <a:r>
              <a:rPr lang="en-US" b="1" dirty="0">
                <a:solidFill>
                  <a:srgbClr val="FF0000"/>
                </a:solidFill>
              </a:rPr>
              <a:t>updated to 400A at flat </a:t>
            </a:r>
            <a:r>
              <a:rPr lang="en-US" b="1" dirty="0" smtClean="0">
                <a:solidFill>
                  <a:srgbClr val="FF0000"/>
                </a:solidFill>
              </a:rPr>
              <a:t>top.</a:t>
            </a:r>
            <a:endParaRPr lang="en-US" b="1" dirty="0">
              <a:solidFill>
                <a:srgbClr val="FF0000"/>
              </a:solidFill>
            </a:endParaRP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141121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Collisions 2012</a:t>
            </a:r>
            <a:endParaRPr lang="en-US" dirty="0"/>
          </a:p>
        </p:txBody>
      </p:sp>
      <p:sp>
        <p:nvSpPr>
          <p:cNvPr id="3" name="Content Placeholder 2"/>
          <p:cNvSpPr>
            <a:spLocks noGrp="1"/>
          </p:cNvSpPr>
          <p:nvPr>
            <p:ph idx="1"/>
          </p:nvPr>
        </p:nvSpPr>
        <p:spPr>
          <a:xfrm>
            <a:off x="457200" y="692620"/>
            <a:ext cx="8229600" cy="4824670"/>
          </a:xfrm>
        </p:spPr>
        <p:txBody>
          <a:bodyPr/>
          <a:lstStyle/>
          <a:p>
            <a:r>
              <a:rPr lang="en-US" dirty="0"/>
              <a:t>Going into collisions… very smooth.</a:t>
            </a:r>
          </a:p>
          <a:p>
            <a:pPr lvl="1"/>
            <a:r>
              <a:rPr lang="en-US" dirty="0" smtClean="0"/>
              <a:t>Offline incorporation </a:t>
            </a:r>
            <a:r>
              <a:rPr lang="en-US" dirty="0"/>
              <a:t>from </a:t>
            </a:r>
            <a:r>
              <a:rPr lang="en-US" dirty="0" smtClean="0"/>
              <a:t>first </a:t>
            </a:r>
            <a:r>
              <a:rPr lang="en-US" dirty="0"/>
              <a:t>attempt </a:t>
            </a:r>
            <a:r>
              <a:rPr lang="en-US" dirty="0" smtClean="0"/>
              <a:t>worked </a:t>
            </a:r>
            <a:r>
              <a:rPr lang="en-US" dirty="0"/>
              <a:t>very well.</a:t>
            </a:r>
          </a:p>
          <a:p>
            <a:pPr lvl="1"/>
            <a:r>
              <a:rPr lang="en-US" dirty="0"/>
              <a:t>Some collisions in ALICE without any corrections.</a:t>
            </a:r>
          </a:p>
          <a:p>
            <a:r>
              <a:rPr lang="en-US" dirty="0" err="1"/>
              <a:t>Lumi</a:t>
            </a:r>
            <a:r>
              <a:rPr lang="en-US" dirty="0"/>
              <a:t> scans:</a:t>
            </a:r>
          </a:p>
          <a:p>
            <a:pPr lvl="1"/>
            <a:r>
              <a:rPr lang="en-US" dirty="0"/>
              <a:t>CMS and ATLAS first,</a:t>
            </a:r>
          </a:p>
          <a:p>
            <a:pPr lvl="1"/>
            <a:r>
              <a:rPr lang="en-US" dirty="0" err="1"/>
              <a:t>LHCb</a:t>
            </a:r>
            <a:r>
              <a:rPr lang="en-US" dirty="0"/>
              <a:t> last, using standard X/Y optimization.</a:t>
            </a:r>
          </a:p>
          <a:p>
            <a:r>
              <a:rPr lang="en-US" dirty="0" smtClean="0"/>
              <a:t>Correcting </a:t>
            </a:r>
            <a:r>
              <a:rPr lang="en-US" dirty="0"/>
              <a:t>orbits, fixing </a:t>
            </a:r>
            <a:r>
              <a:rPr lang="en-US" dirty="0" smtClean="0"/>
              <a:t>coll. </a:t>
            </a:r>
            <a:r>
              <a:rPr lang="en-US" dirty="0"/>
              <a:t>functions (for next time)…</a:t>
            </a:r>
          </a:p>
          <a:p>
            <a:r>
              <a:rPr lang="en-US" dirty="0"/>
              <a:t>Tried </a:t>
            </a:r>
            <a:r>
              <a:rPr lang="en-US" dirty="0" smtClean="0"/>
              <a:t>crossing</a:t>
            </a:r>
            <a:r>
              <a:rPr lang="en-US" dirty="0"/>
              <a:t>/orthogonal plane luminosity optimization.</a:t>
            </a:r>
          </a:p>
          <a:p>
            <a:pPr lvl="1"/>
            <a:r>
              <a:rPr lang="en-US" dirty="0"/>
              <a:t>K</a:t>
            </a:r>
            <a:r>
              <a:rPr lang="en-US" dirty="0" smtClean="0"/>
              <a:t>nobs OK: beams </a:t>
            </a:r>
            <a:r>
              <a:rPr lang="en-US" dirty="0"/>
              <a:t>move in </a:t>
            </a:r>
            <a:r>
              <a:rPr lang="en-US" dirty="0" smtClean="0"/>
              <a:t>same </a:t>
            </a:r>
            <a:r>
              <a:rPr lang="en-US" dirty="0"/>
              <a:t>direction. F</a:t>
            </a:r>
            <a:r>
              <a:rPr lang="en-US" dirty="0" smtClean="0"/>
              <a:t>ix sign (</a:t>
            </a:r>
            <a:r>
              <a:rPr lang="en-US" dirty="0"/>
              <a:t>B1 </a:t>
            </a:r>
            <a:r>
              <a:rPr lang="en-US" dirty="0" err="1"/>
              <a:t>wrt</a:t>
            </a:r>
            <a:r>
              <a:rPr lang="en-US" dirty="0"/>
              <a:t> B2)</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
        <p:nvSpPr>
          <p:cNvPr id="7" name="Content Placeholder 2"/>
          <p:cNvSpPr txBox="1">
            <a:spLocks/>
          </p:cNvSpPr>
          <p:nvPr/>
        </p:nvSpPr>
        <p:spPr bwMode="auto">
          <a:xfrm>
            <a:off x="446970" y="4365130"/>
            <a:ext cx="8229600" cy="18722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r>
              <a:rPr lang="en-US" sz="2400" kern="0" dirty="0" smtClean="0">
                <a:latin typeface="+mn-lt"/>
              </a:rPr>
              <a:t>Before collisions the RF colleagues corrected the BPTX offsets by 300 ps.</a:t>
            </a:r>
            <a:endParaRPr kumimoji="0" lang="en-US" sz="2000" b="0" i="0" u="none" strike="noStrike" kern="0" cap="none" spc="0" normalizeH="0" baseline="0" noProof="0" dirty="0">
              <a:ln>
                <a:noFill/>
              </a:ln>
              <a:solidFill>
                <a:srgbClr val="0000FF"/>
              </a:solidFill>
              <a:effectLst/>
              <a:uLnTx/>
              <a:uFillTx/>
              <a:latin typeface="+mn-lt"/>
            </a:endParaRPr>
          </a:p>
        </p:txBody>
      </p:sp>
      <p:pic>
        <p:nvPicPr>
          <p:cNvPr id="1027" name="Picture 3"/>
          <p:cNvPicPr>
            <a:picLocks noChangeAspect="1" noChangeArrowheads="1"/>
          </p:cNvPicPr>
          <p:nvPr/>
        </p:nvPicPr>
        <p:blipFill>
          <a:blip r:embed="rId2" cstate="print"/>
          <a:srcRect/>
          <a:stretch>
            <a:fillRect/>
          </a:stretch>
        </p:blipFill>
        <p:spPr bwMode="auto">
          <a:xfrm>
            <a:off x="432060" y="5229250"/>
            <a:ext cx="8316520" cy="55499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27870" y="5957953"/>
            <a:ext cx="8320710" cy="562671"/>
          </a:xfrm>
          <a:prstGeom prst="rect">
            <a:avLst/>
          </a:prstGeom>
          <a:noFill/>
          <a:ln w="9525">
            <a:noFill/>
            <a:miter lim="800000"/>
            <a:headEnd/>
            <a:tailEnd/>
          </a:ln>
        </p:spPr>
      </p:pic>
    </p:spTree>
    <p:extLst>
      <p:ext uri="{BB962C8B-B14F-4D97-AF65-F5344CB8AC3E}">
        <p14:creationId xmlns:p14="http://schemas.microsoft.com/office/powerpoint/2010/main" val="175847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Fill with Collisions</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87530" y="764630"/>
            <a:ext cx="6824553" cy="5111750"/>
          </a:xfrm>
          <a:prstGeom prst="rect">
            <a:avLst/>
          </a:prstGeom>
          <a:noFill/>
          <a:ln w="9525">
            <a:noFill/>
            <a:miter lim="800000"/>
            <a:headEnd/>
            <a:tailEnd/>
          </a:ln>
        </p:spPr>
      </p:pic>
    </p:spTree>
    <p:extLst>
      <p:ext uri="{BB962C8B-B14F-4D97-AF65-F5344CB8AC3E}">
        <p14:creationId xmlns:p14="http://schemas.microsoft.com/office/powerpoint/2010/main" val="338500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24h</a:t>
            </a:r>
            <a:endParaRPr lang="en-US" dirty="0"/>
          </a:p>
        </p:txBody>
      </p:sp>
      <p:pic>
        <p:nvPicPr>
          <p:cNvPr id="6" name="Content Placeholder 5"/>
          <p:cNvPicPr>
            <a:picLocks noGrp="1" noChangeAspect="1"/>
          </p:cNvPicPr>
          <p:nvPr>
            <p:ph idx="1"/>
          </p:nvPr>
        </p:nvPicPr>
        <p:blipFill>
          <a:blip r:embed="rId2"/>
          <a:srcRect l="-10373" r="-10373"/>
          <a:stretch>
            <a:fillRect/>
          </a:stretch>
        </p:blipFill>
        <p:spPr/>
      </p:pic>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325765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Lumi</a:t>
            </a:r>
            <a:r>
              <a:rPr lang="en-US" dirty="0"/>
              <a:t> S</a:t>
            </a:r>
            <a:r>
              <a:rPr lang="en-US" dirty="0" smtClean="0"/>
              <a:t>can Settings Cleaning.</a:t>
            </a:r>
            <a:endParaRPr lang="en-US" dirty="0"/>
          </a:p>
        </p:txBody>
      </p:sp>
      <p:sp>
        <p:nvSpPr>
          <p:cNvPr id="3" name="Content Placeholder 2"/>
          <p:cNvSpPr>
            <a:spLocks noGrp="1"/>
          </p:cNvSpPr>
          <p:nvPr>
            <p:ph idx="1"/>
          </p:nvPr>
        </p:nvSpPr>
        <p:spPr>
          <a:xfrm>
            <a:off x="467430" y="836640"/>
            <a:ext cx="8229600" cy="5111750"/>
          </a:xfrm>
        </p:spPr>
        <p:txBody>
          <a:bodyPr/>
          <a:lstStyle/>
          <a:p>
            <a:r>
              <a:rPr lang="en-US" dirty="0" smtClean="0"/>
              <a:t>Made </a:t>
            </a:r>
            <a:r>
              <a:rPr lang="en-US" dirty="0"/>
              <a:t>a clone of the collision </a:t>
            </a:r>
            <a:r>
              <a:rPr lang="en-US" dirty="0" smtClean="0"/>
              <a:t>BP.</a:t>
            </a:r>
          </a:p>
          <a:p>
            <a:r>
              <a:rPr lang="en-US" dirty="0" smtClean="0"/>
              <a:t>Verified </a:t>
            </a:r>
            <a:r>
              <a:rPr lang="en-US" dirty="0"/>
              <a:t>the settings of clone and original were really identical (start and end)</a:t>
            </a:r>
            <a:r>
              <a:rPr lang="en-US" dirty="0" smtClean="0"/>
              <a:t>.</a:t>
            </a:r>
          </a:p>
          <a:p>
            <a:r>
              <a:rPr lang="en-US" dirty="0" smtClean="0"/>
              <a:t>Zeroed </a:t>
            </a:r>
            <a:r>
              <a:rPr lang="en-US" dirty="0"/>
              <a:t>the LUMI-SCAN knob settings in the original </a:t>
            </a:r>
            <a:r>
              <a:rPr lang="en-US" dirty="0" smtClean="0"/>
              <a:t>BP.</a:t>
            </a:r>
          </a:p>
          <a:p>
            <a:r>
              <a:rPr lang="en-US" dirty="0" smtClean="0"/>
              <a:t>Verified </a:t>
            </a:r>
            <a:r>
              <a:rPr lang="en-US" dirty="0"/>
              <a:t>the orbit corrector settings of clone and original were still identical (start and end)</a:t>
            </a:r>
            <a:r>
              <a:rPr lang="en-US" dirty="0" smtClean="0"/>
              <a:t>.</a:t>
            </a:r>
          </a:p>
          <a:p>
            <a:r>
              <a:rPr lang="en-US" b="1" dirty="0" smtClean="0">
                <a:solidFill>
                  <a:srgbClr val="FF0000"/>
                </a:solidFill>
              </a:rPr>
              <a:t>Rolled </a:t>
            </a:r>
            <a:r>
              <a:rPr lang="en-US" b="1" dirty="0">
                <a:solidFill>
                  <a:srgbClr val="FF0000"/>
                </a:solidFill>
              </a:rPr>
              <a:t>back the LUMI-SCAN settings to the state after the first fill on </a:t>
            </a:r>
            <a:r>
              <a:rPr lang="en-US" b="1" dirty="0" err="1">
                <a:solidFill>
                  <a:srgbClr val="FF0000"/>
                </a:solidFill>
              </a:rPr>
              <a:t>friday</a:t>
            </a:r>
            <a:r>
              <a:rPr lang="en-US" b="1" dirty="0">
                <a:solidFill>
                  <a:srgbClr val="FF0000"/>
                </a:solidFill>
              </a:rPr>
              <a:t> (30.03.2012). </a:t>
            </a:r>
            <a:r>
              <a:rPr lang="en-US" dirty="0"/>
              <a:t>From the attached figure one can see that the present trims are almost exactly the double of the initial values on </a:t>
            </a:r>
            <a:r>
              <a:rPr lang="en-US" dirty="0" smtClean="0"/>
              <a:t>Friday.</a:t>
            </a:r>
          </a:p>
          <a:p>
            <a:r>
              <a:rPr lang="en-US" dirty="0" smtClean="0"/>
              <a:t>Re</a:t>
            </a:r>
            <a:r>
              <a:rPr lang="en-US" dirty="0"/>
              <a:t>-incorporated the LUMI-SCAN knob settings into the collision BP (see figure).</a:t>
            </a: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289894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Collimator Set-up 4 </a:t>
            </a:r>
            <a:r>
              <a:rPr lang="en-US" dirty="0" err="1" smtClean="0"/>
              <a:t>TeV</a:t>
            </a:r>
            <a:r>
              <a:rPr lang="en-US" dirty="0" smtClean="0"/>
              <a:t> Flat Top</a:t>
            </a:r>
            <a:endParaRPr lang="en-US" dirty="0"/>
          </a:p>
        </p:txBody>
      </p:sp>
      <p:sp>
        <p:nvSpPr>
          <p:cNvPr id="3" name="Content Placeholder 2"/>
          <p:cNvSpPr>
            <a:spLocks noGrp="1"/>
          </p:cNvSpPr>
          <p:nvPr>
            <p:ph idx="1"/>
          </p:nvPr>
        </p:nvSpPr>
        <p:spPr>
          <a:xfrm>
            <a:off x="323410" y="764630"/>
            <a:ext cx="8497180" cy="5760800"/>
          </a:xfrm>
        </p:spPr>
        <p:txBody>
          <a:bodyPr/>
          <a:lstStyle/>
          <a:p>
            <a:r>
              <a:rPr lang="en-US" dirty="0"/>
              <a:t>C</a:t>
            </a:r>
            <a:r>
              <a:rPr lang="en-US" dirty="0" smtClean="0"/>
              <a:t>ollimator setup was completed in 7h45 hours and a single fill (first time).</a:t>
            </a:r>
          </a:p>
          <a:p>
            <a:r>
              <a:rPr lang="en-US" dirty="0" smtClean="0"/>
              <a:t>First a coarse setup was performed, using the </a:t>
            </a:r>
            <a:r>
              <a:rPr lang="en-US" b="1" dirty="0" smtClean="0">
                <a:solidFill>
                  <a:srgbClr val="FF0000"/>
                </a:solidFill>
              </a:rPr>
              <a:t>automatic setup algorithm</a:t>
            </a:r>
            <a:r>
              <a:rPr lang="en-US" dirty="0" smtClean="0"/>
              <a:t>, in parallel for all collimators per plane in B1 and B2. </a:t>
            </a:r>
          </a:p>
          <a:p>
            <a:r>
              <a:rPr lang="en-US" dirty="0" smtClean="0"/>
              <a:t>Then the </a:t>
            </a:r>
            <a:r>
              <a:rPr lang="en-US" b="1" dirty="0" smtClean="0">
                <a:solidFill>
                  <a:srgbClr val="FF0000"/>
                </a:solidFill>
              </a:rPr>
              <a:t>semi-automatic algorithm was used to fine-tune </a:t>
            </a:r>
            <a:r>
              <a:rPr lang="en-US" dirty="0" smtClean="0"/>
              <a:t>the parallel alignment and drive in the collimators again towards the beam. Once all collimators were close to the beam, they were aligned sequentially, first with the 12Hz data and then cross-checked with 1Hz data. </a:t>
            </a:r>
          </a:p>
          <a:p>
            <a:r>
              <a:rPr lang="en-US" dirty="0" smtClean="0"/>
              <a:t>Betatron loss maps look very good (done with ADT).</a:t>
            </a:r>
          </a:p>
          <a:p>
            <a:r>
              <a:rPr lang="en-US" dirty="0" smtClean="0"/>
              <a:t>Off-momentum loss map (+500 Hz, ‘natural’ failure direction) done.</a:t>
            </a:r>
          </a:p>
          <a:p>
            <a:pPr lvl="1"/>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3140459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B1H Loss </a:t>
            </a:r>
            <a:r>
              <a:rPr lang="en-US" dirty="0"/>
              <a:t>M</a:t>
            </a:r>
            <a:r>
              <a:rPr lang="en-US" dirty="0" smtClean="0"/>
              <a:t>ap</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62687" y="1196975"/>
            <a:ext cx="6218625" cy="5111750"/>
          </a:xfrm>
          <a:prstGeom prst="rect">
            <a:avLst/>
          </a:prstGeom>
          <a:noFill/>
          <a:ln w="9525">
            <a:noFill/>
            <a:miter lim="800000"/>
            <a:headEnd/>
            <a:tailEnd/>
          </a:ln>
        </p:spPr>
      </p:pic>
    </p:spTree>
    <p:extLst>
      <p:ext uri="{BB962C8B-B14F-4D97-AF65-F5344CB8AC3E}">
        <p14:creationId xmlns:p14="http://schemas.microsoft.com/office/powerpoint/2010/main" val="563580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Collimation Setup Before &amp; in Collision</a:t>
            </a:r>
            <a:endParaRPr lang="en-US" dirty="0"/>
          </a:p>
        </p:txBody>
      </p:sp>
      <p:sp>
        <p:nvSpPr>
          <p:cNvPr id="3" name="Content Placeholder 2"/>
          <p:cNvSpPr>
            <a:spLocks noGrp="1"/>
          </p:cNvSpPr>
          <p:nvPr>
            <p:ph idx="1"/>
          </p:nvPr>
        </p:nvSpPr>
        <p:spPr>
          <a:xfrm>
            <a:off x="457200" y="836640"/>
            <a:ext cx="8229600" cy="5111750"/>
          </a:xfrm>
        </p:spPr>
        <p:txBody>
          <a:bodyPr/>
          <a:lstStyle/>
          <a:p>
            <a:r>
              <a:rPr lang="en-US" dirty="0"/>
              <a:t>TCT/TCL setup </a:t>
            </a:r>
            <a:r>
              <a:rPr lang="en-US" dirty="0" smtClean="0"/>
              <a:t>at end of squeeze and in collision all </a:t>
            </a:r>
            <a:r>
              <a:rPr lang="en-US" dirty="0"/>
              <a:t>finished (22 coll.).</a:t>
            </a:r>
          </a:p>
          <a:p>
            <a:pPr lvl="1"/>
            <a:r>
              <a:rPr lang="en-US" dirty="0"/>
              <a:t>TCT-IR1/5 </a:t>
            </a:r>
            <a:r>
              <a:rPr lang="en-US" dirty="0" smtClean="0"/>
              <a:t>	= 	9 </a:t>
            </a:r>
            <a:r>
              <a:rPr lang="en-US" dirty="0"/>
              <a:t>sigma </a:t>
            </a:r>
          </a:p>
          <a:p>
            <a:pPr lvl="1"/>
            <a:r>
              <a:rPr lang="en-US" dirty="0"/>
              <a:t>TCT-IR2/8 </a:t>
            </a:r>
            <a:r>
              <a:rPr lang="en-US" dirty="0" smtClean="0"/>
              <a:t>	= 	12 </a:t>
            </a:r>
            <a:r>
              <a:rPr lang="en-US" dirty="0"/>
              <a:t>sigma </a:t>
            </a:r>
          </a:p>
          <a:p>
            <a:pPr lvl="1"/>
            <a:r>
              <a:rPr lang="en-US" dirty="0"/>
              <a:t>TCL </a:t>
            </a:r>
            <a:r>
              <a:rPr lang="en-US" dirty="0" smtClean="0"/>
              <a:t>		= 	10 </a:t>
            </a:r>
            <a:r>
              <a:rPr lang="en-US" dirty="0"/>
              <a:t>sigma </a:t>
            </a:r>
          </a:p>
          <a:p>
            <a:r>
              <a:rPr lang="en-US" dirty="0"/>
              <a:t>Loss maps –ADT affect both beams – switch back to resonance crossing (less coupling).</a:t>
            </a:r>
          </a:p>
          <a:p>
            <a:pPr lvl="1"/>
            <a:r>
              <a:rPr lang="en-US" dirty="0"/>
              <a:t>Good hierarchy in IR7.</a:t>
            </a:r>
          </a:p>
          <a:p>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413625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 H Loss </a:t>
            </a:r>
            <a:r>
              <a:rPr lang="en-US" dirty="0"/>
              <a:t>M</a:t>
            </a:r>
            <a:r>
              <a:rPr lang="en-US" dirty="0" smtClean="0"/>
              <a:t>aps - Collisions</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02489" y="1196975"/>
            <a:ext cx="6539022" cy="5111750"/>
          </a:xfrm>
          <a:prstGeom prst="rect">
            <a:avLst/>
          </a:prstGeom>
          <a:noFill/>
          <a:ln w="9525">
            <a:noFill/>
            <a:miter lim="800000"/>
            <a:headEnd/>
            <a:tailEnd/>
          </a:ln>
        </p:spPr>
      </p:pic>
    </p:spTree>
    <p:extLst>
      <p:ext uri="{BB962C8B-B14F-4D97-AF65-F5344CB8AC3E}">
        <p14:creationId xmlns:p14="http://schemas.microsoft.com/office/powerpoint/2010/main" val="315230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Off-Momentum 4 </a:t>
            </a:r>
            <a:r>
              <a:rPr lang="en-US" dirty="0" err="1" smtClean="0"/>
              <a:t>TeV</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62687" y="1196975"/>
            <a:ext cx="6218625" cy="5111750"/>
          </a:xfrm>
          <a:prstGeom prst="rect">
            <a:avLst/>
          </a:prstGeom>
          <a:noFill/>
          <a:ln w="9525">
            <a:noFill/>
            <a:miter lim="800000"/>
            <a:headEnd/>
            <a:tailEnd/>
          </a:ln>
        </p:spPr>
      </p:pic>
    </p:spTree>
    <p:extLst>
      <p:ext uri="{BB962C8B-B14F-4D97-AF65-F5344CB8AC3E}">
        <p14:creationId xmlns:p14="http://schemas.microsoft.com/office/powerpoint/2010/main" val="280988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Protection</a:t>
            </a:r>
            <a:endParaRPr lang="en-US" dirty="0"/>
          </a:p>
        </p:txBody>
      </p:sp>
      <p:sp>
        <p:nvSpPr>
          <p:cNvPr id="3" name="Content Placeholder 2"/>
          <p:cNvSpPr>
            <a:spLocks noGrp="1"/>
          </p:cNvSpPr>
          <p:nvPr>
            <p:ph idx="1"/>
          </p:nvPr>
        </p:nvSpPr>
        <p:spPr>
          <a:xfrm>
            <a:off x="374960" y="693580"/>
            <a:ext cx="8229600" cy="5111750"/>
          </a:xfrm>
        </p:spPr>
        <p:txBody>
          <a:bodyPr/>
          <a:lstStyle/>
          <a:p>
            <a:r>
              <a:rPr lang="en-US" dirty="0"/>
              <a:t>S</a:t>
            </a:r>
            <a:r>
              <a:rPr lang="en-US" dirty="0" smtClean="0"/>
              <a:t>etup </a:t>
            </a:r>
            <a:r>
              <a:rPr lang="en-US" dirty="0"/>
              <a:t>of </a:t>
            </a:r>
            <a:r>
              <a:rPr lang="en-US" u="sng" dirty="0"/>
              <a:t>TCDIs in TI </a:t>
            </a:r>
            <a:r>
              <a:rPr lang="en-US" u="sng" dirty="0" smtClean="0"/>
              <a:t>8 and TI2</a:t>
            </a:r>
            <a:r>
              <a:rPr lang="en-US" dirty="0" smtClean="0"/>
              <a:t>:</a:t>
            </a:r>
            <a:endParaRPr lang="en-US" dirty="0"/>
          </a:p>
          <a:p>
            <a:pPr lvl="1"/>
            <a:r>
              <a:rPr lang="en-US" dirty="0"/>
              <a:t>measured </a:t>
            </a:r>
            <a:r>
              <a:rPr lang="en-US" dirty="0" smtClean="0"/>
              <a:t>center</a:t>
            </a:r>
            <a:endParaRPr lang="en-US" dirty="0"/>
          </a:p>
          <a:p>
            <a:pPr lvl="1"/>
            <a:r>
              <a:rPr lang="en-US" dirty="0"/>
              <a:t>checked with injection of nominal and losses were </a:t>
            </a:r>
            <a:r>
              <a:rPr lang="en-US" dirty="0" smtClean="0"/>
              <a:t>OK</a:t>
            </a:r>
          </a:p>
          <a:p>
            <a:pPr lvl="1"/>
            <a:r>
              <a:rPr lang="en-US" dirty="0"/>
              <a:t>q</a:t>
            </a:r>
            <a:r>
              <a:rPr lang="en-US" dirty="0" smtClean="0"/>
              <a:t>ualified for transmission and protection</a:t>
            </a:r>
            <a:endParaRPr lang="en-US" dirty="0"/>
          </a:p>
          <a:p>
            <a:r>
              <a:rPr lang="en-US" dirty="0"/>
              <a:t>Checked </a:t>
            </a:r>
            <a:r>
              <a:rPr lang="en-US" u="sng" dirty="0" smtClean="0"/>
              <a:t>TCLIA.4R2</a:t>
            </a:r>
            <a:r>
              <a:rPr lang="en-US" dirty="0" smtClean="0"/>
              <a:t> </a:t>
            </a:r>
          </a:p>
          <a:p>
            <a:pPr lvl="1"/>
            <a:r>
              <a:rPr lang="en-US" dirty="0" smtClean="0"/>
              <a:t>checked </a:t>
            </a:r>
            <a:r>
              <a:rPr lang="en-US" dirty="0"/>
              <a:t>only lower jaw angle with 0 and +/-1.5 </a:t>
            </a:r>
            <a:r>
              <a:rPr lang="en-US" dirty="0" err="1"/>
              <a:t>mrad</a:t>
            </a:r>
            <a:endParaRPr lang="en-US" dirty="0"/>
          </a:p>
          <a:p>
            <a:pPr lvl="1"/>
            <a:r>
              <a:rPr lang="en-US" dirty="0"/>
              <a:t>found symmetric results - --&gt; no angle to be applied</a:t>
            </a:r>
          </a:p>
          <a:p>
            <a:r>
              <a:rPr lang="en-US" dirty="0" smtClean="0"/>
              <a:t>TCLIB </a:t>
            </a:r>
            <a:r>
              <a:rPr lang="en-US" dirty="0"/>
              <a:t>to be set at 8.3 instead of 6.8 </a:t>
            </a:r>
            <a:r>
              <a:rPr lang="en-US" dirty="0" smtClean="0"/>
              <a:t>sigma</a:t>
            </a:r>
          </a:p>
          <a:p>
            <a:r>
              <a:rPr lang="en-US" dirty="0"/>
              <a:t>Setup of </a:t>
            </a:r>
            <a:r>
              <a:rPr lang="en-US" u="sng" dirty="0"/>
              <a:t>TDIs</a:t>
            </a:r>
            <a:r>
              <a:rPr lang="en-US" dirty="0"/>
              <a:t>:</a:t>
            </a:r>
          </a:p>
          <a:p>
            <a:pPr lvl="1"/>
            <a:r>
              <a:rPr lang="en-US" u="sng" dirty="0"/>
              <a:t>angular alignment</a:t>
            </a:r>
            <a:r>
              <a:rPr lang="en-US" dirty="0"/>
              <a:t>, found angles and center for both TDIs</a:t>
            </a:r>
          </a:p>
          <a:p>
            <a:pPr lvl="1"/>
            <a:r>
              <a:rPr lang="en-US" u="sng" dirty="0"/>
              <a:t>same angles (within meas. accuracy) as last </a:t>
            </a:r>
            <a:r>
              <a:rPr lang="en-US" u="sng" dirty="0" smtClean="0"/>
              <a:t>year</a:t>
            </a:r>
          </a:p>
          <a:p>
            <a:r>
              <a:rPr lang="en-US" dirty="0" smtClean="0"/>
              <a:t>Checks</a:t>
            </a:r>
          </a:p>
          <a:p>
            <a:pPr lvl="1"/>
            <a:r>
              <a:rPr lang="en-US" dirty="0"/>
              <a:t>Abort gap protection checked: limit bunches 1-31181.</a:t>
            </a:r>
          </a:p>
          <a:p>
            <a:pPr lvl="1"/>
            <a:r>
              <a:rPr lang="en-US" dirty="0"/>
              <a:t>MKI failure </a:t>
            </a:r>
            <a:r>
              <a:rPr lang="en-US" dirty="0" smtClean="0"/>
              <a:t>simulation, beam </a:t>
            </a:r>
            <a:r>
              <a:rPr lang="en-US" dirty="0"/>
              <a:t>grazing on TDI. </a:t>
            </a:r>
            <a:endParaRPr lang="en-US" dirty="0" smtClean="0"/>
          </a:p>
          <a:p>
            <a:pPr lvl="1"/>
            <a:r>
              <a:rPr lang="en-US" dirty="0" smtClean="0"/>
              <a:t>Settings </a:t>
            </a:r>
            <a:r>
              <a:rPr lang="en-US" dirty="0"/>
              <a:t>defined for TCLI (6.8</a:t>
            </a:r>
            <a:r>
              <a:rPr lang="en-US" dirty="0">
                <a:latin typeface="Symbol" pitchFamily="18" charset="2"/>
              </a:rPr>
              <a:t>s</a:t>
            </a:r>
            <a:r>
              <a:rPr lang="en-US" dirty="0"/>
              <a:t>,8.3</a:t>
            </a:r>
            <a:r>
              <a:rPr lang="en-US" dirty="0">
                <a:latin typeface="Symbol" pitchFamily="18" charset="2"/>
              </a:rPr>
              <a:t>s</a:t>
            </a:r>
            <a:r>
              <a:rPr lang="en-US" dirty="0"/>
              <a:t>), TDI (6.8</a:t>
            </a:r>
            <a:r>
              <a:rPr lang="en-US" dirty="0">
                <a:latin typeface="Symbol" pitchFamily="18" charset="2"/>
              </a:rPr>
              <a:t>s</a:t>
            </a:r>
            <a:r>
              <a:rPr lang="en-US" dirty="0"/>
              <a:t>), TCDI (4.5</a:t>
            </a:r>
            <a:r>
              <a:rPr lang="en-US" dirty="0">
                <a:latin typeface="Symbol" pitchFamily="18" charset="2"/>
              </a:rPr>
              <a:t>s</a:t>
            </a:r>
            <a:r>
              <a:rPr lang="en-US" dirty="0"/>
              <a:t>)</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416480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4/2/12</a:t>
            </a:r>
            <a:endParaRPr lang="en-US" dirty="0"/>
          </a:p>
        </p:txBody>
      </p:sp>
      <p:sp>
        <p:nvSpPr>
          <p:cNvPr id="5" name="Footer Placeholder 4"/>
          <p:cNvSpPr>
            <a:spLocks noGrp="1"/>
          </p:cNvSpPr>
          <p:nvPr>
            <p:ph type="ftr" sz="quarter" idx="12"/>
          </p:nvPr>
        </p:nvSpPr>
        <p:spPr/>
        <p:txBody>
          <a:bodyPr/>
          <a:lstStyle/>
          <a:p>
            <a:pPr>
              <a:defRPr/>
            </a:pPr>
            <a:r>
              <a:rPr lang="en-US" smtClean="0"/>
              <a:t>LHC 8:30 meeting</a:t>
            </a:r>
            <a:endParaRPr lang="en-US" dirty="0"/>
          </a:p>
        </p:txBody>
      </p:sp>
      <p:pic>
        <p:nvPicPr>
          <p:cNvPr id="32769" name="Picture 1" descr="https://ab-dep-op-elogbook.web.cern.ch/ab-dep-op-elogbook/elogbook/secure/attach.php?attachId=1230072&amp;type=png&amp;fname=20120329053639.png"/>
          <p:cNvPicPr>
            <a:picLocks noChangeAspect="1" noChangeArrowheads="1"/>
          </p:cNvPicPr>
          <p:nvPr/>
        </p:nvPicPr>
        <p:blipFill>
          <a:blip r:embed="rId2" cstate="print"/>
          <a:srcRect/>
          <a:stretch>
            <a:fillRect/>
          </a:stretch>
        </p:blipFill>
        <p:spPr bwMode="auto">
          <a:xfrm>
            <a:off x="0" y="0"/>
            <a:ext cx="4650389" cy="6453419"/>
          </a:xfrm>
          <a:prstGeom prst="rect">
            <a:avLst/>
          </a:prstGeom>
          <a:noFill/>
        </p:spPr>
      </p:pic>
      <p:pic>
        <p:nvPicPr>
          <p:cNvPr id="32770" name="Picture 2" descr="https://ab-dep-op-elogbook.web.cern.ch/ab-dep-op-elogbook/elogbook/secure/attach.php?attachId=1230073&amp;type=png&amp;fname=20120329053703.png"/>
          <p:cNvPicPr>
            <a:picLocks noChangeAspect="1" noChangeArrowheads="1"/>
          </p:cNvPicPr>
          <p:nvPr/>
        </p:nvPicPr>
        <p:blipFill>
          <a:blip r:embed="rId3" cstate="print"/>
          <a:srcRect/>
          <a:stretch>
            <a:fillRect/>
          </a:stretch>
        </p:blipFill>
        <p:spPr bwMode="auto">
          <a:xfrm>
            <a:off x="4568409" y="-674"/>
            <a:ext cx="4575591" cy="6719274"/>
          </a:xfrm>
          <a:prstGeom prst="rect">
            <a:avLst/>
          </a:prstGeom>
          <a:noFill/>
        </p:spPr>
      </p:pic>
    </p:spTree>
    <p:extLst>
      <p:ext uri="{BB962C8B-B14F-4D97-AF65-F5344CB8AC3E}">
        <p14:creationId xmlns:p14="http://schemas.microsoft.com/office/powerpoint/2010/main" val="74550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 Protection I</a:t>
            </a:r>
            <a:endParaRPr lang="en-US" dirty="0"/>
          </a:p>
        </p:txBody>
      </p:sp>
      <p:sp>
        <p:nvSpPr>
          <p:cNvPr id="3" name="Content Placeholder 2"/>
          <p:cNvSpPr>
            <a:spLocks noGrp="1"/>
          </p:cNvSpPr>
          <p:nvPr>
            <p:ph idx="1"/>
          </p:nvPr>
        </p:nvSpPr>
        <p:spPr>
          <a:xfrm>
            <a:off x="457200" y="692620"/>
            <a:ext cx="8229600" cy="5688790"/>
          </a:xfrm>
        </p:spPr>
        <p:txBody>
          <a:bodyPr/>
          <a:lstStyle/>
          <a:p>
            <a:r>
              <a:rPr lang="en-US" dirty="0"/>
              <a:t>TCDQ angular alignment.</a:t>
            </a:r>
          </a:p>
          <a:p>
            <a:pPr lvl="1"/>
            <a:r>
              <a:rPr lang="en-US" dirty="0"/>
              <a:t>Not minimum found for B2 on angle. Decide to remain with ‘0’ angle.</a:t>
            </a:r>
          </a:p>
          <a:p>
            <a:pPr lvl="1"/>
            <a:r>
              <a:rPr lang="en-US" dirty="0"/>
              <a:t>B1 TCDQ angle -60 </a:t>
            </a:r>
            <a:r>
              <a:rPr lang="en-US" dirty="0" err="1"/>
              <a:t>urad</a:t>
            </a:r>
            <a:r>
              <a:rPr lang="en-US" dirty="0"/>
              <a:t>, compatible with -100 </a:t>
            </a:r>
            <a:r>
              <a:rPr lang="en-US" dirty="0" err="1"/>
              <a:t>urad</a:t>
            </a:r>
            <a:r>
              <a:rPr lang="en-US" dirty="0"/>
              <a:t> found previously. Apply -100 </a:t>
            </a:r>
            <a:r>
              <a:rPr lang="en-US" dirty="0" err="1"/>
              <a:t>urad</a:t>
            </a:r>
            <a:r>
              <a:rPr lang="en-US" dirty="0"/>
              <a:t> angle</a:t>
            </a:r>
            <a:r>
              <a:rPr lang="en-US" dirty="0" smtClean="0"/>
              <a:t>.</a:t>
            </a:r>
          </a:p>
          <a:p>
            <a:r>
              <a:rPr lang="en-US" dirty="0"/>
              <a:t>MKD test 14/15 kicker simulation – OK.</a:t>
            </a:r>
          </a:p>
          <a:p>
            <a:pPr lvl="1"/>
            <a:r>
              <a:rPr lang="en-US" dirty="0"/>
              <a:t>No increase in losses for  ‘-1’ kicker.</a:t>
            </a:r>
          </a:p>
          <a:p>
            <a:r>
              <a:rPr lang="en-US" dirty="0"/>
              <a:t>Dump with extreme bunches (1- 34291) OK</a:t>
            </a:r>
            <a:r>
              <a:rPr lang="en-US" dirty="0" smtClean="0"/>
              <a:t>.</a:t>
            </a:r>
          </a:p>
          <a:p>
            <a:r>
              <a:rPr lang="en-US" dirty="0"/>
              <a:t>Trigger dump of each beam by switching off the dump septa (RMSD) PCs.</a:t>
            </a:r>
          </a:p>
          <a:p>
            <a:pPr lvl="1"/>
            <a:r>
              <a:rPr lang="en-US" dirty="0"/>
              <a:t>FMCMs trigger as expected.</a:t>
            </a:r>
          </a:p>
          <a:p>
            <a:r>
              <a:rPr lang="en-US" dirty="0"/>
              <a:t>Circulating beam aperture in P6 </a:t>
            </a:r>
            <a:r>
              <a:rPr lang="en-US" dirty="0" smtClean="0"/>
              <a:t>verified</a:t>
            </a:r>
          </a:p>
          <a:p>
            <a:pPr lvl="1"/>
            <a:r>
              <a:rPr lang="en-US" dirty="0" smtClean="0"/>
              <a:t>reference </a:t>
            </a:r>
            <a:r>
              <a:rPr lang="en-US" dirty="0"/>
              <a:t>measurements in case of </a:t>
            </a:r>
            <a:r>
              <a:rPr lang="en-US" dirty="0" err="1"/>
              <a:t>asynch</a:t>
            </a:r>
            <a:r>
              <a:rPr lang="en-US" dirty="0"/>
              <a:t> dump and MPS </a:t>
            </a:r>
            <a:r>
              <a:rPr lang="en-US" dirty="0" smtClean="0"/>
              <a:t>test</a:t>
            </a:r>
          </a:p>
          <a:p>
            <a:pPr lvl="1"/>
            <a:r>
              <a:rPr lang="en-US" dirty="0" smtClean="0"/>
              <a:t>Two cases: absorbers in and out</a:t>
            </a:r>
            <a:r>
              <a:rPr lang="en-US" dirty="0"/>
              <a:t/>
            </a:r>
            <a:br>
              <a:rPr lang="en-US" dirty="0"/>
            </a:br>
            <a:r>
              <a:rPr lang="en-US" dirty="0"/>
              <a:t/>
            </a:r>
            <a:br>
              <a:rPr lang="en-US" dirty="0"/>
            </a:br>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223665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Dump Protection </a:t>
            </a:r>
            <a:r>
              <a:rPr lang="en-US" dirty="0" smtClean="0"/>
              <a:t>II</a:t>
            </a:r>
            <a:endParaRPr lang="en-US" dirty="0"/>
          </a:p>
        </p:txBody>
      </p:sp>
      <p:sp>
        <p:nvSpPr>
          <p:cNvPr id="3" name="Content Placeholder 2"/>
          <p:cNvSpPr>
            <a:spLocks noGrp="1"/>
          </p:cNvSpPr>
          <p:nvPr>
            <p:ph idx="1"/>
          </p:nvPr>
        </p:nvSpPr>
        <p:spPr>
          <a:xfrm>
            <a:off x="467430" y="836640"/>
            <a:ext cx="8229600" cy="5111750"/>
          </a:xfrm>
        </p:spPr>
        <p:txBody>
          <a:bodyPr/>
          <a:lstStyle/>
          <a:p>
            <a:r>
              <a:rPr lang="en-US" dirty="0" smtClean="0"/>
              <a:t>TCDQ transmission</a:t>
            </a:r>
          </a:p>
          <a:p>
            <a:pPr lvl="1"/>
            <a:r>
              <a:rPr lang="en-US" dirty="0" smtClean="0"/>
              <a:t>reference </a:t>
            </a:r>
            <a:r>
              <a:rPr lang="en-US" dirty="0"/>
              <a:t>measurement for TCDQ damage in case of </a:t>
            </a:r>
            <a:r>
              <a:rPr lang="en-US" dirty="0" smtClean="0"/>
              <a:t>asynchronous dump</a:t>
            </a:r>
          </a:p>
          <a:p>
            <a:r>
              <a:rPr lang="en-US" dirty="0" smtClean="0"/>
              <a:t>BPMS </a:t>
            </a:r>
            <a:r>
              <a:rPr lang="en-US" dirty="0"/>
              <a:t>interlocks - MPS </a:t>
            </a:r>
            <a:r>
              <a:rPr lang="en-US" dirty="0" smtClean="0"/>
              <a:t>test</a:t>
            </a:r>
          </a:p>
          <a:p>
            <a:r>
              <a:rPr lang="en-US" dirty="0" smtClean="0"/>
              <a:t>MSD </a:t>
            </a:r>
            <a:r>
              <a:rPr lang="en-US" dirty="0"/>
              <a:t>FMCM interlock test at 450 </a:t>
            </a:r>
            <a:r>
              <a:rPr lang="en-US" dirty="0" err="1" smtClean="0"/>
              <a:t>GeV</a:t>
            </a:r>
            <a:endParaRPr lang="en-US" dirty="0" smtClean="0"/>
          </a:p>
          <a:p>
            <a:r>
              <a:rPr lang="en-US" dirty="0" smtClean="0"/>
              <a:t>Dump </a:t>
            </a:r>
            <a:r>
              <a:rPr lang="en-US" dirty="0"/>
              <a:t>with RF frequency shift and orbit bump at </a:t>
            </a:r>
            <a:r>
              <a:rPr lang="en-US" dirty="0" smtClean="0"/>
              <a:t>TCDQ</a:t>
            </a:r>
          </a:p>
          <a:p>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258431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Week</a:t>
            </a:r>
            <a:endParaRPr lang="en-US" dirty="0"/>
          </a:p>
        </p:txBody>
      </p:sp>
      <p:sp>
        <p:nvSpPr>
          <p:cNvPr id="3" name="Content Placeholder 2"/>
          <p:cNvSpPr>
            <a:spLocks noGrp="1"/>
          </p:cNvSpPr>
          <p:nvPr>
            <p:ph idx="1"/>
          </p:nvPr>
        </p:nvSpPr>
        <p:spPr>
          <a:xfrm>
            <a:off x="251400" y="836640"/>
            <a:ext cx="8641200" cy="5616780"/>
          </a:xfrm>
        </p:spPr>
        <p:txBody>
          <a:bodyPr/>
          <a:lstStyle/>
          <a:p>
            <a:r>
              <a:rPr lang="en-US" dirty="0" smtClean="0"/>
              <a:t>Full cycle for nominal bunch:</a:t>
            </a:r>
          </a:p>
          <a:p>
            <a:pPr lvl="1"/>
            <a:r>
              <a:rPr lang="en-US" dirty="0" smtClean="0"/>
              <a:t>RF blowup issues in ramp</a:t>
            </a:r>
          </a:p>
          <a:p>
            <a:pPr lvl="1"/>
            <a:r>
              <a:rPr lang="en-US" dirty="0" smtClean="0"/>
              <a:t>Orbit optimization and </a:t>
            </a:r>
            <a:r>
              <a:rPr lang="en-US" b="1" dirty="0" smtClean="0">
                <a:solidFill>
                  <a:srgbClr val="FF0000"/>
                </a:solidFill>
              </a:rPr>
              <a:t>reference orbits</a:t>
            </a:r>
            <a:r>
              <a:rPr lang="en-US" dirty="0" smtClean="0"/>
              <a:t> for nominal bunches all through cycle</a:t>
            </a:r>
          </a:p>
          <a:p>
            <a:pPr lvl="1"/>
            <a:r>
              <a:rPr lang="en-US" dirty="0" smtClean="0"/>
              <a:t>Improvement of lifetime with tight collimation settings</a:t>
            </a:r>
          </a:p>
          <a:p>
            <a:pPr lvl="1"/>
            <a:r>
              <a:rPr lang="en-US" dirty="0" smtClean="0"/>
              <a:t>Final optics corrections for beta* = 0.6m</a:t>
            </a:r>
          </a:p>
          <a:p>
            <a:pPr lvl="1"/>
            <a:r>
              <a:rPr lang="en-US" b="1" dirty="0" smtClean="0">
                <a:solidFill>
                  <a:srgbClr val="FF0000"/>
                </a:solidFill>
              </a:rPr>
              <a:t>First collisions</a:t>
            </a:r>
          </a:p>
          <a:p>
            <a:pPr lvl="1"/>
            <a:r>
              <a:rPr lang="en-US" dirty="0" smtClean="0"/>
              <a:t>Instabilities, tune tracking and </a:t>
            </a:r>
            <a:r>
              <a:rPr lang="en-US" dirty="0" err="1" smtClean="0"/>
              <a:t>octu</a:t>
            </a:r>
            <a:r>
              <a:rPr lang="en-US" dirty="0" err="1"/>
              <a:t>p</a:t>
            </a:r>
            <a:r>
              <a:rPr lang="en-US" dirty="0" err="1" smtClean="0"/>
              <a:t>oles</a:t>
            </a:r>
            <a:endParaRPr lang="en-US" dirty="0" smtClean="0"/>
          </a:p>
          <a:p>
            <a:r>
              <a:rPr lang="en-US" dirty="0" smtClean="0"/>
              <a:t>Setup of collimation, injection &amp; dump protection</a:t>
            </a:r>
          </a:p>
          <a:p>
            <a:pPr lvl="1"/>
            <a:r>
              <a:rPr lang="en-US" b="1" dirty="0" smtClean="0">
                <a:solidFill>
                  <a:srgbClr val="FF0000"/>
                </a:solidFill>
              </a:rPr>
              <a:t>All completed.</a:t>
            </a:r>
            <a:r>
              <a:rPr lang="en-US" dirty="0" smtClean="0"/>
              <a:t> Collimation automatic setup worked (faster).</a:t>
            </a:r>
          </a:p>
          <a:p>
            <a:r>
              <a:rPr lang="en-US" dirty="0" smtClean="0"/>
              <a:t>Qualification for stable beams.</a:t>
            </a:r>
          </a:p>
          <a:p>
            <a:pPr lvl="1"/>
            <a:r>
              <a:rPr lang="en-US" b="1" dirty="0" smtClean="0">
                <a:solidFill>
                  <a:srgbClr val="FF0000"/>
                </a:solidFill>
              </a:rPr>
              <a:t>Mostly completed.</a:t>
            </a:r>
            <a:r>
              <a:rPr lang="en-US" dirty="0" smtClean="0"/>
              <a:t> Few missing for final machine functions.</a:t>
            </a:r>
          </a:p>
          <a:p>
            <a:r>
              <a:rPr lang="en-US" dirty="0" smtClean="0"/>
              <a:t>Other tests:</a:t>
            </a:r>
          </a:p>
          <a:p>
            <a:pPr lvl="1"/>
            <a:r>
              <a:rPr lang="en-US" dirty="0" smtClean="0"/>
              <a:t>Dry runs for high beta* optics</a:t>
            </a:r>
          </a:p>
          <a:p>
            <a:endParaRPr lang="en-US" dirty="0" smtClean="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698099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Collimation at 450 </a:t>
            </a:r>
            <a:r>
              <a:rPr lang="en-US" dirty="0" err="1" smtClean="0"/>
              <a:t>GeV</a:t>
            </a:r>
            <a:endParaRPr lang="en-US" dirty="0"/>
          </a:p>
        </p:txBody>
      </p:sp>
      <p:sp>
        <p:nvSpPr>
          <p:cNvPr id="3" name="Content Placeholder 2"/>
          <p:cNvSpPr>
            <a:spLocks noGrp="1"/>
          </p:cNvSpPr>
          <p:nvPr>
            <p:ph idx="1"/>
          </p:nvPr>
        </p:nvSpPr>
        <p:spPr>
          <a:xfrm>
            <a:off x="323410" y="764630"/>
            <a:ext cx="8497180" cy="5112710"/>
          </a:xfrm>
        </p:spPr>
        <p:txBody>
          <a:bodyPr/>
          <a:lstStyle/>
          <a:p>
            <a:r>
              <a:rPr lang="en-US" dirty="0" smtClean="0"/>
              <a:t>Analysis of high losses in IR6 for B1H: Showed that TCSG.4R6.B1 set up too tight</a:t>
            </a:r>
          </a:p>
          <a:p>
            <a:r>
              <a:rPr lang="en-US" dirty="0" smtClean="0"/>
              <a:t>Repeat of IR6 TCSG collimation setup at injection</a:t>
            </a:r>
            <a:r>
              <a:rPr lang="en-US" dirty="0"/>
              <a:t/>
            </a:r>
            <a:br>
              <a:rPr lang="en-US" dirty="0"/>
            </a:br>
            <a:r>
              <a:rPr lang="en-US" sz="2200" dirty="0" smtClean="0"/>
              <a:t/>
            </a:r>
            <a:br>
              <a:rPr lang="en-US" sz="2200" dirty="0" smtClean="0"/>
            </a:br>
            <a:r>
              <a:rPr lang="en-US" sz="2200" dirty="0" smtClean="0"/>
              <a:t>Results</a:t>
            </a:r>
            <a:r>
              <a:rPr lang="en-US" sz="2200" dirty="0"/>
              <a:t>:</a:t>
            </a:r>
            <a:br>
              <a:rPr lang="en-US" sz="2200" dirty="0"/>
            </a:br>
            <a:r>
              <a:rPr lang="en-US" sz="2200" dirty="0" smtClean="0"/>
              <a:t/>
            </a:r>
            <a:br>
              <a:rPr lang="en-US" sz="2200" dirty="0" smtClean="0"/>
            </a:br>
            <a:r>
              <a:rPr lang="en-US" sz="2200" dirty="0"/>
              <a:t>                </a:t>
            </a:r>
            <a:r>
              <a:rPr lang="en-US" sz="2200" dirty="0" smtClean="0"/>
              <a:t>		center</a:t>
            </a:r>
            <a:r>
              <a:rPr lang="en-US" sz="2200" dirty="0"/>
              <a:t>          beam size ratio</a:t>
            </a:r>
            <a:br>
              <a:rPr lang="en-US" sz="2200" dirty="0"/>
            </a:br>
            <a:r>
              <a:rPr lang="en-US" sz="2200" b="1" dirty="0">
                <a:solidFill>
                  <a:srgbClr val="008000"/>
                </a:solidFill>
              </a:rPr>
              <a:t>TCSG.4R6.B1     </a:t>
            </a:r>
            <a:r>
              <a:rPr lang="en-US" sz="2200" b="1" dirty="0" smtClean="0">
                <a:solidFill>
                  <a:srgbClr val="008000"/>
                </a:solidFill>
              </a:rPr>
              <a:t>	+</a:t>
            </a:r>
            <a:r>
              <a:rPr lang="en-US" sz="2200" b="1" dirty="0">
                <a:solidFill>
                  <a:srgbClr val="008000"/>
                </a:solidFill>
              </a:rPr>
              <a:t>0.150         </a:t>
            </a:r>
            <a:r>
              <a:rPr lang="en-US" sz="2200" b="1" dirty="0" smtClean="0">
                <a:solidFill>
                  <a:srgbClr val="008000"/>
                </a:solidFill>
              </a:rPr>
              <a:t>99</a:t>
            </a:r>
            <a:r>
              <a:rPr lang="en-US" sz="2200" b="1" dirty="0">
                <a:solidFill>
                  <a:srgbClr val="008000"/>
                </a:solidFill>
              </a:rPr>
              <a:t>%</a:t>
            </a:r>
            <a:br>
              <a:rPr lang="en-US" sz="2200" b="1" dirty="0">
                <a:solidFill>
                  <a:srgbClr val="008000"/>
                </a:solidFill>
              </a:rPr>
            </a:br>
            <a:r>
              <a:rPr lang="en-US" sz="2200" dirty="0"/>
              <a:t>TCSG.4L6.B2     </a:t>
            </a:r>
            <a:r>
              <a:rPr lang="en-US" sz="2200" dirty="0" smtClean="0"/>
              <a:t>	-</a:t>
            </a:r>
            <a:r>
              <a:rPr lang="en-US" sz="2200" dirty="0"/>
              <a:t>0.318          94%</a:t>
            </a:r>
            <a:br>
              <a:rPr lang="en-US" sz="2200" dirty="0"/>
            </a:br>
            <a:r>
              <a:rPr lang="en-US" sz="2200" dirty="0"/>
              <a:t/>
            </a:r>
            <a:br>
              <a:rPr lang="en-US" sz="2200" dirty="0"/>
            </a:br>
            <a:r>
              <a:rPr lang="en-US" sz="2200" dirty="0" smtClean="0"/>
              <a:t>previous alignment </a:t>
            </a:r>
            <a:r>
              <a:rPr lang="en-US" sz="2200" dirty="0"/>
              <a:t>from 2012.03.21</a:t>
            </a:r>
            <a:br>
              <a:rPr lang="en-US" sz="2200" dirty="0"/>
            </a:br>
            <a:r>
              <a:rPr lang="en-US" sz="2200" dirty="0" smtClean="0"/>
              <a:t/>
            </a:r>
            <a:br>
              <a:rPr lang="en-US" sz="2200" dirty="0" smtClean="0"/>
            </a:br>
            <a:r>
              <a:rPr lang="en-US" sz="2200" dirty="0"/>
              <a:t>                </a:t>
            </a:r>
            <a:r>
              <a:rPr lang="en-US" sz="2200" dirty="0" smtClean="0"/>
              <a:t>		center</a:t>
            </a:r>
            <a:r>
              <a:rPr lang="en-US" sz="2200" dirty="0"/>
              <a:t>          beam size ratio</a:t>
            </a:r>
            <a:br>
              <a:rPr lang="en-US" sz="2200" dirty="0"/>
            </a:br>
            <a:r>
              <a:rPr lang="en-US" sz="2200" b="1" dirty="0">
                <a:solidFill>
                  <a:srgbClr val="FF0000"/>
                </a:solidFill>
              </a:rPr>
              <a:t>TCSG.4R6.B1     </a:t>
            </a:r>
            <a:r>
              <a:rPr lang="en-US" sz="2200" b="1" dirty="0" smtClean="0">
                <a:solidFill>
                  <a:srgbClr val="FF0000"/>
                </a:solidFill>
              </a:rPr>
              <a:t>	+</a:t>
            </a:r>
            <a:r>
              <a:rPr lang="en-US" sz="2200" b="1" dirty="0">
                <a:solidFill>
                  <a:srgbClr val="FF0000"/>
                </a:solidFill>
              </a:rPr>
              <a:t>0.110          92%</a:t>
            </a:r>
            <a:br>
              <a:rPr lang="en-US" sz="2200" b="1" dirty="0">
                <a:solidFill>
                  <a:srgbClr val="FF0000"/>
                </a:solidFill>
              </a:rPr>
            </a:br>
            <a:r>
              <a:rPr lang="en-US" sz="2200" dirty="0"/>
              <a:t>TCSG.4L6.B2     </a:t>
            </a:r>
            <a:r>
              <a:rPr lang="en-US" sz="2200" dirty="0" smtClean="0"/>
              <a:t>	-</a:t>
            </a:r>
            <a:r>
              <a:rPr lang="en-US" sz="2200" dirty="0"/>
              <a:t>0.185          </a:t>
            </a:r>
            <a:r>
              <a:rPr lang="en-US" sz="2200" dirty="0" smtClean="0"/>
              <a:t> 94</a:t>
            </a:r>
            <a:r>
              <a:rPr lang="en-US" sz="2200" dirty="0"/>
              <a:t>%</a:t>
            </a: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402450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B1H Loss </a:t>
            </a:r>
            <a:r>
              <a:rPr lang="en-US" dirty="0"/>
              <a:t>M</a:t>
            </a:r>
            <a:r>
              <a:rPr lang="en-US" dirty="0" smtClean="0"/>
              <a:t>ap – IR6</a:t>
            </a:r>
            <a:r>
              <a:rPr lang="en-US" dirty="0"/>
              <a:t> </a:t>
            </a:r>
            <a:r>
              <a:rPr lang="en-US" dirty="0" smtClean="0">
                <a:sym typeface="Wingdings"/>
              </a:rPr>
              <a:t> 20% Leakage</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97945" y="1196975"/>
            <a:ext cx="6548110" cy="5111750"/>
          </a:xfrm>
          <a:prstGeom prst="rect">
            <a:avLst/>
          </a:prstGeom>
          <a:noFill/>
          <a:ln w="9525">
            <a:noFill/>
            <a:miter lim="800000"/>
            <a:headEnd/>
            <a:tailEnd/>
          </a:ln>
        </p:spPr>
      </p:pic>
      <p:sp>
        <p:nvSpPr>
          <p:cNvPr id="7" name="Oval 6"/>
          <p:cNvSpPr/>
          <p:nvPr/>
        </p:nvSpPr>
        <p:spPr bwMode="auto">
          <a:xfrm>
            <a:off x="5580140" y="4437140"/>
            <a:ext cx="576080" cy="1584220"/>
          </a:xfrm>
          <a:prstGeom prst="ellipse">
            <a:avLst/>
          </a:prstGeom>
          <a:no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2202814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TCSG.4R6.B1 out </a:t>
            </a:r>
            <a:r>
              <a:rPr lang="en-US" dirty="0" smtClean="0">
                <a:sym typeface="Wingdings"/>
              </a:rPr>
              <a:t> Less than1% Leakage</a:t>
            </a:r>
            <a:endParaRPr lang="en-US" dirty="0"/>
          </a:p>
        </p:txBody>
      </p:sp>
      <p:pic>
        <p:nvPicPr>
          <p:cNvPr id="6" name="Content Placeholder 5"/>
          <p:cNvPicPr>
            <a:picLocks noGrp="1" noChangeAspect="1"/>
          </p:cNvPicPr>
          <p:nvPr>
            <p:ph idx="1"/>
          </p:nvPr>
        </p:nvPicPr>
        <p:blipFill>
          <a:blip r:embed="rId2" cstate="print"/>
          <a:srcRect l="-16150" r="-16150"/>
          <a:stretch>
            <a:fillRect/>
          </a:stretch>
        </p:blipFill>
        <p:spPr/>
      </p:pic>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333400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Beam: High </a:t>
            </a:r>
            <a:r>
              <a:rPr lang="en-US" dirty="0"/>
              <a:t>B</a:t>
            </a:r>
            <a:r>
              <a:rPr lang="en-US" dirty="0" smtClean="0"/>
              <a:t>eta </a:t>
            </a:r>
            <a:r>
              <a:rPr lang="en-US" dirty="0"/>
              <a:t>U</a:t>
            </a:r>
            <a:r>
              <a:rPr lang="en-US" dirty="0" smtClean="0"/>
              <a:t>n-squeeze</a:t>
            </a:r>
            <a:endParaRPr lang="en-US" dirty="0"/>
          </a:p>
        </p:txBody>
      </p:sp>
      <p:sp>
        <p:nvSpPr>
          <p:cNvPr id="3" name="Content Placeholder 2"/>
          <p:cNvSpPr>
            <a:spLocks noGrp="1"/>
          </p:cNvSpPr>
          <p:nvPr>
            <p:ph idx="1"/>
          </p:nvPr>
        </p:nvSpPr>
        <p:spPr>
          <a:xfrm>
            <a:off x="395420" y="980660"/>
            <a:ext cx="8229600" cy="5111750"/>
          </a:xfrm>
        </p:spPr>
        <p:txBody>
          <a:bodyPr/>
          <a:lstStyle/>
          <a:p>
            <a:r>
              <a:rPr lang="en-US" dirty="0" smtClean="0"/>
              <a:t>In windows without beam:</a:t>
            </a:r>
            <a:r>
              <a:rPr lang="en-US" dirty="0"/>
              <a:t> </a:t>
            </a:r>
            <a:r>
              <a:rPr lang="en-US" dirty="0" smtClean="0"/>
              <a:t>Successful dry runs of the un-squeezes (no trips):</a:t>
            </a:r>
          </a:p>
          <a:p>
            <a:pPr lvl="1"/>
            <a:r>
              <a:rPr lang="en-US" sz="2400" dirty="0" smtClean="0">
                <a:latin typeface="Symbol" pitchFamily="18" charset="2"/>
              </a:rPr>
              <a:t>b</a:t>
            </a:r>
            <a:r>
              <a:rPr lang="en-US" sz="2400" dirty="0" smtClean="0"/>
              <a:t>* = 11 m 		</a:t>
            </a:r>
            <a:r>
              <a:rPr lang="en-US" sz="2400" dirty="0" smtClean="0">
                <a:sym typeface="Wingdings" pitchFamily="2" charset="2"/>
              </a:rPr>
              <a:t> 90 m	1846 s</a:t>
            </a:r>
          </a:p>
          <a:p>
            <a:pPr lvl="1"/>
            <a:r>
              <a:rPr lang="en-US" sz="2400" dirty="0" smtClean="0">
                <a:latin typeface="Symbol" pitchFamily="18" charset="2"/>
              </a:rPr>
              <a:t>b</a:t>
            </a:r>
            <a:r>
              <a:rPr lang="en-US" sz="2400" dirty="0" smtClean="0"/>
              <a:t>* = </a:t>
            </a:r>
            <a:r>
              <a:rPr lang="en-US" sz="2400" dirty="0" smtClean="0">
                <a:sym typeface="Wingdings" pitchFamily="2" charset="2"/>
              </a:rPr>
              <a:t>90 m	 	 500 m	604 s</a:t>
            </a:r>
          </a:p>
          <a:p>
            <a:pPr lvl="1"/>
            <a:r>
              <a:rPr lang="en-US" sz="2400" dirty="0" smtClean="0">
                <a:latin typeface="Symbol" pitchFamily="18" charset="2"/>
              </a:rPr>
              <a:t>b</a:t>
            </a:r>
            <a:r>
              <a:rPr lang="en-US" sz="2400" dirty="0" smtClean="0"/>
              <a:t>* = </a:t>
            </a:r>
            <a:r>
              <a:rPr lang="en-US" sz="2400" dirty="0" smtClean="0">
                <a:sym typeface="Wingdings" pitchFamily="2" charset="2"/>
              </a:rPr>
              <a:t>500 m 		 1km	298 s</a:t>
            </a:r>
          </a:p>
          <a:p>
            <a:pPr lvl="1"/>
            <a:endParaRPr lang="en-US" sz="2400" dirty="0" smtClean="0">
              <a:sym typeface="Wingdings" pitchFamily="2" charset="2"/>
            </a:endParaRPr>
          </a:p>
          <a:p>
            <a:r>
              <a:rPr lang="en-US" sz="2800" dirty="0" smtClean="0">
                <a:sym typeface="Wingdings" pitchFamily="2" charset="2"/>
              </a:rPr>
              <a:t>Total un-squeeze time = 2748 s  46 minutes.</a:t>
            </a:r>
          </a:p>
          <a:p>
            <a:r>
              <a:rPr lang="en-US" sz="2800" dirty="0" smtClean="0">
                <a:sym typeface="Wingdings" pitchFamily="2" charset="2"/>
              </a:rPr>
              <a:t>Next step : test with probe beam.</a:t>
            </a: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3017625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Week</a:t>
            </a:r>
            <a:endParaRPr lang="en-US" dirty="0"/>
          </a:p>
        </p:txBody>
      </p:sp>
      <p:sp>
        <p:nvSpPr>
          <p:cNvPr id="3" name="Content Placeholder 2"/>
          <p:cNvSpPr>
            <a:spLocks noGrp="1"/>
          </p:cNvSpPr>
          <p:nvPr>
            <p:ph idx="1"/>
          </p:nvPr>
        </p:nvSpPr>
        <p:spPr>
          <a:xfrm>
            <a:off x="179390" y="836640"/>
            <a:ext cx="8713210" cy="5688790"/>
          </a:xfrm>
        </p:spPr>
        <p:txBody>
          <a:bodyPr/>
          <a:lstStyle/>
          <a:p>
            <a:r>
              <a:rPr lang="en-US" dirty="0"/>
              <a:t>Access for experiments before stable beams</a:t>
            </a:r>
          </a:p>
          <a:p>
            <a:r>
              <a:rPr lang="en-US" dirty="0"/>
              <a:t>RF work to fix problem with blow-up</a:t>
            </a:r>
          </a:p>
          <a:p>
            <a:r>
              <a:rPr lang="en-US" dirty="0" smtClean="0"/>
              <a:t>Completion </a:t>
            </a:r>
            <a:r>
              <a:rPr lang="en-US" dirty="0" smtClean="0"/>
              <a:t>loss maps for final machine functions </a:t>
            </a:r>
            <a:r>
              <a:rPr lang="en-US" dirty="0" smtClean="0">
                <a:sym typeface="Wingdings"/>
              </a:rPr>
              <a:t> OK from </a:t>
            </a:r>
            <a:r>
              <a:rPr lang="en-US" dirty="0" err="1" smtClean="0">
                <a:sym typeface="Wingdings"/>
              </a:rPr>
              <a:t>rMPP</a:t>
            </a:r>
            <a:r>
              <a:rPr lang="en-US" dirty="0" smtClean="0">
                <a:sym typeface="Wingdings"/>
              </a:rPr>
              <a:t> for stable beams</a:t>
            </a:r>
            <a:endParaRPr lang="en-US" dirty="0" smtClean="0"/>
          </a:p>
          <a:p>
            <a:r>
              <a:rPr lang="en-US" b="1" dirty="0" smtClean="0">
                <a:solidFill>
                  <a:srgbClr val="FF0000"/>
                </a:solidFill>
              </a:rPr>
              <a:t>First </a:t>
            </a:r>
            <a:r>
              <a:rPr lang="en-US" b="1" dirty="0" smtClean="0">
                <a:solidFill>
                  <a:srgbClr val="FF0000"/>
                </a:solidFill>
              </a:rPr>
              <a:t>stable beams</a:t>
            </a:r>
          </a:p>
          <a:p>
            <a:r>
              <a:rPr lang="en-US" dirty="0" smtClean="0"/>
              <a:t>Check </a:t>
            </a:r>
            <a:r>
              <a:rPr lang="en-US" dirty="0" smtClean="0"/>
              <a:t>ADT excitation with colliding beams</a:t>
            </a:r>
          </a:p>
          <a:p>
            <a:pPr lvl="1"/>
            <a:r>
              <a:rPr lang="en-US" dirty="0" smtClean="0"/>
              <a:t>Excitation of one beam couples (through beam-beam transfer function?) to the other beam</a:t>
            </a:r>
          </a:p>
          <a:p>
            <a:pPr lvl="1"/>
            <a:r>
              <a:rPr lang="en-US" dirty="0" smtClean="0"/>
              <a:t>Different parameters for excitation</a:t>
            </a:r>
          </a:p>
          <a:p>
            <a:pPr lvl="1"/>
            <a:r>
              <a:rPr lang="en-US" dirty="0" smtClean="0"/>
              <a:t>Use as MD tool</a:t>
            </a:r>
          </a:p>
          <a:p>
            <a:r>
              <a:rPr lang="en-US" dirty="0" smtClean="0"/>
              <a:t>Set up for 50 ns</a:t>
            </a:r>
          </a:p>
          <a:p>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397325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24744"/>
            <a:ext cx="8568952" cy="1927225"/>
          </a:xfrm>
        </p:spPr>
        <p:txBody>
          <a:bodyPr/>
          <a:lstStyle/>
          <a:p>
            <a:r>
              <a:rPr lang="en-US" dirty="0" smtClean="0"/>
              <a:t>NEW longitudinal blow up</a:t>
            </a:r>
            <a:endParaRPr lang="en-US" dirty="0"/>
          </a:p>
        </p:txBody>
      </p:sp>
      <p:sp>
        <p:nvSpPr>
          <p:cNvPr id="3" name="Subtitle 2"/>
          <p:cNvSpPr>
            <a:spLocks noGrp="1"/>
          </p:cNvSpPr>
          <p:nvPr>
            <p:ph type="subTitle" idx="1"/>
          </p:nvPr>
        </p:nvSpPr>
        <p:spPr>
          <a:xfrm>
            <a:off x="685800" y="3505200"/>
            <a:ext cx="7990656" cy="1752600"/>
          </a:xfrm>
        </p:spPr>
        <p:txBody>
          <a:bodyPr/>
          <a:lstStyle/>
          <a:p>
            <a:r>
              <a:rPr lang="en-US" dirty="0"/>
              <a:t>P. </a:t>
            </a:r>
            <a:r>
              <a:rPr lang="en-US" dirty="0" err="1"/>
              <a:t>Baudrenghien</a:t>
            </a:r>
            <a:r>
              <a:rPr lang="en-US" dirty="0"/>
              <a:t>, M. </a:t>
            </a:r>
            <a:r>
              <a:rPr lang="en-US" dirty="0" err="1"/>
              <a:t>Jaussi</a:t>
            </a:r>
            <a:r>
              <a:rPr lang="en-US" dirty="0"/>
              <a:t>, T. Mastoridis, </a:t>
            </a:r>
            <a:r>
              <a:rPr lang="en-US" dirty="0" smtClean="0"/>
              <a:t>J. Molendijk</a:t>
            </a:r>
            <a:endParaRPr lang="en-US" dirty="0"/>
          </a:p>
        </p:txBody>
      </p:sp>
    </p:spTree>
    <p:extLst>
      <p:ext uri="{BB962C8B-B14F-4D97-AF65-F5344CB8AC3E}">
        <p14:creationId xmlns:p14="http://schemas.microsoft.com/office/powerpoint/2010/main" val="3696202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0600"/>
          </a:xfrm>
        </p:spPr>
        <p:txBody>
          <a:bodyPr/>
          <a:lstStyle/>
          <a:p>
            <a:r>
              <a:rPr lang="en-US" dirty="0" smtClean="0"/>
              <a:t>Why change the blow-up?</a:t>
            </a:r>
            <a:endParaRPr lang="en-GB" dirty="0"/>
          </a:p>
        </p:txBody>
      </p:sp>
      <p:sp>
        <p:nvSpPr>
          <p:cNvPr id="3" name="Content Placeholder 2"/>
          <p:cNvSpPr>
            <a:spLocks noGrp="1"/>
          </p:cNvSpPr>
          <p:nvPr>
            <p:ph idx="1"/>
          </p:nvPr>
        </p:nvSpPr>
        <p:spPr>
          <a:xfrm>
            <a:off x="539552" y="1052736"/>
            <a:ext cx="8229600" cy="5616624"/>
          </a:xfrm>
        </p:spPr>
        <p:txBody>
          <a:bodyPr>
            <a:normAutofit lnSpcReduction="10000"/>
          </a:bodyPr>
          <a:lstStyle/>
          <a:p>
            <a:r>
              <a:rPr lang="en-US" dirty="0" smtClean="0"/>
              <a:t>In 2011 we have implemented longitudinal blow-up through the main phase loop. This loop updates the RF frequency at every turn and it therefore acts on all bunches at the same time. No batch per batch action is possible. That system is used in the SPS as well</a:t>
            </a:r>
          </a:p>
          <a:p>
            <a:r>
              <a:rPr lang="en-US" dirty="0" smtClean="0"/>
              <a:t>With ions, it was observed in 2011 that the blow-up transforms a Gaussian  bunch profile (at injection) into a non-</a:t>
            </a:r>
            <a:r>
              <a:rPr lang="en-US" dirty="0"/>
              <a:t>G</a:t>
            </a:r>
            <a:r>
              <a:rPr lang="en-US" dirty="0" smtClean="0"/>
              <a:t>aussian shape (at flat top). (For protons the shape is non-Gaussian at start ramp, due to manipulations in the SPS). A test with ions at flat top energy showed that the new blow-up preserves the Gaussian shape. It would thus hopefully reduce heating effect with protons</a:t>
            </a:r>
          </a:p>
          <a:p>
            <a:r>
              <a:rPr lang="en-US" dirty="0" smtClean="0"/>
              <a:t>For batch-per-batch action at injection, the new implementation is needed as we need to modulate the excitation amplitude at the revolution frequency</a:t>
            </a:r>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776367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35" y="332656"/>
            <a:ext cx="8229600" cy="990600"/>
          </a:xfrm>
        </p:spPr>
        <p:txBody>
          <a:bodyPr/>
          <a:lstStyle/>
          <a:p>
            <a:r>
              <a:rPr lang="en-US" dirty="0" smtClean="0"/>
              <a:t>Latest observations</a:t>
            </a:r>
            <a:endParaRPr lang="en-US" dirty="0"/>
          </a:p>
        </p:txBody>
      </p:sp>
      <p:sp>
        <p:nvSpPr>
          <p:cNvPr id="3" name="Content Placeholder 2"/>
          <p:cNvSpPr>
            <a:spLocks noGrp="1"/>
          </p:cNvSpPr>
          <p:nvPr>
            <p:ph idx="1"/>
          </p:nvPr>
        </p:nvSpPr>
        <p:spPr>
          <a:xfrm>
            <a:off x="341428" y="1124744"/>
            <a:ext cx="8468145" cy="1440160"/>
          </a:xfrm>
        </p:spPr>
        <p:txBody>
          <a:bodyPr>
            <a:noAutofit/>
          </a:bodyPr>
          <a:lstStyle/>
          <a:p>
            <a:r>
              <a:rPr lang="en-US" sz="2000" dirty="0" smtClean="0"/>
              <a:t>The new long. blow up was commissioned on March 20th, achieving a promising doubling of the longitudinal emittance in 5 minutes at injection. It was then tested in the ramp with single pilot. Worked fine</a:t>
            </a:r>
          </a:p>
          <a:p>
            <a:endParaRPr lang="en-US" sz="2000" dirty="0"/>
          </a:p>
          <a:p>
            <a:endParaRPr lang="en-US" sz="2000" dirty="0" smtClean="0"/>
          </a:p>
          <a:p>
            <a:endParaRPr lang="en-US" sz="2000" dirty="0"/>
          </a:p>
          <a:p>
            <a:endParaRPr lang="en-US" sz="2000" dirty="0" smtClean="0"/>
          </a:p>
          <a:p>
            <a:endParaRPr lang="en-US" sz="2000" dirty="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32" y="2708920"/>
            <a:ext cx="79248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561693" y="3625084"/>
            <a:ext cx="1213314" cy="743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dirty="0">
              <a:solidFill>
                <a:srgbClr val="FFFFFF"/>
              </a:solidFill>
              <a:latin typeface="Arial"/>
            </a:endParaRPr>
          </a:p>
        </p:txBody>
      </p:sp>
      <p:sp>
        <p:nvSpPr>
          <p:cNvPr id="14" name="TextBox 13"/>
          <p:cNvSpPr txBox="1"/>
          <p:nvPr/>
        </p:nvSpPr>
        <p:spPr>
          <a:xfrm>
            <a:off x="5561693" y="3078252"/>
            <a:ext cx="2315078" cy="369332"/>
          </a:xfrm>
          <a:prstGeom prst="rect">
            <a:avLst/>
          </a:prstGeom>
          <a:noFill/>
        </p:spPr>
        <p:txBody>
          <a:bodyPr wrap="square" rtlCol="0">
            <a:spAutoFit/>
          </a:bodyPr>
          <a:lstStyle/>
          <a:p>
            <a:pPr algn="l" eaLnBrk="1" fontAlgn="auto" hangingPunct="1">
              <a:spcBef>
                <a:spcPts val="0"/>
              </a:spcBef>
              <a:spcAft>
                <a:spcPts val="0"/>
              </a:spcAft>
            </a:pPr>
            <a:r>
              <a:rPr lang="en-US" sz="1800" dirty="0" smtClean="0">
                <a:solidFill>
                  <a:srgbClr val="292934"/>
                </a:solidFill>
                <a:latin typeface="Arial"/>
              </a:rPr>
              <a:t>Ramp</a:t>
            </a:r>
            <a:endParaRPr lang="en-US" sz="1800" dirty="0">
              <a:solidFill>
                <a:srgbClr val="292934"/>
              </a:solidFill>
              <a:latin typeface="Arial"/>
            </a:endParaRPr>
          </a:p>
        </p:txBody>
      </p:sp>
      <p:sp>
        <p:nvSpPr>
          <p:cNvPr id="15" name="TextBox 14"/>
          <p:cNvSpPr txBox="1"/>
          <p:nvPr/>
        </p:nvSpPr>
        <p:spPr>
          <a:xfrm>
            <a:off x="1979712" y="2708920"/>
            <a:ext cx="2315078" cy="369332"/>
          </a:xfrm>
          <a:prstGeom prst="rect">
            <a:avLst/>
          </a:prstGeom>
          <a:noFill/>
        </p:spPr>
        <p:txBody>
          <a:bodyPr wrap="square" rtlCol="0">
            <a:spAutoFit/>
          </a:bodyPr>
          <a:lstStyle/>
          <a:p>
            <a:pPr algn="l" eaLnBrk="1" fontAlgn="auto" hangingPunct="1">
              <a:spcBef>
                <a:spcPts val="0"/>
              </a:spcBef>
              <a:spcAft>
                <a:spcPts val="0"/>
              </a:spcAft>
            </a:pPr>
            <a:r>
              <a:rPr lang="en-US" sz="1800" dirty="0" smtClean="0">
                <a:solidFill>
                  <a:srgbClr val="292934"/>
                </a:solidFill>
                <a:latin typeface="Arial"/>
              </a:rPr>
              <a:t>450 </a:t>
            </a:r>
            <a:r>
              <a:rPr lang="en-US" sz="1800" dirty="0" err="1" smtClean="0">
                <a:solidFill>
                  <a:srgbClr val="292934"/>
                </a:solidFill>
                <a:latin typeface="Arial"/>
              </a:rPr>
              <a:t>GeV</a:t>
            </a:r>
            <a:endParaRPr lang="en-US" sz="1800" dirty="0">
              <a:solidFill>
                <a:srgbClr val="292934"/>
              </a:solidFill>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3969329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4382212" cy="1531709"/>
          </a:xfrm>
        </p:spPr>
        <p:txBody>
          <a:bodyPr>
            <a:noAutofit/>
          </a:bodyPr>
          <a:lstStyle/>
          <a:p>
            <a:r>
              <a:rPr lang="en-US" sz="2000" dirty="0" smtClean="0"/>
              <a:t>The first fill with single bunch nominal went fine as well, although the bunch length was a bit shaky in the last part of the ramp, but it calmed down on flat top Fill 2402</a:t>
            </a:r>
            <a:endParaRPr lang="en-US" sz="2000" dirty="0"/>
          </a:p>
          <a:p>
            <a:endParaRPr lang="en-US" sz="2000" dirty="0" smtClean="0"/>
          </a:p>
          <a:p>
            <a:endParaRPr lang="en-US" sz="2000" dirty="0"/>
          </a:p>
          <a:p>
            <a:endParaRPr lang="en-US" sz="2000" dirty="0" smtClean="0"/>
          </a:p>
          <a:p>
            <a:endParaRPr lang="en-US" sz="2000" dirty="0"/>
          </a:p>
        </p:txBody>
      </p:sp>
      <p:sp>
        <p:nvSpPr>
          <p:cNvPr id="4" name="Date Placeholder 3"/>
          <p:cNvSpPr>
            <a:spLocks noGrp="1"/>
          </p:cNvSpPr>
          <p:nvPr>
            <p:ph type="dt" sz="half" idx="10"/>
          </p:nvPr>
        </p:nvSpPr>
        <p:spPr/>
        <p:txBody>
          <a:bodyPr/>
          <a:lstStyle/>
          <a:p>
            <a:r>
              <a:rPr lang="en-US" smtClean="0">
                <a:latin typeface="Arial"/>
              </a:rPr>
              <a:t>4/2/12</a:t>
            </a:r>
            <a:endParaRPr lang="en-US" dirty="0">
              <a:latin typeface="Aria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17052" y="692696"/>
            <a:ext cx="398314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Departments\AB\Groups\RF\Machines\LHC\LowLevel\Commissioning\BeamControl\SR4\BCStartUp2012\March20-30\Figures\Fill2422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643" y="3939291"/>
            <a:ext cx="3897554" cy="24661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95542" y="4060989"/>
            <a:ext cx="4721510" cy="234442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93A299"/>
              </a:buClr>
            </a:pPr>
            <a:r>
              <a:rPr lang="en-US" sz="2000" dirty="0" smtClean="0">
                <a:solidFill>
                  <a:srgbClr val="292934"/>
                </a:solidFill>
                <a:latin typeface="Arial"/>
              </a:rPr>
              <a:t>When we first ramped two nominal bunches, we observed instability at current/longitudinal </a:t>
            </a:r>
            <a:r>
              <a:rPr lang="en-US" sz="2000" dirty="0" err="1" smtClean="0">
                <a:solidFill>
                  <a:srgbClr val="292934"/>
                </a:solidFill>
                <a:latin typeface="Arial"/>
              </a:rPr>
              <a:t>emittance</a:t>
            </a:r>
            <a:r>
              <a:rPr lang="en-US" sz="2000" dirty="0" smtClean="0">
                <a:solidFill>
                  <a:srgbClr val="292934"/>
                </a:solidFill>
                <a:latin typeface="Arial"/>
              </a:rPr>
              <a:t> for which beam was stable last year. Fill 2218 showed marginal stability B1. Fill 2422, Beam 1, 1E11 p/bunch was clearly unstable </a:t>
            </a:r>
            <a:endParaRPr lang="en-US" sz="2000" dirty="0">
              <a:solidFill>
                <a:srgbClr val="292934"/>
              </a:solidFill>
              <a:latin typeface="Arial"/>
            </a:endParaRPr>
          </a:p>
        </p:txBody>
      </p:sp>
      <p:cxnSp>
        <p:nvCxnSpPr>
          <p:cNvPr id="9" name="Straight Arrow Connector 8"/>
          <p:cNvCxnSpPr/>
          <p:nvPr/>
        </p:nvCxnSpPr>
        <p:spPr>
          <a:xfrm>
            <a:off x="2630751" y="6155767"/>
            <a:ext cx="16561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912633" y="4221088"/>
            <a:ext cx="1213314" cy="743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dirty="0">
              <a:solidFill>
                <a:srgbClr val="FFFFFF"/>
              </a:solidFill>
              <a:latin typeface="Arial"/>
            </a:endParaRPr>
          </a:p>
        </p:txBody>
      </p:sp>
      <p:sp>
        <p:nvSpPr>
          <p:cNvPr id="11" name="TextBox 10"/>
          <p:cNvSpPr txBox="1"/>
          <p:nvPr/>
        </p:nvSpPr>
        <p:spPr>
          <a:xfrm>
            <a:off x="5646709" y="5172353"/>
            <a:ext cx="2315078" cy="1015663"/>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srgbClr val="FFFFFF"/>
                </a:solidFill>
                <a:latin typeface="Arial"/>
              </a:rPr>
              <a:t>Bunch length shows </a:t>
            </a:r>
            <a:r>
              <a:rPr lang="en-US" sz="1200" dirty="0" err="1" smtClean="0">
                <a:solidFill>
                  <a:srgbClr val="FFFFFF"/>
                </a:solidFill>
                <a:latin typeface="Arial"/>
              </a:rPr>
              <a:t>quadrupole</a:t>
            </a:r>
            <a:r>
              <a:rPr lang="en-US" sz="1200" dirty="0" smtClean="0">
                <a:solidFill>
                  <a:srgbClr val="FFFFFF"/>
                </a:solidFill>
                <a:latin typeface="Arial"/>
              </a:rPr>
              <a:t> oscillations developing in the second part of the ramp and surviving on flat top</a:t>
            </a:r>
            <a:endParaRPr lang="en-US" sz="1200" dirty="0">
              <a:solidFill>
                <a:srgbClr val="FFFFFF"/>
              </a:solidFill>
              <a:latin typeface="Arial"/>
            </a:endParaRPr>
          </a:p>
        </p:txBody>
      </p:sp>
      <p:sp>
        <p:nvSpPr>
          <p:cNvPr id="2" name="Footer Placeholder 1"/>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2861118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Autofit/>
          </a:bodyPr>
          <a:lstStyle/>
          <a:p>
            <a:r>
              <a:rPr lang="en-US" sz="2000" dirty="0" smtClean="0"/>
              <a:t>Three explanations were proposed</a:t>
            </a:r>
          </a:p>
          <a:p>
            <a:pPr lvl="1"/>
            <a:r>
              <a:rPr lang="en-US" sz="1800" dirty="0" smtClean="0"/>
              <a:t>The opening of phase loop during blow-up </a:t>
            </a:r>
          </a:p>
          <a:p>
            <a:pPr lvl="1"/>
            <a:r>
              <a:rPr lang="en-US" sz="1800" dirty="0" smtClean="0"/>
              <a:t>An increase in machine longitudinal impedance compared to 2011</a:t>
            </a:r>
          </a:p>
          <a:p>
            <a:pPr lvl="1"/>
            <a:r>
              <a:rPr lang="en-US" sz="1800" dirty="0" smtClean="0"/>
              <a:t>A less stable bunch profile (more Gaussian)</a:t>
            </a:r>
          </a:p>
          <a:p>
            <a:r>
              <a:rPr lang="en-US" sz="2000" dirty="0" smtClean="0"/>
              <a:t>The Phase loop influence was tested first. In Fill 2427 we had 4 </a:t>
            </a:r>
            <a:r>
              <a:rPr lang="en-US" sz="2000" dirty="0" err="1" smtClean="0"/>
              <a:t>equispaced</a:t>
            </a:r>
            <a:r>
              <a:rPr lang="en-US" sz="2000" dirty="0" smtClean="0"/>
              <a:t> bunches per ring, 9E10p, Phase loop ON (B1), OFF (B2). Both OK</a:t>
            </a:r>
          </a:p>
          <a:p>
            <a:endParaRPr lang="en-US" dirty="0" smtClean="0"/>
          </a:p>
          <a:p>
            <a:pPr marL="0" indent="0">
              <a:buNone/>
            </a:pPr>
            <a:endParaRPr lang="en-US" dirty="0" smtClean="0"/>
          </a:p>
          <a:p>
            <a:r>
              <a:rPr lang="en-US" sz="2000" dirty="0" smtClean="0"/>
              <a:t>Then we ramped 2 bunches per ring, higher intensity (1.1-1.2E11), spacing ½ turn B1 and ¼ turn B2. Phase loop ON for both rings. No instability but we observed diverging bunch length towards end of ramp (mean remains OK). Fill 2428</a:t>
            </a:r>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051720" y="2636912"/>
            <a:ext cx="5943600" cy="110363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150387"/>
            <a:ext cx="59436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354160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 RF Blow Up Problems</a:t>
            </a:r>
            <a:endParaRPr lang="en-US" dirty="0"/>
          </a:p>
        </p:txBody>
      </p:sp>
      <p:sp>
        <p:nvSpPr>
          <p:cNvPr id="3" name="Content Placeholder 2"/>
          <p:cNvSpPr>
            <a:spLocks noGrp="1"/>
          </p:cNvSpPr>
          <p:nvPr>
            <p:ph idx="1"/>
          </p:nvPr>
        </p:nvSpPr>
        <p:spPr>
          <a:xfrm>
            <a:off x="457200" y="908650"/>
            <a:ext cx="8229600" cy="5111750"/>
          </a:xfrm>
        </p:spPr>
        <p:txBody>
          <a:bodyPr/>
          <a:lstStyle/>
          <a:p>
            <a:r>
              <a:rPr lang="en-US" dirty="0" smtClean="0"/>
              <a:t>It is clear that there is a problem with the new blow up, and it is not understood.</a:t>
            </a:r>
          </a:p>
          <a:p>
            <a:r>
              <a:rPr lang="en-US" dirty="0" smtClean="0"/>
              <a:t>Since the present configuration is acceptable, it was decided not to touch the system for the weekend.</a:t>
            </a:r>
          </a:p>
          <a:p>
            <a:r>
              <a:rPr lang="en-US" dirty="0" smtClean="0"/>
              <a:t>RF will </a:t>
            </a:r>
            <a:r>
              <a:rPr lang="en-US" dirty="0"/>
              <a:t>decide on Monday morning whether we revert to the old blow-up in the ramp in the meantime</a:t>
            </a:r>
          </a:p>
          <a:p>
            <a:pPr lvl="1"/>
            <a:r>
              <a:rPr lang="en-US" dirty="0" smtClean="0"/>
              <a:t>RF wants </a:t>
            </a:r>
            <a:r>
              <a:rPr lang="en-US" dirty="0"/>
              <a:t>a ramp with observations in SR4 before taking decision</a:t>
            </a:r>
          </a:p>
          <a:p>
            <a:pPr lvl="1"/>
            <a:r>
              <a:rPr lang="en-US" dirty="0" smtClean="0"/>
              <a:t>The new blowup will be re-tested in MD.</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810957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Autofit/>
          </a:bodyPr>
          <a:lstStyle/>
          <a:p>
            <a:r>
              <a:rPr lang="en-US" sz="2000" dirty="0" smtClean="0"/>
              <a:t>Fill 2429 ramped 2 bunches per ring, nominal. OK this time. No instability, no diverging bunch lengths. But blow up does not equalize bunch lengths as much as it did in 2011. We now observe a larger spread at 4 </a:t>
            </a:r>
            <a:r>
              <a:rPr lang="en-US" sz="2000" dirty="0" err="1" smtClean="0"/>
              <a:t>TeV</a:t>
            </a:r>
            <a:r>
              <a:rPr lang="en-US" sz="2000" dirty="0" smtClean="0"/>
              <a:t> than at 450 </a:t>
            </a:r>
            <a:r>
              <a:rPr lang="en-US" sz="2000" dirty="0" err="1" smtClean="0"/>
              <a:t>GeV</a:t>
            </a:r>
            <a:r>
              <a:rPr lang="en-US" sz="2000" dirty="0" smtClean="0"/>
              <a:t>.</a:t>
            </a:r>
          </a:p>
          <a:p>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88840"/>
            <a:ext cx="7555597" cy="3240360"/>
          </a:xfrm>
          <a:prstGeom prst="rect">
            <a:avLst/>
          </a:prstGeom>
        </p:spPr>
      </p:pic>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3975210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0600"/>
          </a:xfrm>
        </p:spPr>
        <p:txBody>
          <a:bodyPr/>
          <a:lstStyle/>
          <a:p>
            <a:r>
              <a:rPr lang="en-US" dirty="0" smtClean="0"/>
              <a:t>Summary and plans</a:t>
            </a:r>
            <a:endParaRPr lang="en-GB" dirty="0"/>
          </a:p>
        </p:txBody>
      </p:sp>
      <p:sp>
        <p:nvSpPr>
          <p:cNvPr id="3" name="Content Placeholder 2"/>
          <p:cNvSpPr>
            <a:spLocks noGrp="1"/>
          </p:cNvSpPr>
          <p:nvPr>
            <p:ph idx="1"/>
          </p:nvPr>
        </p:nvSpPr>
        <p:spPr>
          <a:xfrm>
            <a:off x="395536" y="1052736"/>
            <a:ext cx="8229600" cy="5616624"/>
          </a:xfrm>
        </p:spPr>
        <p:txBody>
          <a:bodyPr>
            <a:normAutofit/>
          </a:bodyPr>
          <a:lstStyle/>
          <a:p>
            <a:r>
              <a:rPr lang="en-US" dirty="0" smtClean="0"/>
              <a:t>Without </a:t>
            </a:r>
            <a:r>
              <a:rPr lang="en-US" dirty="0"/>
              <a:t>the beam phase loop, there is clear evidence of instabilities in the last part of the </a:t>
            </a:r>
            <a:r>
              <a:rPr lang="en-US" dirty="0" smtClean="0"/>
              <a:t>ramp</a:t>
            </a:r>
          </a:p>
          <a:p>
            <a:r>
              <a:rPr lang="en-US" dirty="0"/>
              <a:t>With the phase loop On, the instabilities disappear, but we still get a divergence in bunch length </a:t>
            </a:r>
            <a:r>
              <a:rPr lang="en-US" dirty="0" smtClean="0"/>
              <a:t>growth: We obtain a larger spread in bunch length at 4 </a:t>
            </a:r>
            <a:r>
              <a:rPr lang="en-US" dirty="0" err="1" smtClean="0"/>
              <a:t>TeV</a:t>
            </a:r>
            <a:r>
              <a:rPr lang="en-US" dirty="0" smtClean="0"/>
              <a:t> than at 450 </a:t>
            </a:r>
            <a:r>
              <a:rPr lang="en-US" dirty="0" err="1" smtClean="0"/>
              <a:t>GeV</a:t>
            </a:r>
            <a:r>
              <a:rPr lang="en-US" dirty="0" smtClean="0"/>
              <a:t>. Last year the blow up was equalizing bunch length</a:t>
            </a:r>
          </a:p>
          <a:p>
            <a:r>
              <a:rPr lang="en-US" dirty="0" smtClean="0"/>
              <a:t>We will use the RF MD time to study the new blow-up at 450 </a:t>
            </a:r>
            <a:r>
              <a:rPr lang="en-US" dirty="0" err="1" smtClean="0"/>
              <a:t>GeV</a:t>
            </a:r>
            <a:r>
              <a:rPr lang="en-US" dirty="0" smtClean="0"/>
              <a:t>: resulting bunch profile (that influences stability threshold), origin of the length variations between bunches</a:t>
            </a:r>
          </a:p>
          <a:p>
            <a:r>
              <a:rPr lang="en-US" dirty="0" smtClean="0"/>
              <a:t>We will decide on Monday morning whether we revert to the old blow-up in the ramp in the meantime</a:t>
            </a:r>
          </a:p>
          <a:p>
            <a:r>
              <a:rPr lang="en-US" dirty="0" smtClean="0"/>
              <a:t>We want a ramp with observations in SR4 before taking decision</a:t>
            </a:r>
          </a:p>
          <a:p>
            <a:pPr lvl="1"/>
            <a:endParaRPr lang="en-GB" dirty="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1295246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material. More fills during the week-end…</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4191653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Autofit/>
          </a:bodyPr>
          <a:lstStyle/>
          <a:p>
            <a:r>
              <a:rPr lang="en-US" sz="2000" dirty="0" smtClean="0"/>
              <a:t>Fill 2439 ramped 2 bunches per ring, nominal. OK for B1, significant spread in bunch length B2</a:t>
            </a:r>
          </a:p>
          <a:p>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268760"/>
            <a:ext cx="4860032" cy="208431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449" y="3645024"/>
            <a:ext cx="4805311" cy="2060848"/>
          </a:xfrm>
          <a:prstGeom prst="rect">
            <a:avLst/>
          </a:prstGeom>
        </p:spPr>
      </p:pic>
      <p:sp>
        <p:nvSpPr>
          <p:cNvPr id="2" name="Footer Placeholder 1"/>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132686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Autofit/>
          </a:bodyPr>
          <a:lstStyle/>
          <a:p>
            <a:r>
              <a:rPr lang="en-US" sz="2000" dirty="0" smtClean="0"/>
              <a:t>Fill 2440 ramped 2 bunches per ring, nominal. Large spread (400 </a:t>
            </a:r>
            <a:r>
              <a:rPr lang="en-US" sz="2000" dirty="0" err="1" smtClean="0"/>
              <a:t>ps</a:t>
            </a:r>
            <a:r>
              <a:rPr lang="en-US" sz="2000" dirty="0" smtClean="0"/>
              <a:t>) in bunch length for the two bunches B1 (1/2 turn apart). Less in B2</a:t>
            </a: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323574"/>
            <a:ext cx="4860032" cy="197468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449" y="3699221"/>
            <a:ext cx="4805311" cy="1952453"/>
          </a:xfrm>
          <a:prstGeom prst="rect">
            <a:avLst/>
          </a:prstGeom>
        </p:spPr>
      </p:pic>
      <p:sp>
        <p:nvSpPr>
          <p:cNvPr id="2" name="Footer Placeholder 1"/>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351695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RF Stability Issue Manifests as…</a:t>
            </a:r>
            <a:endParaRPr lang="en-US" dirty="0"/>
          </a:p>
        </p:txBody>
      </p:sp>
      <p:sp>
        <p:nvSpPr>
          <p:cNvPr id="4" name="Date Placeholder 3"/>
          <p:cNvSpPr>
            <a:spLocks noGrp="1"/>
          </p:cNvSpPr>
          <p:nvPr>
            <p:ph type="dt" sz="half" idx="10"/>
          </p:nvPr>
        </p:nvSpPr>
        <p:spPr/>
        <p:txBody>
          <a:bodyPr/>
          <a:lstStyle/>
          <a:p>
            <a:pPr>
              <a:defRPr/>
            </a:pPr>
            <a:r>
              <a:rPr lang="en-US" smtClean="0"/>
              <a:t>4/2/12</a:t>
            </a:r>
            <a:endParaRPr lang="en-US" dirty="0"/>
          </a:p>
        </p:txBody>
      </p:sp>
      <p:sp>
        <p:nvSpPr>
          <p:cNvPr id="5" name="Footer Placeholder 4"/>
          <p:cNvSpPr>
            <a:spLocks noGrp="1"/>
          </p:cNvSpPr>
          <p:nvPr>
            <p:ph type="ftr" sz="quarter" idx="12"/>
          </p:nvPr>
        </p:nvSpPr>
        <p:spPr/>
        <p:txBody>
          <a:bodyPr/>
          <a:lstStyle/>
          <a:p>
            <a:pPr>
              <a:defRPr/>
            </a:pPr>
            <a:r>
              <a:rPr lang="en-US" smtClean="0"/>
              <a:t>LHC 8:30 meeting</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946956" y="1000515"/>
            <a:ext cx="7441574" cy="5668935"/>
          </a:xfrm>
          <a:prstGeom prst="rect">
            <a:avLst/>
          </a:prstGeom>
          <a:noFill/>
          <a:ln w="9525">
            <a:noFill/>
            <a:miter lim="800000"/>
            <a:headEnd/>
            <a:tailEnd/>
          </a:ln>
        </p:spPr>
      </p:pic>
      <p:sp>
        <p:nvSpPr>
          <p:cNvPr id="7" name="TextBox 6"/>
          <p:cNvSpPr txBox="1"/>
          <p:nvPr/>
        </p:nvSpPr>
        <p:spPr>
          <a:xfrm>
            <a:off x="7484999" y="6186876"/>
            <a:ext cx="1344238" cy="338554"/>
          </a:xfrm>
          <a:prstGeom prst="rect">
            <a:avLst/>
          </a:prstGeom>
          <a:noFill/>
        </p:spPr>
        <p:txBody>
          <a:bodyPr wrap="none" rtlCol="0">
            <a:spAutoFit/>
          </a:bodyPr>
          <a:lstStyle/>
          <a:p>
            <a:r>
              <a:rPr lang="en-US" sz="1600" dirty="0" smtClean="0"/>
              <a:t>Plot Giulia P.</a:t>
            </a:r>
            <a:endParaRPr lang="en-US" sz="1600" dirty="0"/>
          </a:p>
        </p:txBody>
      </p:sp>
      <p:sp>
        <p:nvSpPr>
          <p:cNvPr id="2" name="Rectangle 1"/>
          <p:cNvSpPr/>
          <p:nvPr/>
        </p:nvSpPr>
        <p:spPr>
          <a:xfrm>
            <a:off x="4283960" y="3520865"/>
            <a:ext cx="4572000" cy="1077218"/>
          </a:xfrm>
          <a:prstGeom prst="rect">
            <a:avLst/>
          </a:prstGeom>
          <a:solidFill>
            <a:schemeClr val="bg1"/>
          </a:solidFill>
        </p:spPr>
        <p:txBody>
          <a:bodyPr>
            <a:spAutoFit/>
          </a:bodyPr>
          <a:lstStyle/>
          <a:p>
            <a:r>
              <a:rPr lang="en-US" sz="1600" dirty="0"/>
              <a:t>We observed </a:t>
            </a:r>
            <a:r>
              <a:rPr lang="en-US" sz="1600" b="1" dirty="0" err="1">
                <a:solidFill>
                  <a:srgbClr val="FF0000"/>
                </a:solidFill>
              </a:rPr>
              <a:t>quadrupole</a:t>
            </a:r>
            <a:r>
              <a:rPr lang="en-US" sz="1600" b="1" dirty="0">
                <a:solidFill>
                  <a:srgbClr val="FF0000"/>
                </a:solidFill>
              </a:rPr>
              <a:t> oscillations (bunch </a:t>
            </a:r>
            <a:r>
              <a:rPr lang="en-US" sz="1600" b="1" dirty="0" err="1">
                <a:solidFill>
                  <a:srgbClr val="FF0000"/>
                </a:solidFill>
              </a:rPr>
              <a:t>lenght</a:t>
            </a:r>
            <a:r>
              <a:rPr lang="en-US" sz="1600" b="1" dirty="0">
                <a:solidFill>
                  <a:srgbClr val="FF0000"/>
                </a:solidFill>
              </a:rPr>
              <a:t> modulation) of growing amplitude</a:t>
            </a:r>
            <a:r>
              <a:rPr lang="en-US" sz="1600" dirty="0"/>
              <a:t>, resulting in </a:t>
            </a:r>
            <a:r>
              <a:rPr lang="en-US" sz="1600" dirty="0" err="1"/>
              <a:t>debunching</a:t>
            </a:r>
            <a:r>
              <a:rPr lang="en-US" sz="1600" dirty="0"/>
              <a:t> and finally beam dump caused by excess loss on momentum collimator. </a:t>
            </a:r>
          </a:p>
        </p:txBody>
      </p:sp>
      <p:sp>
        <p:nvSpPr>
          <p:cNvPr id="8" name="Rectangle 7"/>
          <p:cNvSpPr/>
          <p:nvPr/>
        </p:nvSpPr>
        <p:spPr>
          <a:xfrm>
            <a:off x="1437678" y="3573138"/>
            <a:ext cx="2846282" cy="307777"/>
          </a:xfrm>
          <a:prstGeom prst="rect">
            <a:avLst/>
          </a:prstGeom>
        </p:spPr>
        <p:txBody>
          <a:bodyPr wrap="none">
            <a:spAutoFit/>
          </a:bodyPr>
          <a:lstStyle/>
          <a:p>
            <a:r>
              <a:rPr lang="en-US" sz="1400" i="1" dirty="0" smtClean="0"/>
              <a:t>John, </a:t>
            </a:r>
            <a:r>
              <a:rPr lang="en-US" sz="1400" i="1" dirty="0" err="1" smtClean="0"/>
              <a:t>Themis</a:t>
            </a:r>
            <a:r>
              <a:rPr lang="en-US" sz="1400" i="1" dirty="0" smtClean="0"/>
              <a:t>, Andy and Philippe</a:t>
            </a:r>
            <a:endParaRPr lang="en-US" sz="1400" i="1" dirty="0"/>
          </a:p>
        </p:txBody>
      </p:sp>
      <p:sp>
        <p:nvSpPr>
          <p:cNvPr id="6" name="Rectangle 5"/>
          <p:cNvSpPr/>
          <p:nvPr/>
        </p:nvSpPr>
        <p:spPr>
          <a:xfrm>
            <a:off x="2483710" y="620610"/>
            <a:ext cx="4572000" cy="1077218"/>
          </a:xfrm>
          <a:prstGeom prst="rect">
            <a:avLst/>
          </a:prstGeom>
          <a:solidFill>
            <a:srgbClr val="FFFFFF"/>
          </a:solidFill>
        </p:spPr>
        <p:txBody>
          <a:bodyPr>
            <a:spAutoFit/>
          </a:bodyPr>
          <a:lstStyle/>
          <a:p>
            <a:r>
              <a:rPr lang="en-US" sz="1600" b="1" dirty="0">
                <a:solidFill>
                  <a:srgbClr val="FF0000"/>
                </a:solidFill>
              </a:rPr>
              <a:t>correct bunch length average </a:t>
            </a:r>
            <a:r>
              <a:rPr lang="en-US" sz="1600" dirty="0"/>
              <a:t>(around 1.1 ns), thanks to the feedback adjusting the excitation amplitude from a measurement of bunch length mean, but different lengths for the two bunches.</a:t>
            </a:r>
          </a:p>
        </p:txBody>
      </p:sp>
    </p:spTree>
    <p:extLst>
      <p:ext uri="{BB962C8B-B14F-4D97-AF65-F5344CB8AC3E}">
        <p14:creationId xmlns:p14="http://schemas.microsoft.com/office/powerpoint/2010/main" val="14078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Autofit/>
          </a:bodyPr>
          <a:lstStyle/>
          <a:p>
            <a:r>
              <a:rPr lang="en-US" sz="2000" dirty="0" smtClean="0"/>
              <a:t>Three explanations were proposed</a:t>
            </a:r>
          </a:p>
          <a:p>
            <a:pPr lvl="1"/>
            <a:r>
              <a:rPr lang="en-US" sz="1800" dirty="0" smtClean="0"/>
              <a:t>The opening of phase loop during blow-up </a:t>
            </a:r>
          </a:p>
          <a:p>
            <a:pPr lvl="1"/>
            <a:r>
              <a:rPr lang="en-US" sz="1800" dirty="0" smtClean="0"/>
              <a:t>An increase in machine longitudinal impedance compared to 2011</a:t>
            </a:r>
          </a:p>
          <a:p>
            <a:pPr lvl="1"/>
            <a:r>
              <a:rPr lang="en-US" sz="1800" dirty="0" smtClean="0"/>
              <a:t>A less stable bunch profile (more Gaussian)</a:t>
            </a:r>
          </a:p>
          <a:p>
            <a:r>
              <a:rPr lang="en-US" sz="2000" dirty="0" smtClean="0"/>
              <a:t>The Phase loop influence was tested first. In Fill 2427 we had 4 </a:t>
            </a:r>
            <a:r>
              <a:rPr lang="en-US" sz="2000" dirty="0" err="1" smtClean="0"/>
              <a:t>equispaced</a:t>
            </a:r>
            <a:r>
              <a:rPr lang="en-US" sz="2000" dirty="0" smtClean="0"/>
              <a:t> bunches per ring, 9E10p, Phase loop ON (B1), OFF (B2). Both OK</a:t>
            </a:r>
          </a:p>
          <a:p>
            <a:endParaRPr lang="en-US" dirty="0" smtClean="0"/>
          </a:p>
          <a:p>
            <a:pPr marL="0" indent="0">
              <a:buNone/>
            </a:pPr>
            <a:endParaRPr lang="en-US" dirty="0" smtClean="0"/>
          </a:p>
          <a:p>
            <a:r>
              <a:rPr lang="en-US" sz="2000" dirty="0" smtClean="0"/>
              <a:t>Then we ramped 2 bunches per ring, higher intensity (1.1-1.2E11), spacing ½ turn B1 and ¼ turn B2. Phase loop ON for both rings. No instability but we observed diverging bunch length towards end of ramp (mean remains OK). Fill 2428</a:t>
            </a:r>
          </a:p>
        </p:txBody>
      </p:sp>
      <p:sp>
        <p:nvSpPr>
          <p:cNvPr id="4" name="Date Placeholder 3"/>
          <p:cNvSpPr>
            <a:spLocks noGrp="1"/>
          </p:cNvSpPr>
          <p:nvPr>
            <p:ph type="dt" sz="half" idx="10"/>
          </p:nvPr>
        </p:nvSpPr>
        <p:spPr/>
        <p:txBody>
          <a:bodyPr/>
          <a:lstStyle/>
          <a:p>
            <a:r>
              <a:rPr lang="en-US" smtClean="0">
                <a:latin typeface="Arial"/>
              </a:rPr>
              <a:t>4/2/12</a:t>
            </a:r>
            <a:endParaRPr lang="en-US">
              <a:latin typeface="Aria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051720" y="2636912"/>
            <a:ext cx="5943600" cy="110363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150387"/>
            <a:ext cx="59436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latin typeface="Arial"/>
              </a:rPr>
              <a:t>LHC 8:30 meeting</a:t>
            </a:r>
            <a:endParaRPr lang="en-US">
              <a:latin typeface="Arial"/>
            </a:endParaRPr>
          </a:p>
        </p:txBody>
      </p:sp>
    </p:spTree>
    <p:extLst>
      <p:ext uri="{BB962C8B-B14F-4D97-AF65-F5344CB8AC3E}">
        <p14:creationId xmlns:p14="http://schemas.microsoft.com/office/powerpoint/2010/main" val="27554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13-3.png"/>
          <p:cNvPicPr>
            <a:picLocks noGrp="1" noChangeAspect="1"/>
          </p:cNvPicPr>
          <p:nvPr>
            <p:ph idx="1"/>
          </p:nvPr>
        </p:nvPicPr>
        <p:blipFill>
          <a:blip r:embed="rId2" cstate="print"/>
          <a:stretch>
            <a:fillRect/>
          </a:stretch>
        </p:blipFill>
        <p:spPr>
          <a:xfrm>
            <a:off x="1355565" y="1000125"/>
            <a:ext cx="6518595" cy="5111750"/>
          </a:xfrm>
        </p:spPr>
      </p:pic>
      <p:sp>
        <p:nvSpPr>
          <p:cNvPr id="3" name="Title 2"/>
          <p:cNvSpPr>
            <a:spLocks noGrp="1"/>
          </p:cNvSpPr>
          <p:nvPr>
            <p:ph type="title"/>
          </p:nvPr>
        </p:nvSpPr>
        <p:spPr/>
        <p:txBody>
          <a:bodyPr/>
          <a:lstStyle/>
          <a:p>
            <a:r>
              <a:rPr lang="en-US" dirty="0" smtClean="0"/>
              <a:t>Collimator Gaps at 4 </a:t>
            </a:r>
            <a:r>
              <a:rPr lang="en-US" dirty="0" err="1" smtClean="0"/>
              <a:t>TeV</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7D"/>
                </a:solidFill>
              </a:rPr>
              <a:t>4/2/12</a:t>
            </a:r>
            <a:endParaRPr lang="en-US" dirty="0">
              <a:solidFill>
                <a:srgbClr val="00007D"/>
              </a:solidFill>
            </a:endParaRPr>
          </a:p>
        </p:txBody>
      </p:sp>
      <p:sp>
        <p:nvSpPr>
          <p:cNvPr id="5" name="Footer Placeholder 4"/>
          <p:cNvSpPr>
            <a:spLocks noGrp="1"/>
          </p:cNvSpPr>
          <p:nvPr>
            <p:ph type="ftr" sz="quarter" idx="12"/>
          </p:nvPr>
        </p:nvSpPr>
        <p:spPr/>
        <p:txBody>
          <a:bodyPr/>
          <a:lstStyle/>
          <a:p>
            <a:pPr>
              <a:defRPr/>
            </a:pPr>
            <a:r>
              <a:rPr lang="en-US" smtClean="0">
                <a:solidFill>
                  <a:srgbClr val="00007D"/>
                </a:solidFill>
              </a:rPr>
              <a:t>LHC 8:30 meeting</a:t>
            </a:r>
            <a:endParaRPr lang="en-US" dirty="0">
              <a:solidFill>
                <a:srgbClr val="00007D"/>
              </a:solidFill>
            </a:endParaRPr>
          </a:p>
        </p:txBody>
      </p:sp>
    </p:spTree>
    <p:extLst>
      <p:ext uri="{BB962C8B-B14F-4D97-AF65-F5344CB8AC3E}">
        <p14:creationId xmlns:p14="http://schemas.microsoft.com/office/powerpoint/2010/main" val="258183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3933070"/>
            <a:ext cx="8229600" cy="2178788"/>
          </a:xfrm>
        </p:spPr>
        <p:txBody>
          <a:bodyPr/>
          <a:lstStyle/>
          <a:p>
            <a:r>
              <a:rPr lang="en-US" dirty="0" smtClean="0"/>
              <a:t>Both </a:t>
            </a:r>
            <a:r>
              <a:rPr lang="en-US" b="1" dirty="0" smtClean="0">
                <a:solidFill>
                  <a:srgbClr val="FF0000"/>
                </a:solidFill>
              </a:rPr>
              <a:t>beam 1 and beam 2 lifetimes are fine at flat top</a:t>
            </a:r>
            <a:r>
              <a:rPr lang="en-US" dirty="0" smtClean="0"/>
              <a:t>.</a:t>
            </a:r>
          </a:p>
          <a:p>
            <a:r>
              <a:rPr lang="en-US" dirty="0" smtClean="0"/>
              <a:t>Fully acceptable reduction during ramp.</a:t>
            </a:r>
          </a:p>
          <a:p>
            <a:r>
              <a:rPr lang="en-US" dirty="0" smtClean="0">
                <a:solidFill>
                  <a:srgbClr val="000090"/>
                </a:solidFill>
              </a:rPr>
              <a:t>Lifetime reduction during ramp is </a:t>
            </a:r>
            <a:r>
              <a:rPr lang="en-US" b="1" dirty="0" smtClean="0">
                <a:solidFill>
                  <a:srgbClr val="FF0000"/>
                </a:solidFill>
              </a:rPr>
              <a:t>unavoidable</a:t>
            </a:r>
            <a:r>
              <a:rPr lang="en-US" dirty="0" smtClean="0"/>
              <a:t> and not surprising at all:</a:t>
            </a:r>
          </a:p>
          <a:p>
            <a:pPr lvl="1"/>
            <a:r>
              <a:rPr lang="en-US" dirty="0" smtClean="0"/>
              <a:t>Collimators go down in normalized “real” sigma (</a:t>
            </a:r>
            <a:r>
              <a:rPr lang="en-US" b="1" dirty="0" smtClean="0">
                <a:solidFill>
                  <a:srgbClr val="FF0000"/>
                </a:solidFill>
              </a:rPr>
              <a:t>8.2</a:t>
            </a:r>
            <a:r>
              <a:rPr lang="en-US" b="1" dirty="0" smtClean="0">
                <a:solidFill>
                  <a:srgbClr val="FF0000"/>
                </a:solidFill>
                <a:latin typeface="Symbol" pitchFamily="18" charset="2"/>
              </a:rPr>
              <a:t>s</a:t>
            </a:r>
            <a:r>
              <a:rPr lang="en-US" b="1" dirty="0" smtClean="0">
                <a:solidFill>
                  <a:srgbClr val="FF0000"/>
                </a:solidFill>
              </a:rPr>
              <a:t> </a:t>
            </a:r>
            <a:r>
              <a:rPr lang="en-US" b="1" dirty="0" smtClean="0">
                <a:solidFill>
                  <a:srgbClr val="FF0000"/>
                </a:solidFill>
                <a:sym typeface="Wingdings" pitchFamily="2" charset="2"/>
              </a:rPr>
              <a:t> 6.2</a:t>
            </a:r>
            <a:r>
              <a:rPr lang="en-US" b="1" dirty="0" smtClean="0">
                <a:solidFill>
                  <a:srgbClr val="FF0000"/>
                </a:solidFill>
                <a:latin typeface="Symbol" pitchFamily="18" charset="2"/>
                <a:sym typeface="Wingdings" pitchFamily="2" charset="2"/>
              </a:rPr>
              <a:t>s</a:t>
            </a:r>
            <a:r>
              <a:rPr lang="en-US" dirty="0" smtClean="0"/>
              <a:t>) and tails are cut. Note: Tails do not contribute to luminosity!</a:t>
            </a:r>
            <a:endParaRPr lang="en-US" dirty="0"/>
          </a:p>
        </p:txBody>
      </p:sp>
      <p:sp>
        <p:nvSpPr>
          <p:cNvPr id="3" name="Title 2"/>
          <p:cNvSpPr>
            <a:spLocks noGrp="1"/>
          </p:cNvSpPr>
          <p:nvPr>
            <p:ph type="title"/>
          </p:nvPr>
        </p:nvSpPr>
        <p:spPr/>
        <p:txBody>
          <a:bodyPr/>
          <a:lstStyle/>
          <a:p>
            <a:r>
              <a:rPr lang="en-US" dirty="0" smtClean="0"/>
              <a:t>Lifetime with Tight Coll. + Normal </a:t>
            </a:r>
            <a:r>
              <a:rPr lang="en-US" dirty="0" err="1" smtClean="0"/>
              <a:t>Emittance</a:t>
            </a:r>
            <a:endParaRPr lang="en-US" dirty="0"/>
          </a:p>
        </p:txBody>
      </p:sp>
      <p:sp>
        <p:nvSpPr>
          <p:cNvPr id="4" name="Date Placeholder 3"/>
          <p:cNvSpPr>
            <a:spLocks noGrp="1"/>
          </p:cNvSpPr>
          <p:nvPr>
            <p:ph type="dt" sz="half" idx="10"/>
          </p:nvPr>
        </p:nvSpPr>
        <p:spPr/>
        <p:txBody>
          <a:bodyPr/>
          <a:lstStyle/>
          <a:p>
            <a:pPr>
              <a:defRPr/>
            </a:pPr>
            <a:r>
              <a:rPr lang="en-US" smtClean="0"/>
              <a:t>4/2/12</a:t>
            </a:r>
            <a:endParaRPr lang="en-US" dirty="0"/>
          </a:p>
        </p:txBody>
      </p:sp>
      <p:sp>
        <p:nvSpPr>
          <p:cNvPr id="5" name="Footer Placeholder 4"/>
          <p:cNvSpPr>
            <a:spLocks noGrp="1"/>
          </p:cNvSpPr>
          <p:nvPr>
            <p:ph type="ftr" sz="quarter" idx="12"/>
          </p:nvPr>
        </p:nvSpPr>
        <p:spPr/>
        <p:txBody>
          <a:bodyPr/>
          <a:lstStyle/>
          <a:p>
            <a:pPr>
              <a:defRPr/>
            </a:pPr>
            <a:r>
              <a:rPr lang="en-US" smtClean="0"/>
              <a:t>LHC 8:30 meeting</a:t>
            </a:r>
            <a:endParaRPr lang="en-US" dirty="0"/>
          </a:p>
        </p:txBody>
      </p:sp>
      <p:pic>
        <p:nvPicPr>
          <p:cNvPr id="1025" name="Picture 1" descr="https://ab-dep-op-elogbook.web.cern.ch/ab-dep-op-elogbook/elogbook/secure/attach.php?attachId=1229972&amp;type=png&amp;fname=20120328191946.png"/>
          <p:cNvPicPr>
            <a:picLocks noChangeAspect="1" noChangeArrowheads="1"/>
          </p:cNvPicPr>
          <p:nvPr/>
        </p:nvPicPr>
        <p:blipFill>
          <a:blip r:embed="rId2" cstate="print"/>
          <a:srcRect b="57857"/>
          <a:stretch>
            <a:fillRect/>
          </a:stretch>
        </p:blipFill>
        <p:spPr bwMode="auto">
          <a:xfrm>
            <a:off x="406945" y="692620"/>
            <a:ext cx="8413645" cy="3024420"/>
          </a:xfrm>
          <a:prstGeom prst="rect">
            <a:avLst/>
          </a:prstGeom>
          <a:noFill/>
        </p:spPr>
      </p:pic>
      <p:sp>
        <p:nvSpPr>
          <p:cNvPr id="7" name="TextBox 6"/>
          <p:cNvSpPr txBox="1"/>
          <p:nvPr/>
        </p:nvSpPr>
        <p:spPr>
          <a:xfrm rot="18986424">
            <a:off x="5427963" y="2747290"/>
            <a:ext cx="768160" cy="400110"/>
          </a:xfrm>
          <a:prstGeom prst="rect">
            <a:avLst/>
          </a:prstGeom>
          <a:noFill/>
        </p:spPr>
        <p:txBody>
          <a:bodyPr wrap="none" rtlCol="0">
            <a:spAutoFit/>
          </a:bodyPr>
          <a:lstStyle/>
          <a:p>
            <a:r>
              <a:rPr lang="en-US" dirty="0" smtClean="0"/>
              <a:t>ramp</a:t>
            </a:r>
            <a:endParaRPr lang="en-US" dirty="0"/>
          </a:p>
        </p:txBody>
      </p:sp>
      <p:sp>
        <p:nvSpPr>
          <p:cNvPr id="8" name="TextBox 7"/>
          <p:cNvSpPr txBox="1"/>
          <p:nvPr/>
        </p:nvSpPr>
        <p:spPr>
          <a:xfrm>
            <a:off x="7236370" y="2636890"/>
            <a:ext cx="952505" cy="400110"/>
          </a:xfrm>
          <a:prstGeom prst="rect">
            <a:avLst/>
          </a:prstGeom>
          <a:noFill/>
        </p:spPr>
        <p:txBody>
          <a:bodyPr wrap="none" rtlCol="0">
            <a:spAutoFit/>
          </a:bodyPr>
          <a:lstStyle/>
          <a:p>
            <a:r>
              <a:rPr lang="en-US" dirty="0" smtClean="0"/>
              <a:t>flat top</a:t>
            </a:r>
            <a:endParaRPr lang="en-US" dirty="0"/>
          </a:p>
        </p:txBody>
      </p:sp>
      <p:sp>
        <p:nvSpPr>
          <p:cNvPr id="9" name="TextBox 8"/>
          <p:cNvSpPr txBox="1"/>
          <p:nvPr/>
        </p:nvSpPr>
        <p:spPr>
          <a:xfrm>
            <a:off x="4074342" y="2708900"/>
            <a:ext cx="1127233" cy="400110"/>
          </a:xfrm>
          <a:prstGeom prst="rect">
            <a:avLst/>
          </a:prstGeom>
          <a:noFill/>
        </p:spPr>
        <p:txBody>
          <a:bodyPr wrap="none" rtlCol="0">
            <a:spAutoFit/>
          </a:bodyPr>
          <a:lstStyle/>
          <a:p>
            <a:r>
              <a:rPr lang="en-US" dirty="0" smtClean="0"/>
              <a:t>injection</a:t>
            </a:r>
            <a:endParaRPr lang="en-US" dirty="0"/>
          </a:p>
        </p:txBody>
      </p:sp>
    </p:spTree>
    <p:extLst>
      <p:ext uri="{BB962C8B-B14F-4D97-AF65-F5344CB8AC3E}">
        <p14:creationId xmlns:p14="http://schemas.microsoft.com/office/powerpoint/2010/main" val="183193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 in Squeeze</a:t>
            </a:r>
            <a:endParaRPr lang="en-US" dirty="0"/>
          </a:p>
        </p:txBody>
      </p:sp>
      <p:sp>
        <p:nvSpPr>
          <p:cNvPr id="3" name="Content Placeholder 2"/>
          <p:cNvSpPr>
            <a:spLocks noGrp="1"/>
          </p:cNvSpPr>
          <p:nvPr>
            <p:ph idx="1"/>
          </p:nvPr>
        </p:nvSpPr>
        <p:spPr>
          <a:xfrm>
            <a:off x="323410" y="764630"/>
            <a:ext cx="8497180" cy="3960550"/>
          </a:xfrm>
        </p:spPr>
        <p:txBody>
          <a:bodyPr/>
          <a:lstStyle/>
          <a:p>
            <a:r>
              <a:rPr lang="en-US" dirty="0" smtClean="0"/>
              <a:t>Investigation of ‘spiky’ orbit excursion in the 2011 squeeze </a:t>
            </a:r>
            <a:r>
              <a:rPr lang="en-US" dirty="0" smtClean="0">
                <a:sym typeface="Wingdings" pitchFamily="2" charset="2"/>
              </a:rPr>
              <a:t>improved handling of the separation and Xing bumps.</a:t>
            </a:r>
          </a:p>
          <a:p>
            <a:pPr lvl="1"/>
            <a:r>
              <a:rPr lang="en-US" dirty="0" smtClean="0">
                <a:sym typeface="Wingdings" pitchFamily="2" charset="2"/>
              </a:rPr>
              <a:t>Smoothing using parabolic segments around matched optics.</a:t>
            </a:r>
          </a:p>
          <a:p>
            <a:pPr lvl="1"/>
            <a:r>
              <a:rPr lang="en-US" dirty="0" smtClean="0">
                <a:sym typeface="Wingdings" pitchFamily="2" charset="2"/>
              </a:rPr>
              <a:t>Simulations predicted smaller and smoother orbit leakage from the IRs (bumps) into the arcs.</a:t>
            </a:r>
          </a:p>
          <a:p>
            <a:r>
              <a:rPr lang="en-US" dirty="0" smtClean="0"/>
              <a:t>Observed orbit stability in the squeeze is already much better than in 2011. Feed-forward was applied to reduce workload of orbit FB.</a:t>
            </a:r>
          </a:p>
          <a:p>
            <a:pPr lvl="1"/>
            <a:r>
              <a:rPr lang="en-US" dirty="0" smtClean="0"/>
              <a:t>So far no significant losses observed due to orbit control when operating with tight collimator settings.</a:t>
            </a:r>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4/2/12</a:t>
            </a:r>
            <a:endParaRPr lang="en-US" dirty="0"/>
          </a:p>
        </p:txBody>
      </p:sp>
    </p:spTree>
    <p:extLst>
      <p:ext uri="{BB962C8B-B14F-4D97-AF65-F5344CB8AC3E}">
        <p14:creationId xmlns:p14="http://schemas.microsoft.com/office/powerpoint/2010/main" val="11004925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46404</TotalTime>
  <Words>2874</Words>
  <Application>Microsoft Macintosh PowerPoint</Application>
  <PresentationFormat>On-screen Show (4:3)</PresentationFormat>
  <Paragraphs>320</Paragraphs>
  <Slides>44</Slides>
  <Notes>0</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Pixel</vt:lpstr>
      <vt:lpstr>Clarity</vt:lpstr>
      <vt:lpstr>1_Pixel</vt:lpstr>
      <vt:lpstr>Last 24h</vt:lpstr>
      <vt:lpstr>Last 24h</vt:lpstr>
      <vt:lpstr>The Last Week</vt:lpstr>
      <vt:lpstr>Ramp: RF Blow Up Problems</vt:lpstr>
      <vt:lpstr>RF Stability Issue Manifests as…</vt:lpstr>
      <vt:lpstr>PowerPoint Presentation</vt:lpstr>
      <vt:lpstr>Collimator Gaps at 4 TeV</vt:lpstr>
      <vt:lpstr>Lifetime with Tight Coll. + Normal Emittance</vt:lpstr>
      <vt:lpstr>Orbit in Squeeze</vt:lpstr>
      <vt:lpstr>Global Orbit Leakage during Squeeze </vt:lpstr>
      <vt:lpstr>Local Orbit Leakage to IR7 during Squeeze </vt:lpstr>
      <vt:lpstr>Global Orbit Leakage during Collision BP </vt:lpstr>
      <vt:lpstr>Optics B2 – New Local Correction</vt:lpstr>
      <vt:lpstr>Optics B2 – New Correction…</vt:lpstr>
      <vt:lpstr>Fills Saturday until Sunday: Both in Collisions</vt:lpstr>
      <vt:lpstr>Lifetime Drop after End of Squeeze</vt:lpstr>
      <vt:lpstr>Instabilities and Octupoles</vt:lpstr>
      <vt:lpstr>First Collisions 2012</vt:lpstr>
      <vt:lpstr>First Fill with Collisions</vt:lpstr>
      <vt:lpstr>Lumi Scan Settings Cleaning.</vt:lpstr>
      <vt:lpstr>Collimator Set-up 4 TeV Flat Top</vt:lpstr>
      <vt:lpstr>B1H Loss Map</vt:lpstr>
      <vt:lpstr>Collimation Setup Before &amp; in Collision</vt:lpstr>
      <vt:lpstr>B2 H Loss Maps - Collisions</vt:lpstr>
      <vt:lpstr>Off-Momentum 4 TeV</vt:lpstr>
      <vt:lpstr>Injection Protection</vt:lpstr>
      <vt:lpstr>PowerPoint Presentation</vt:lpstr>
      <vt:lpstr>Dump Protection I</vt:lpstr>
      <vt:lpstr>Dump Protection II</vt:lpstr>
      <vt:lpstr>Follow-Up Collimation at 450 GeV</vt:lpstr>
      <vt:lpstr>B1H Loss Map – IR6  20% Leakage</vt:lpstr>
      <vt:lpstr>TCSG.4R6.B1 out  Less than1% Leakage</vt:lpstr>
      <vt:lpstr>Without Beam: High Beta Un-squeeze</vt:lpstr>
      <vt:lpstr>This Week</vt:lpstr>
      <vt:lpstr>NEW longitudinal blow up</vt:lpstr>
      <vt:lpstr>Why change the blow-up?</vt:lpstr>
      <vt:lpstr>Latest observations</vt:lpstr>
      <vt:lpstr>PowerPoint Presentation</vt:lpstr>
      <vt:lpstr>PowerPoint Presentation</vt:lpstr>
      <vt:lpstr>PowerPoint Presentation</vt:lpstr>
      <vt:lpstr>Summary and plans</vt:lpstr>
      <vt:lpstr>Additional material. More fills during the week-end…</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Ralph Assmann</cp:lastModifiedBy>
  <cp:revision>3441</cp:revision>
  <dcterms:created xsi:type="dcterms:W3CDTF">2010-07-26T05:43:59Z</dcterms:created>
  <dcterms:modified xsi:type="dcterms:W3CDTF">2012-04-02T06:22:23Z</dcterms:modified>
</cp:coreProperties>
</file>