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8"/>
  </p:notesMasterIdLst>
  <p:handoutMasterIdLst>
    <p:handoutMasterId r:id="rId19"/>
  </p:handoutMasterIdLst>
  <p:sldIdLst>
    <p:sldId id="1144" r:id="rId2"/>
    <p:sldId id="1156" r:id="rId3"/>
    <p:sldId id="1148" r:id="rId4"/>
    <p:sldId id="1149" r:id="rId5"/>
    <p:sldId id="1151" r:id="rId6"/>
    <p:sldId id="1150" r:id="rId7"/>
    <p:sldId id="1152" r:id="rId8"/>
    <p:sldId id="1153" r:id="rId9"/>
    <p:sldId id="1155" r:id="rId10"/>
    <p:sldId id="1154" r:id="rId11"/>
    <p:sldId id="1157" r:id="rId12"/>
    <p:sldId id="1159" r:id="rId13"/>
    <p:sldId id="1158" r:id="rId14"/>
    <p:sldId id="1161" r:id="rId15"/>
    <p:sldId id="1160" r:id="rId16"/>
    <p:sldId id="1142" r:id="rId1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0000FF"/>
    <a:srgbClr val="CC0066"/>
    <a:srgbClr val="008000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3/31/2012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3/31/2012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3/31/2012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3/31/2012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3/31/2012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3/31/2012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3/31/2012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3/31/2012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3/31/2012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3/31/2012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3/31/2012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3/31/2012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3/31/2012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497180" cy="511271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10:30 Optics measurements and corrections.</a:t>
            </a:r>
            <a:endParaRPr lang="en-US" dirty="0" smtClean="0"/>
          </a:p>
          <a:p>
            <a:pPr lvl="1"/>
            <a:r>
              <a:rPr lang="en-US" dirty="0" smtClean="0"/>
              <a:t>New local correction, new global correction B2.</a:t>
            </a:r>
          </a:p>
          <a:p>
            <a:r>
              <a:rPr lang="en-US" dirty="0" smtClean="0"/>
              <a:t>Finish with MPS tests. Trigger dump of each beam by switching off the dump septa (RMSD) PCs.</a:t>
            </a:r>
          </a:p>
          <a:p>
            <a:pPr lvl="1"/>
            <a:r>
              <a:rPr lang="en-US" dirty="0" smtClean="0"/>
              <a:t>FMCMs trigger as expected.</a:t>
            </a:r>
          </a:p>
          <a:p>
            <a:r>
              <a:rPr lang="en-US" dirty="0" smtClean="0"/>
              <a:t>13:00 Test ramp for RF with 4 equidistant bunches / beam.</a:t>
            </a:r>
          </a:p>
          <a:p>
            <a:pPr lvl="1"/>
            <a:r>
              <a:rPr lang="en-US" dirty="0" smtClean="0"/>
              <a:t>Ring 1 with Main Phase Loop ON.</a:t>
            </a:r>
          </a:p>
          <a:p>
            <a:pPr lvl="1"/>
            <a:r>
              <a:rPr lang="en-US" dirty="0" smtClean="0"/>
              <a:t>Ring 2 with Main Phase Loop OFF.</a:t>
            </a:r>
          </a:p>
          <a:p>
            <a:pPr lvl="1"/>
            <a:r>
              <a:rPr lang="en-US" dirty="0" smtClean="0"/>
              <a:t>Both beams are well behaved, </a:t>
            </a:r>
            <a:r>
              <a:rPr lang="en-US" dirty="0" err="1" smtClean="0"/>
              <a:t>Ib</a:t>
            </a:r>
            <a:r>
              <a:rPr lang="en-US" dirty="0" smtClean="0"/>
              <a:t> ~ 9E10.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80" y="4725180"/>
            <a:ext cx="8892600" cy="165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collisions (cont’)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5111750"/>
          </a:xfrm>
        </p:spPr>
        <p:txBody>
          <a:bodyPr/>
          <a:lstStyle/>
          <a:p>
            <a:r>
              <a:rPr lang="en-US" dirty="0" smtClean="0"/>
              <a:t>Since the situation is stable and quiet, we decide to carry on with TCT alignment in collision with the same beam.</a:t>
            </a:r>
          </a:p>
          <a:p>
            <a:r>
              <a:rPr lang="en-US" dirty="0" smtClean="0"/>
              <a:t>20:20 </a:t>
            </a:r>
            <a:r>
              <a:rPr lang="en-US" dirty="0" smtClean="0"/>
              <a:t>Collimator </a:t>
            </a:r>
            <a:r>
              <a:rPr lang="en-US" dirty="0" smtClean="0"/>
              <a:t>alignment starting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23:00 TCT/TCL setup in collision finished (22 coll.).</a:t>
            </a:r>
          </a:p>
          <a:p>
            <a:pPr lvl="1"/>
            <a:r>
              <a:rPr lang="en-US" dirty="0" smtClean="0"/>
              <a:t>TCT-IR1/5 = 9 sigma </a:t>
            </a:r>
            <a:endParaRPr lang="en-US" dirty="0" smtClean="0"/>
          </a:p>
          <a:p>
            <a:pPr lvl="1"/>
            <a:r>
              <a:rPr lang="en-US" dirty="0" smtClean="0"/>
              <a:t>TCT-IR2/8 </a:t>
            </a:r>
            <a:r>
              <a:rPr lang="en-US" dirty="0" smtClean="0"/>
              <a:t>= 12 sigma </a:t>
            </a:r>
            <a:endParaRPr lang="en-US" dirty="0" smtClean="0"/>
          </a:p>
          <a:p>
            <a:pPr lvl="1"/>
            <a:r>
              <a:rPr lang="en-US" dirty="0" smtClean="0"/>
              <a:t>TCL </a:t>
            </a:r>
            <a:r>
              <a:rPr lang="en-US" dirty="0" smtClean="0"/>
              <a:t>= 10 sigma </a:t>
            </a:r>
            <a:endParaRPr lang="en-US" dirty="0" smtClean="0"/>
          </a:p>
          <a:p>
            <a:r>
              <a:rPr lang="en-US" dirty="0" smtClean="0"/>
              <a:t>Loss maps –ADT affect both beams – switch back to resonance crossing (less coupling).</a:t>
            </a:r>
          </a:p>
          <a:p>
            <a:pPr lvl="1"/>
            <a:r>
              <a:rPr lang="en-US" dirty="0" smtClean="0"/>
              <a:t>Good hierarchy in IR7.</a:t>
            </a:r>
          </a:p>
          <a:p>
            <a:r>
              <a:rPr lang="en-US" dirty="0" smtClean="0"/>
              <a:t>Some DIP problems… </a:t>
            </a:r>
            <a:r>
              <a:rPr lang="en-US" dirty="0" err="1" smtClean="0"/>
              <a:t>LHCb</a:t>
            </a:r>
            <a:r>
              <a:rPr lang="en-US" dirty="0" smtClean="0"/>
              <a:t> crate problem.</a:t>
            </a:r>
          </a:p>
          <a:p>
            <a:r>
              <a:rPr lang="en-US" dirty="0" smtClean="0"/>
              <a:t>03:00 Loss map at 4 </a:t>
            </a:r>
            <a:r>
              <a:rPr lang="en-US" dirty="0" err="1" smtClean="0"/>
              <a:t>TeV</a:t>
            </a:r>
            <a:r>
              <a:rPr lang="en-US" dirty="0" smtClean="0"/>
              <a:t> un-squeezed, </a:t>
            </a:r>
            <a:r>
              <a:rPr lang="en-US" dirty="0" err="1" smtClean="0"/>
              <a:t>betatron</a:t>
            </a:r>
            <a:r>
              <a:rPr lang="en-US" dirty="0" smtClean="0"/>
              <a:t> (ADT) + off-momentum -500 Hz.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 H loss maps - collisions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2489" y="1196975"/>
            <a:ext cx="653902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Off-momentum 4 </a:t>
            </a:r>
            <a:r>
              <a:rPr lang="en-US" dirty="0" err="1" smtClean="0"/>
              <a:t>TeV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687" y="1196975"/>
            <a:ext cx="62186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r>
              <a:rPr lang="en-US" dirty="0" smtClean="0"/>
              <a:t>Test of collimator squeeze </a:t>
            </a:r>
            <a:r>
              <a:rPr lang="en-US" dirty="0" err="1" smtClean="0"/>
              <a:t>fcts</a:t>
            </a:r>
            <a:r>
              <a:rPr lang="en-US" dirty="0" smtClean="0"/>
              <a:t>. Mismatch on a TCT in IR2 TCT.4R2.B2 (again – saw it in the afternoon).</a:t>
            </a:r>
          </a:p>
          <a:p>
            <a:r>
              <a:rPr lang="en-US" dirty="0" smtClean="0"/>
              <a:t>04:00 Tested un-squeeze (dry) to </a:t>
            </a:r>
            <a:r>
              <a:rPr lang="en-US" u="sng" dirty="0" smtClean="0"/>
              <a:t>500m</a:t>
            </a:r>
            <a:r>
              <a:rPr lang="en-US" dirty="0" smtClean="0"/>
              <a:t> and </a:t>
            </a:r>
            <a:r>
              <a:rPr lang="en-US" u="sng" dirty="0" smtClean="0"/>
              <a:t>1km</a:t>
            </a:r>
            <a:r>
              <a:rPr lang="en-US" dirty="0" smtClean="0"/>
              <a:t> beta* - both worked fine !</a:t>
            </a:r>
          </a:p>
          <a:p>
            <a:r>
              <a:rPr lang="en-US" dirty="0" smtClean="0"/>
              <a:t>06:00 </a:t>
            </a:r>
            <a:r>
              <a:rPr lang="en-US" dirty="0" err="1" smtClean="0"/>
              <a:t>Asynch</a:t>
            </a:r>
            <a:r>
              <a:rPr lang="en-US" dirty="0" smtClean="0"/>
              <a:t> dump test at 4 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  <a:r>
              <a:rPr lang="en-US" dirty="0" err="1" smtClean="0"/>
              <a:t>unsqueezed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Presently loss-maps at 450 </a:t>
            </a:r>
            <a:r>
              <a:rPr lang="en-US" dirty="0" err="1" smtClean="0"/>
              <a:t>GeV</a:t>
            </a:r>
            <a:r>
              <a:rPr lang="en-US" dirty="0" smtClean="0"/>
              <a:t> with injection protection at nominal settings for injection.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B2V loss map (with </a:t>
            </a:r>
            <a:r>
              <a:rPr lang="en-US" dirty="0" err="1" smtClean="0"/>
              <a:t>inj</a:t>
            </a:r>
            <a:r>
              <a:rPr lang="en-US" dirty="0" smtClean="0"/>
              <a:t> </a:t>
            </a:r>
            <a:r>
              <a:rPr lang="en-US" dirty="0" err="1" smtClean="0"/>
              <a:t>prot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0234" y="1196975"/>
            <a:ext cx="6203531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2555720" y="4509150"/>
            <a:ext cx="864120" cy="158422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B1H loss map – IR6? (seen before)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7945" y="1196975"/>
            <a:ext cx="654811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5580140" y="4437140"/>
            <a:ext cx="576080" cy="158422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363390" cy="5111750"/>
          </a:xfrm>
        </p:spPr>
        <p:txBody>
          <a:bodyPr/>
          <a:lstStyle/>
          <a:p>
            <a:r>
              <a:rPr lang="en-US" dirty="0" smtClean="0"/>
              <a:t>Repeat cycle with 2 nominal bunches, align TCTs in </a:t>
            </a:r>
            <a:r>
              <a:rPr lang="en-US" dirty="0" smtClean="0"/>
              <a:t>squeeze – TCT squeeze </a:t>
            </a:r>
            <a:r>
              <a:rPr lang="en-US" dirty="0" err="1" smtClean="0"/>
              <a:t>fct</a:t>
            </a:r>
            <a:r>
              <a:rPr lang="en-US" dirty="0" smtClean="0"/>
              <a:t> issue (TCT IR2).</a:t>
            </a:r>
          </a:p>
          <a:p>
            <a:pPr lvl="1"/>
            <a:r>
              <a:rPr lang="en-US" dirty="0" smtClean="0"/>
              <a:t>ADT check </a:t>
            </a:r>
            <a:r>
              <a:rPr lang="en-US" smtClean="0"/>
              <a:t>in collisions – if it fits.</a:t>
            </a:r>
            <a:endParaRPr lang="en-US" dirty="0" smtClean="0"/>
          </a:p>
          <a:p>
            <a:r>
              <a:rPr lang="en-US" dirty="0" smtClean="0"/>
              <a:t>Evening : alignment of roman pots.</a:t>
            </a:r>
          </a:p>
          <a:p>
            <a:r>
              <a:rPr lang="en-US" dirty="0" smtClean="0"/>
              <a:t>Night : loss maps &amp; some MPS tests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Sunday </a:t>
            </a:r>
          </a:p>
          <a:p>
            <a:pPr lvl="1"/>
            <a:r>
              <a:rPr lang="en-US" dirty="0" smtClean="0"/>
              <a:t>12:00 Injection and dump work</a:t>
            </a:r>
          </a:p>
          <a:p>
            <a:pPr lvl="1"/>
            <a:r>
              <a:rPr lang="en-US" dirty="0" smtClean="0"/>
              <a:t>20:00 BI setup with nominal bunches at 4 </a:t>
            </a:r>
            <a:r>
              <a:rPr lang="en-US" dirty="0" err="1" smtClean="0"/>
              <a:t>TeV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 – new local correction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096" y="1196975"/>
            <a:ext cx="7077808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 – new correction…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1124680"/>
            <a:ext cx="7136534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1872260"/>
          </a:xfrm>
        </p:spPr>
        <p:txBody>
          <a:bodyPr/>
          <a:lstStyle/>
          <a:p>
            <a:r>
              <a:rPr lang="en-US" dirty="0" smtClean="0"/>
              <a:t>14:45 Ramp of 2 nominal bunches (1.2E11) with collision pattern.</a:t>
            </a:r>
          </a:p>
          <a:p>
            <a:pPr lvl="1"/>
            <a:r>
              <a:rPr lang="en-US" dirty="0" smtClean="0"/>
              <a:t>Phase loop ON.</a:t>
            </a:r>
          </a:p>
          <a:p>
            <a:pPr lvl="1"/>
            <a:r>
              <a:rPr lang="en-US" dirty="0" smtClean="0"/>
              <a:t>Average bunch length correct, but significant differences between the 2 bunches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30" y="2636890"/>
            <a:ext cx="8604560" cy="15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7430" y="4365130"/>
            <a:ext cx="8229600" cy="187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sz="2400" kern="0" dirty="0" smtClean="0">
                <a:latin typeface="+mn-lt"/>
              </a:rPr>
              <a:t>Since the beam is usable we decide to carry on to squeeze and collisions.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blow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It is clear that there is a problem with the new blow up, and it is not understood.</a:t>
            </a:r>
          </a:p>
          <a:p>
            <a:r>
              <a:rPr lang="en-US" dirty="0" smtClean="0"/>
              <a:t>Since the present configuration is acceptable, it was decided not to touch the system for the weekend.</a:t>
            </a:r>
          </a:p>
          <a:p>
            <a:r>
              <a:rPr lang="en-US" dirty="0" smtClean="0"/>
              <a:t>On Monday the RF will perform some measurements and then </a:t>
            </a:r>
            <a:r>
              <a:rPr lang="en-US" b="1" dirty="0" smtClean="0"/>
              <a:t>roll back to the 2011 style blow-up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new blowup will be re-tested in MD.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4824670"/>
          </a:xfrm>
        </p:spPr>
        <p:txBody>
          <a:bodyPr/>
          <a:lstStyle/>
          <a:p>
            <a:r>
              <a:rPr lang="en-US" dirty="0" smtClean="0"/>
              <a:t>Squeeze OK, lifetimes ~25h, except for some scraping at IR2/8 TCTs (bump shape changes not yet in the functions, TCTs at 9 sigma).</a:t>
            </a:r>
          </a:p>
          <a:p>
            <a:pPr lvl="1"/>
            <a:r>
              <a:rPr lang="en-US" dirty="0" smtClean="0"/>
              <a:t>TCT positions corrected at end of squeeze.</a:t>
            </a:r>
          </a:p>
          <a:p>
            <a:pPr lvl="1"/>
            <a:r>
              <a:rPr lang="en-US" dirty="0" smtClean="0"/>
              <a:t>TCTs in IR2 and IR8 will be set to 12 sigma for standard OP.</a:t>
            </a:r>
          </a:p>
          <a:p>
            <a:r>
              <a:rPr lang="en-US" dirty="0" smtClean="0"/>
              <a:t>While adjusting the collimators, B2 suddenly developed a low lifetime, apparently from the H plane.</a:t>
            </a:r>
          </a:p>
          <a:p>
            <a:pPr lvl="1"/>
            <a:r>
              <a:rPr lang="en-US" dirty="0" smtClean="0"/>
              <a:t>Q &amp; Q’ were OK.</a:t>
            </a:r>
          </a:p>
          <a:p>
            <a:pPr lvl="1"/>
            <a:r>
              <a:rPr lang="en-US" dirty="0" smtClean="0"/>
              <a:t>Lifetime suddenly increased again – not understood.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6970" y="4149100"/>
            <a:ext cx="8229600" cy="187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sz="2400" kern="0" dirty="0" smtClean="0">
                <a:latin typeface="+mn-lt"/>
              </a:rPr>
              <a:t>Before collisions the RF colleagues corrected the BPTX offsets by 300 ps.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060" y="4946016"/>
            <a:ext cx="8316520" cy="55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870" y="5674719"/>
            <a:ext cx="8320710" cy="56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970" y="764630"/>
            <a:ext cx="8229600" cy="287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90531" y="191679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47532" y="1844780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Squeeze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440" y="3717040"/>
            <a:ext cx="8065120" cy="2857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387862" y="2708900"/>
            <a:ext cx="784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50" y="5517290"/>
            <a:ext cx="1733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 ‘instability’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5400750"/>
          </a:xfrm>
        </p:spPr>
        <p:txBody>
          <a:bodyPr/>
          <a:lstStyle/>
          <a:p>
            <a:r>
              <a:rPr lang="en-US" dirty="0" smtClean="0"/>
              <a:t>17:40 Going into collisions… very smooth.</a:t>
            </a:r>
          </a:p>
          <a:p>
            <a:pPr lvl="1"/>
            <a:r>
              <a:rPr lang="en-US" dirty="0" smtClean="0"/>
              <a:t>Some corrections were incorporated offline from the first attempt last week – worked very well.</a:t>
            </a:r>
          </a:p>
          <a:p>
            <a:pPr lvl="1"/>
            <a:r>
              <a:rPr lang="en-US" dirty="0" smtClean="0"/>
              <a:t>Some collisions in ALICE without any corrections.</a:t>
            </a:r>
          </a:p>
          <a:p>
            <a:r>
              <a:rPr lang="en-US" dirty="0" err="1" smtClean="0"/>
              <a:t>Lumi</a:t>
            </a:r>
            <a:r>
              <a:rPr lang="en-US" dirty="0" smtClean="0"/>
              <a:t> scans:</a:t>
            </a:r>
          </a:p>
          <a:p>
            <a:pPr lvl="1"/>
            <a:r>
              <a:rPr lang="en-US" dirty="0" smtClean="0"/>
              <a:t>CMS and ATLAS first,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 last, using standard X/Y optimization.</a:t>
            </a:r>
          </a:p>
          <a:p>
            <a:r>
              <a:rPr lang="en-US" dirty="0" smtClean="0"/>
              <a:t>~18:30: all IPs optimized.</a:t>
            </a:r>
          </a:p>
          <a:p>
            <a:r>
              <a:rPr lang="en-US" dirty="0" smtClean="0"/>
              <a:t>Correcting orbits, fixing collimator functions (for next time)…</a:t>
            </a:r>
          </a:p>
          <a:p>
            <a:r>
              <a:rPr lang="en-US" dirty="0" smtClean="0"/>
              <a:t>Tried out the crossing/orthogonal plane luminosity optimization.</a:t>
            </a:r>
          </a:p>
          <a:p>
            <a:pPr lvl="1"/>
            <a:r>
              <a:rPr lang="en-US" dirty="0" smtClean="0"/>
              <a:t>The knobs work… except that the beams move in the same direction. Sign to fix (B1 </a:t>
            </a:r>
            <a:r>
              <a:rPr lang="en-US" dirty="0" err="1" smtClean="0"/>
              <a:t>wrt</a:t>
            </a:r>
            <a:r>
              <a:rPr lang="en-US" dirty="0" smtClean="0"/>
              <a:t> B2).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fill with collisions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3/31/2012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30" y="764630"/>
            <a:ext cx="682455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46044</TotalTime>
  <Words>737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Pixel</vt:lpstr>
      <vt:lpstr>Friday morning</vt:lpstr>
      <vt:lpstr>B2 – new local correction</vt:lpstr>
      <vt:lpstr>B2 – new correction…</vt:lpstr>
      <vt:lpstr>Friday afternoon</vt:lpstr>
      <vt:lpstr>RF blow up</vt:lpstr>
      <vt:lpstr>Friday afternoon</vt:lpstr>
      <vt:lpstr>R&amp;S</vt:lpstr>
      <vt:lpstr>First collisions</vt:lpstr>
      <vt:lpstr>First fill with collisions</vt:lpstr>
      <vt:lpstr>First collisions (cont’)</vt:lpstr>
      <vt:lpstr>B2 H loss maps - collisions</vt:lpstr>
      <vt:lpstr>Off-momentum 4 TeV</vt:lpstr>
      <vt:lpstr>Early morning</vt:lpstr>
      <vt:lpstr>B2V loss map (with inj prot.)</vt:lpstr>
      <vt:lpstr>B1H loss map – IR6? (seen before)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3330</cp:revision>
  <dcterms:created xsi:type="dcterms:W3CDTF">2010-07-26T05:43:59Z</dcterms:created>
  <dcterms:modified xsi:type="dcterms:W3CDTF">2012-03-31T06:25:30Z</dcterms:modified>
</cp:coreProperties>
</file>