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9" r:id="rId1"/>
  </p:sldMasterIdLst>
  <p:notesMasterIdLst>
    <p:notesMasterId r:id="rId11"/>
  </p:notesMasterIdLst>
  <p:handoutMasterIdLst>
    <p:handoutMasterId r:id="rId12"/>
  </p:handoutMasterIdLst>
  <p:sldIdLst>
    <p:sldId id="909" r:id="rId2"/>
    <p:sldId id="898" r:id="rId3"/>
    <p:sldId id="901" r:id="rId4"/>
    <p:sldId id="899" r:id="rId5"/>
    <p:sldId id="910" r:id="rId6"/>
    <p:sldId id="911" r:id="rId7"/>
    <p:sldId id="914" r:id="rId8"/>
    <p:sldId id="913" r:id="rId9"/>
    <p:sldId id="908" r:id="rId10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8000"/>
    <a:srgbClr val="FF0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6513" autoAdjust="0"/>
    <p:restoredTop sz="95238" autoAdjust="0"/>
  </p:normalViewPr>
  <p:slideViewPr>
    <p:cSldViewPr>
      <p:cViewPr varScale="1">
        <p:scale>
          <a:sx n="122" d="100"/>
          <a:sy n="122" d="100"/>
        </p:scale>
        <p:origin x="-448" y="-120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3/2/11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28-2-2011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Wednesday-Morning-Meeting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185602"/>
          <a:ext cx="8569190" cy="5367598"/>
        </p:xfrm>
        <a:graphic>
          <a:graphicData uri="http://schemas.openxmlformats.org/drawingml/2006/table">
            <a:tbl>
              <a:tblPr/>
              <a:tblGrid>
                <a:gridCol w="432060"/>
                <a:gridCol w="516224"/>
                <a:gridCol w="567373"/>
                <a:gridCol w="522089"/>
                <a:gridCol w="6531444"/>
              </a:tblGrid>
              <a:tr h="31369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28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MO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23:00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Beta beating &amp; coupling correction and measurement through the squeeze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9:00</a:t>
                      </a:r>
                      <a:endParaRPr lang="en-US" sz="16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Collimation continued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4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13:00</a:t>
                      </a:r>
                      <a:endParaRPr lang="en-US" sz="16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Inj. &amp; dump  protection -  450 </a:t>
                      </a:r>
                      <a:r>
                        <a:rPr lang="en-US" sz="1600" b="1" i="0" u="none" strike="noStrike" dirty="0" err="1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GeV</a:t>
                      </a:r>
                      <a:endParaRPr lang="en-US" sz="16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50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19:00</a:t>
                      </a:r>
                      <a:endParaRPr lang="en-US" sz="16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Ramp and squeeze to 3.5 </a:t>
                      </a:r>
                      <a:r>
                        <a:rPr lang="en-US" sz="1600" b="1" i="0" u="none" strike="noStrike" dirty="0" err="1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TeV</a:t>
                      </a:r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: MP and test collisions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4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2:00</a:t>
                      </a:r>
                      <a:endParaRPr lang="en-US" sz="16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Collimation validation at 450 </a:t>
                      </a:r>
                      <a:r>
                        <a:rPr lang="en-US" sz="1600" b="1" i="0" u="none" strike="noStrike" dirty="0" err="1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GeV</a:t>
                      </a:r>
                      <a:endParaRPr lang="en-US" sz="16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9:00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Trial ramp to 3.5 </a:t>
                      </a:r>
                      <a:r>
                        <a:rPr lang="en-US" sz="1600" b="1" i="0" u="none" strike="noStrike" dirty="0" err="1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TeV</a:t>
                      </a:r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 with 1 nominal bunch (RF blowup, orbit, </a:t>
                      </a:r>
                      <a:r>
                        <a:rPr lang="en-US" sz="1600" b="1" i="0" u="none" strike="noStrike" dirty="0" err="1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emittance</a:t>
                      </a:r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, damper, ...)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15:00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Transverse damper for multi-bunch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WED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19:00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1.38 TeV ramp with pilot 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0:00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Check of beta beat, orbit, coupling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8:00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Collimation setup 3.5 </a:t>
                      </a:r>
                      <a:r>
                        <a:rPr lang="en-US" sz="1600" b="1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TeV</a:t>
                      </a:r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 before squeeze, 1 nominal 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THU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16:00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Injection and dump setup (higher </a:t>
                      </a:r>
                      <a:r>
                        <a:rPr lang="en-US" sz="1600" b="1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inetnsity</a:t>
                      </a:r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, MP, …)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FRI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0:00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TL measurements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FRI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4:00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Ramp to 1.38 </a:t>
                      </a:r>
                      <a:r>
                        <a:rPr lang="en-US" sz="1600" b="1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TeV</a:t>
                      </a:r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, 1 nom bunch, test collisions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4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FRI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8:00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Collimation setup 3.5 </a:t>
                      </a:r>
                      <a:r>
                        <a:rPr lang="en-US" sz="1600" b="1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TeV</a:t>
                      </a:r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 before squeeze, 1 nominal 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FRI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16:00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Injection and dump setup (higher </a:t>
                      </a:r>
                      <a:r>
                        <a:rPr lang="en-US" sz="1600" b="1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inetnsity</a:t>
                      </a:r>
                      <a:r>
                        <a:rPr lang="en-US" sz="16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/>
                        </a:rPr>
                        <a:t>, MP, …)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097" y="762000"/>
            <a:ext cx="6241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original plan  ... old fashioned ... already after few hours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GB" dirty="0" smtClean="0">
                <a:latin typeface="Times New Roman"/>
                <a:cs typeface="Times New Roman"/>
              </a:rPr>
              <a:t>Tuesday March 1</a:t>
            </a:r>
            <a:r>
              <a:rPr lang="en-GB" baseline="30000" dirty="0" smtClean="0">
                <a:latin typeface="Times New Roman"/>
                <a:cs typeface="Times New Roman"/>
              </a:rPr>
              <a:t>st </a:t>
            </a:r>
            <a:r>
              <a:rPr lang="en-GB" dirty="0" smtClean="0">
                <a:latin typeface="Times New Roman"/>
                <a:cs typeface="Times New Roman"/>
              </a:rPr>
              <a:t>Morning 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 </a:t>
            </a:r>
            <a:endParaRPr lang="en-GB" dirty="0">
              <a:latin typeface="Times New Roman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02-03-2011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295400"/>
            <a:ext cx="4298865" cy="132343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b="1" i="1" dirty="0" smtClean="0">
                <a:latin typeface="Times New Roman Bold Italic"/>
                <a:cs typeface="Times New Roman Bold Italic"/>
              </a:rPr>
              <a:t>Collimation: finalize 450 </a:t>
            </a:r>
            <a:r>
              <a:rPr lang="en-US" b="1" i="1" dirty="0" err="1" smtClean="0">
                <a:latin typeface="Times New Roman Bold Italic"/>
                <a:cs typeface="Times New Roman Bold Italic"/>
              </a:rPr>
              <a:t>GeV</a:t>
            </a:r>
            <a:r>
              <a:rPr lang="en-US" b="1" i="1" dirty="0" smtClean="0">
                <a:latin typeface="Times New Roman Bold Italic"/>
                <a:cs typeface="Times New Roman Bold Italic"/>
              </a:rPr>
              <a:t> settings</a:t>
            </a:r>
          </a:p>
          <a:p>
            <a:pPr algn="l"/>
            <a:r>
              <a:rPr lang="en-US" b="1" i="1" dirty="0" smtClean="0">
                <a:latin typeface="Times New Roman Bold Italic"/>
                <a:cs typeface="Times New Roman Bold Italic"/>
              </a:rPr>
              <a:t>                    skew collimators</a:t>
            </a:r>
          </a:p>
          <a:p>
            <a:pPr algn="l"/>
            <a:r>
              <a:rPr lang="en-US" b="1" dirty="0" smtClean="0"/>
              <a:t> </a:t>
            </a:r>
          </a:p>
        </p:txBody>
      </p:sp>
      <p:sp>
        <p:nvSpPr>
          <p:cNvPr id="8" name="Right Brace 7"/>
          <p:cNvSpPr/>
          <p:nvPr/>
        </p:nvSpPr>
        <p:spPr bwMode="auto">
          <a:xfrm>
            <a:off x="5029200" y="1371600"/>
            <a:ext cx="152400" cy="762000"/>
          </a:xfrm>
          <a:prstGeom prst="rightBrace">
            <a:avLst/>
          </a:prstGeom>
          <a:noFill/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9790" y="1524000"/>
            <a:ext cx="783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done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124200"/>
            <a:ext cx="83659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dirty="0" smtClean="0">
                <a:latin typeface="Times New Roman Bold Italic"/>
                <a:cs typeface="Times New Roman Bold Italic"/>
              </a:rPr>
              <a:t>“ We completed the beam-based alignment of the remaining skew collimators</a:t>
            </a:r>
          </a:p>
          <a:p>
            <a:pPr algn="l"/>
            <a:r>
              <a:rPr lang="en-US" b="1" i="1" dirty="0" smtClean="0">
                <a:latin typeface="Times New Roman Bold Italic"/>
                <a:cs typeface="Times New Roman Bold Italic"/>
              </a:rPr>
              <a:t>in Beam 1 (7 collimators). The collimators were first moved in parallel </a:t>
            </a:r>
          </a:p>
          <a:p>
            <a:pPr algn="l"/>
            <a:r>
              <a:rPr lang="en-US" b="1" i="1" dirty="0" smtClean="0">
                <a:latin typeface="Times New Roman Bold Italic"/>
                <a:cs typeface="Times New Roman Bold Italic"/>
              </a:rPr>
              <a:t>until they touched the beam, and then retracted by 400um. The collimators </a:t>
            </a:r>
          </a:p>
          <a:p>
            <a:pPr algn="l"/>
            <a:r>
              <a:rPr lang="en-US" b="1" i="1" dirty="0" smtClean="0">
                <a:latin typeface="Times New Roman Bold Italic"/>
                <a:cs typeface="Times New Roman Bold Italic"/>
              </a:rPr>
              <a:t>were then aligned one by one as usual.”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March 1</a:t>
            </a:r>
            <a:r>
              <a:rPr lang="en-GB" baseline="30000" dirty="0" smtClean="0"/>
              <a:t>st  </a:t>
            </a:r>
            <a:r>
              <a:rPr lang="en-GB" dirty="0" smtClean="0"/>
              <a:t>Morning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47800"/>
            <a:ext cx="7543800" cy="51192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9326" y="838200"/>
            <a:ext cx="3992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dirty="0" smtClean="0">
                <a:latin typeface="Times New Roman"/>
                <a:cs typeface="Times New Roman"/>
              </a:rPr>
              <a:t>Collimator set up 450 </a:t>
            </a:r>
            <a:r>
              <a:rPr lang="en-US" b="1" i="1" dirty="0" err="1" smtClean="0">
                <a:latin typeface="Times New Roman"/>
                <a:cs typeface="Times New Roman"/>
              </a:rPr>
              <a:t>GeV</a:t>
            </a:r>
            <a:r>
              <a:rPr lang="en-US" b="1" i="1" dirty="0" smtClean="0">
                <a:latin typeface="Times New Roman"/>
                <a:cs typeface="Times New Roman"/>
              </a:rPr>
              <a:t> finished</a:t>
            </a:r>
            <a:endParaRPr lang="en-US" b="1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200400"/>
            <a:ext cx="8039100" cy="3215640"/>
          </a:xfrm>
          <a:prstGeom prst="rect">
            <a:avLst/>
          </a:prstGeom>
        </p:spPr>
      </p:pic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 anchor="t"/>
          <a:lstStyle/>
          <a:p>
            <a:r>
              <a:rPr lang="en-GB" dirty="0" smtClean="0">
                <a:latin typeface="Times New Roman"/>
                <a:cs typeface="Times New Roman"/>
              </a:rPr>
              <a:t>Tuesday March 1</a:t>
            </a:r>
            <a:r>
              <a:rPr lang="en-GB" baseline="30000" dirty="0" smtClean="0">
                <a:latin typeface="Times New Roman"/>
                <a:cs typeface="Times New Roman"/>
              </a:rPr>
              <a:t>st </a:t>
            </a:r>
            <a:r>
              <a:rPr lang="en-GB" dirty="0" smtClean="0">
                <a:latin typeface="Times New Roman"/>
                <a:cs typeface="Times New Roman"/>
              </a:rPr>
              <a:t>Morning 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 </a:t>
            </a:r>
            <a:endParaRPr lang="en-GB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1143000"/>
            <a:ext cx="832453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(small</a:t>
            </a:r>
            <a:r>
              <a:rPr lang="en-US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) problem</a:t>
            </a:r>
            <a:r>
              <a:rPr lang="en-US" i="1" dirty="0" smtClean="0">
                <a:latin typeface="Times New Roman"/>
                <a:cs typeface="Times New Roman"/>
              </a:rPr>
              <a:t>:   </a:t>
            </a:r>
            <a:r>
              <a:rPr lang="en-US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overload of feedback system causes flash lights at the BPM </a:t>
            </a:r>
          </a:p>
          <a:p>
            <a:pPr algn="l"/>
            <a:r>
              <a:rPr lang="en-US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		measurements </a:t>
            </a:r>
          </a:p>
          <a:p>
            <a:pPr algn="l"/>
            <a:r>
              <a:rPr lang="en-US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Remedy:</a:t>
            </a:r>
            <a:r>
              <a:rPr lang="en-US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don’t reset or restart the server but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call Ralph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Steinhagen</a:t>
            </a:r>
            <a:endParaRPr lang="en-US" i="1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  <a:p>
            <a:pPr algn="l"/>
            <a:r>
              <a:rPr lang="en-US" i="1" dirty="0" smtClean="0">
                <a:latin typeface="Times New Roman"/>
                <a:cs typeface="Times New Roman"/>
              </a:rPr>
              <a:t>	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... new version in preparation</a:t>
            </a:r>
            <a:endParaRPr lang="en-US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 rot="20870147">
            <a:off x="240517" y="857299"/>
            <a:ext cx="947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serious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V="1">
            <a:off x="304800" y="1143000"/>
            <a:ext cx="1143000" cy="38100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10800000">
            <a:off x="609600" y="1219200"/>
            <a:ext cx="533400" cy="38100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13512"/>
            <a:ext cx="2133600" cy="26828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02-03-2011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89275" y="6529387"/>
            <a:ext cx="2895600" cy="2524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 anchor="t"/>
          <a:lstStyle/>
          <a:p>
            <a:r>
              <a:rPr lang="en-GB" dirty="0" smtClean="0">
                <a:latin typeface="Times New Roman"/>
                <a:cs typeface="Times New Roman"/>
              </a:rPr>
              <a:t>Tuesday March 1</a:t>
            </a:r>
            <a:r>
              <a:rPr lang="en-GB" baseline="30000" dirty="0" smtClean="0">
                <a:latin typeface="Times New Roman"/>
                <a:cs typeface="Times New Roman"/>
              </a:rPr>
              <a:t>st  </a:t>
            </a:r>
            <a:r>
              <a:rPr lang="en-GB" dirty="0" smtClean="0">
                <a:latin typeface="Times New Roman"/>
                <a:cs typeface="Times New Roman"/>
              </a:rPr>
              <a:t>Afternoon  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 </a:t>
            </a:r>
            <a:endParaRPr lang="en-GB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675" y="1752600"/>
            <a:ext cx="821250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latin typeface="Times New Roman"/>
                <a:cs typeface="Times New Roman"/>
              </a:rPr>
              <a:t>***Summary of injection studies***</a:t>
            </a:r>
          </a:p>
          <a:p>
            <a:pPr algn="l"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due to various interventions only for 4 more </a:t>
            </a:r>
            <a:r>
              <a:rPr lang="en-US" dirty="0" err="1" smtClean="0">
                <a:latin typeface="Times New Roman"/>
                <a:cs typeface="Times New Roman"/>
              </a:rPr>
              <a:t>TCDIs</a:t>
            </a:r>
            <a:r>
              <a:rPr lang="en-US" dirty="0" smtClean="0">
                <a:latin typeface="Times New Roman"/>
                <a:cs typeface="Times New Roman"/>
              </a:rPr>
              <a:t> the center was measured- </a:t>
            </a:r>
          </a:p>
          <a:p>
            <a:pPr algn="l">
              <a:buFontTx/>
              <a:buChar char="-"/>
            </a:pPr>
            <a:r>
              <a:rPr lang="en-US" dirty="0" smtClean="0">
                <a:latin typeface="Times New Roman"/>
                <a:cs typeface="Times New Roman"/>
              </a:rPr>
              <a:t>TI2 </a:t>
            </a:r>
            <a:r>
              <a:rPr lang="en-US" dirty="0" err="1" smtClean="0">
                <a:latin typeface="Times New Roman"/>
                <a:cs typeface="Times New Roman"/>
              </a:rPr>
              <a:t>TCDIs</a:t>
            </a:r>
            <a:r>
              <a:rPr lang="en-US" dirty="0" smtClean="0">
                <a:latin typeface="Times New Roman"/>
                <a:cs typeface="Times New Roman"/>
              </a:rPr>
              <a:t> are finished- </a:t>
            </a:r>
          </a:p>
          <a:p>
            <a:pPr algn="l"/>
            <a:r>
              <a:rPr lang="en-US" dirty="0" smtClean="0">
                <a:latin typeface="Times New Roman"/>
                <a:cs typeface="Times New Roman"/>
              </a:rPr>
              <a:t>tomorrow remaining 5 collimators in TI8 to be measured- </a:t>
            </a:r>
          </a:p>
          <a:p>
            <a:pPr algn="l"/>
            <a:r>
              <a:rPr lang="en-US" dirty="0" smtClean="0">
                <a:latin typeface="Times New Roman"/>
                <a:cs typeface="Times New Roman"/>
              </a:rPr>
              <a:t>new settings from today were not trimmed, to be done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675" y="1179969"/>
            <a:ext cx="4244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Injection and Dump Protection</a:t>
            </a:r>
            <a:endParaRPr lang="en-US" sz="2400" b="1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4724400"/>
            <a:ext cx="31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... stopped by </a:t>
            </a:r>
            <a:r>
              <a:rPr lang="en-US" b="1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Cryo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Problem</a:t>
            </a:r>
            <a:endParaRPr lang="en-US" b="1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 anchor="t"/>
          <a:lstStyle/>
          <a:p>
            <a:r>
              <a:rPr lang="en-GB" dirty="0" smtClean="0">
                <a:latin typeface="Times New Roman"/>
                <a:cs typeface="Times New Roman"/>
              </a:rPr>
              <a:t>Tuesday March 1</a:t>
            </a:r>
            <a:r>
              <a:rPr lang="en-GB" baseline="30000" dirty="0" smtClean="0">
                <a:latin typeface="Times New Roman"/>
                <a:cs typeface="Times New Roman"/>
              </a:rPr>
              <a:t>st </a:t>
            </a:r>
            <a:r>
              <a:rPr lang="en-GB" dirty="0" smtClean="0">
                <a:latin typeface="Times New Roman"/>
                <a:cs typeface="Times New Roman"/>
              </a:rPr>
              <a:t>Night 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 </a:t>
            </a:r>
            <a:endParaRPr lang="en-GB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85800"/>
            <a:ext cx="3438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Transferline</a:t>
            </a:r>
            <a:r>
              <a:rPr lang="en-US" b="1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 Optics: TI8 cont.</a:t>
            </a:r>
            <a:endParaRPr lang="en-US" b="1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19200"/>
            <a:ext cx="6781800" cy="28257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960" y="3657600"/>
            <a:ext cx="6797040" cy="28321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5638800"/>
            <a:ext cx="282134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i="1" dirty="0" smtClean="0">
                <a:latin typeface="Times New Roman"/>
                <a:cs typeface="Times New Roman"/>
              </a:rPr>
              <a:t>Nota </a:t>
            </a:r>
            <a:r>
              <a:rPr lang="en-US" b="1" i="1" dirty="0" err="1" smtClean="0">
                <a:latin typeface="Times New Roman"/>
                <a:cs typeface="Times New Roman"/>
              </a:rPr>
              <a:t>bene</a:t>
            </a:r>
            <a:r>
              <a:rPr lang="en-US" b="1" i="1" dirty="0" smtClean="0">
                <a:latin typeface="Times New Roman"/>
                <a:cs typeface="Times New Roman"/>
              </a:rPr>
              <a:t>: </a:t>
            </a:r>
          </a:p>
          <a:p>
            <a:pPr algn="l"/>
            <a:r>
              <a:rPr lang="en-US" b="1" i="1" dirty="0" smtClean="0">
                <a:latin typeface="Times New Roman"/>
                <a:cs typeface="Times New Roman"/>
              </a:rPr>
              <a:t>Collimator </a:t>
            </a:r>
            <a:r>
              <a:rPr lang="en-US" b="1" i="1" dirty="0" err="1" smtClean="0">
                <a:latin typeface="Times New Roman"/>
                <a:cs typeface="Times New Roman"/>
              </a:rPr>
              <a:t>Hierarchie</a:t>
            </a:r>
            <a:r>
              <a:rPr lang="en-US" b="1" i="1" dirty="0" smtClean="0">
                <a:latin typeface="Times New Roman"/>
                <a:cs typeface="Times New Roman"/>
              </a:rPr>
              <a:t> ?</a:t>
            </a:r>
            <a:endParaRPr lang="en-US" b="1" i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764630"/>
            <a:ext cx="8229600" cy="5111750"/>
          </a:xfrm>
        </p:spPr>
        <p:txBody>
          <a:bodyPr/>
          <a:lstStyle/>
          <a:p>
            <a:r>
              <a:rPr lang="en-US" dirty="0" smtClean="0"/>
              <a:t>Transfer line measurements during the night </a:t>
            </a:r>
            <a:r>
              <a:rPr lang="en-US" b="1" dirty="0" smtClean="0">
                <a:solidFill>
                  <a:srgbClr val="FF0000"/>
                </a:solidFill>
              </a:rPr>
              <a:t>until 4:30 </a:t>
            </a:r>
            <a:r>
              <a:rPr lang="en-US" dirty="0" smtClean="0"/>
              <a:t>when </a:t>
            </a:r>
            <a:r>
              <a:rPr lang="en-US" dirty="0" err="1" smtClean="0"/>
              <a:t>cryo</a:t>
            </a:r>
            <a:r>
              <a:rPr lang="en-US" dirty="0" smtClean="0"/>
              <a:t> arc 81 was lost. One temperature sensor of RQF drop suddenly to 0</a:t>
            </a:r>
          </a:p>
          <a:p>
            <a:r>
              <a:rPr lang="en-US" dirty="0" smtClean="0"/>
              <a:t>Access in UA87 </a:t>
            </a:r>
            <a:r>
              <a:rPr lang="en-US" dirty="0" smtClean="0">
                <a:sym typeface="Wingdings" pitchFamily="2" charset="2"/>
              </a:rPr>
              <a:t> Faulty contact  may come back</a:t>
            </a:r>
          </a:p>
          <a:p>
            <a:r>
              <a:rPr lang="en-US" dirty="0" err="1" smtClean="0">
                <a:sym typeface="Wingdings" pitchFamily="2" charset="2"/>
              </a:rPr>
              <a:t>Precycle</a:t>
            </a:r>
            <a:r>
              <a:rPr lang="en-US" dirty="0" smtClean="0">
                <a:sym typeface="Wingdings" pitchFamily="2" charset="2"/>
              </a:rPr>
              <a:t> of </a:t>
            </a:r>
            <a:r>
              <a:rPr lang="en-US" smtClean="0">
                <a:sym typeface="Wingdings" pitchFamily="2" charset="2"/>
              </a:rPr>
              <a:t>S67/S78/S81 started at 7h00</a:t>
            </a:r>
            <a:endParaRPr lang="en-US" dirty="0" smtClean="0"/>
          </a:p>
          <a:p>
            <a:r>
              <a:rPr lang="en-US" u="sng" dirty="0" smtClean="0"/>
              <a:t>Summary of Transfer line study up to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We measured dispersion and Kick-response in TI8 across the injection point into S78 of LHC. Then we calculated a consistent correction with two </a:t>
            </a:r>
            <a:r>
              <a:rPr lang="en-US" sz="1800" dirty="0" err="1" smtClean="0"/>
              <a:t>quadrupoles</a:t>
            </a:r>
            <a:r>
              <a:rPr lang="en-US" sz="1800" dirty="0" smtClean="0"/>
              <a:t> at the end of the line, ignoring the collimation hierarchy in the TL for the moment. Although this correction improved both, dispersion and kick response, it is not clear, if a solution consistent with collimator phase-constraints can be found.</a:t>
            </a:r>
            <a:br>
              <a:rPr lang="en-US" sz="1800" dirty="0" smtClean="0"/>
            </a:br>
            <a:r>
              <a:rPr lang="en-US" sz="1800" dirty="0" smtClean="0"/>
              <a:t>The plan for the next steps would have been to measure the </a:t>
            </a:r>
            <a:r>
              <a:rPr lang="en-US" sz="1800" dirty="0" err="1" smtClean="0"/>
              <a:t>emittances</a:t>
            </a:r>
            <a:r>
              <a:rPr lang="en-US" sz="1800" dirty="0" smtClean="0"/>
              <a:t> for both planes in SPS and LHC, then remove the quad-trims and measure the </a:t>
            </a:r>
            <a:r>
              <a:rPr lang="en-US" sz="1800" dirty="0" err="1" smtClean="0"/>
              <a:t>emittances</a:t>
            </a:r>
            <a:r>
              <a:rPr lang="en-US" sz="1800" dirty="0" smtClean="0"/>
              <a:t> again for comparison. Unfortunately there we were interrupted by a </a:t>
            </a:r>
            <a:r>
              <a:rPr lang="en-US" sz="1800" dirty="0" err="1" smtClean="0"/>
              <a:t>cryo</a:t>
            </a:r>
            <a:r>
              <a:rPr lang="en-US" sz="1800" dirty="0" smtClean="0"/>
              <a:t> failure.  A lot of data to be analyzed offline. No conclusions yet.</a:t>
            </a:r>
            <a:br>
              <a:rPr lang="en-US" sz="1800" dirty="0" smtClean="0"/>
            </a:br>
            <a:r>
              <a:rPr lang="en-US" sz="1800" dirty="0" smtClean="0"/>
              <a:t>Kajetan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>
                <a:latin typeface="Times New Roman"/>
                <a:cs typeface="Times New Roman"/>
              </a:rPr>
              <a:t>Tu</a:t>
            </a:r>
            <a:r>
              <a:rPr lang="en-GB" dirty="0" smtClean="0">
                <a:latin typeface="Times New Roman"/>
                <a:cs typeface="Times New Roman"/>
              </a:rPr>
              <a:t>esday </a:t>
            </a:r>
            <a:r>
              <a:rPr lang="en-GB" dirty="0" smtClean="0">
                <a:latin typeface="Times New Roman"/>
                <a:cs typeface="Times New Roman"/>
              </a:rPr>
              <a:t>March 2nd</a:t>
            </a:r>
            <a:r>
              <a:rPr lang="en-GB" baseline="30000" dirty="0" smtClean="0">
                <a:latin typeface="Times New Roman"/>
                <a:cs typeface="Times New Roman"/>
              </a:rPr>
              <a:t>  </a:t>
            </a:r>
            <a:r>
              <a:rPr lang="en-GB" dirty="0" smtClean="0">
                <a:latin typeface="Times New Roman"/>
                <a:cs typeface="Times New Roman"/>
              </a:rPr>
              <a:t>Night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28-2-2011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startup progress</a:t>
            </a:r>
            <a:endParaRPr lang="en-US" dirty="0"/>
          </a:p>
        </p:txBody>
      </p:sp>
      <p:sp>
        <p:nvSpPr>
          <p:cNvPr id="6" name="Title 2"/>
          <p:cNvSpPr txBox="1">
            <a:spLocks/>
          </p:cNvSpPr>
          <p:nvPr/>
        </p:nvSpPr>
        <p:spPr bwMode="auto">
          <a:xfrm>
            <a:off x="836613" y="1778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 anchor="t"/>
          <a:lstStyle/>
          <a:p>
            <a:r>
              <a:rPr lang="en-GB" dirty="0" smtClean="0">
                <a:latin typeface="Times New Roman"/>
                <a:cs typeface="Times New Roman"/>
              </a:rPr>
              <a:t>Tuesday March 1</a:t>
            </a:r>
            <a:r>
              <a:rPr lang="en-GB" baseline="30000" dirty="0" smtClean="0">
                <a:latin typeface="Times New Roman"/>
                <a:cs typeface="Times New Roman"/>
              </a:rPr>
              <a:t>st  </a:t>
            </a:r>
            <a:r>
              <a:rPr lang="en-GB" dirty="0" smtClean="0">
                <a:latin typeface="Times New Roman"/>
                <a:cs typeface="Times New Roman"/>
              </a:rPr>
              <a:t>Afternoon  </a:t>
            </a:r>
          </a:p>
          <a:p>
            <a:r>
              <a:rPr lang="en-GB" dirty="0" smtClean="0">
                <a:latin typeface="Times New Roman"/>
                <a:cs typeface="Times New Roman"/>
              </a:rPr>
              <a:t> </a:t>
            </a:r>
            <a:endParaRPr lang="en-GB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524000"/>
            <a:ext cx="858372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1818FF"/>
                </a:solidFill>
                <a:latin typeface="Times New Roman"/>
                <a:cs typeface="Times New Roman"/>
              </a:rPr>
              <a:t>Hardware Problems</a:t>
            </a:r>
            <a:r>
              <a:rPr lang="en-US" b="1" i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:   </a:t>
            </a:r>
            <a:r>
              <a:rPr lang="en-US" b="1" i="1" dirty="0" smtClean="0">
                <a:latin typeface="Times New Roman"/>
                <a:cs typeface="Times New Roman"/>
              </a:rPr>
              <a:t>13:42h 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Lost D2L5 </a:t>
            </a:r>
            <a:r>
              <a:rPr lang="en-US" b="1" i="1" dirty="0" smtClean="0">
                <a:latin typeface="Times New Roman"/>
                <a:cs typeface="Times New Roman"/>
              </a:rPr>
              <a:t>  problem at power converter  </a:t>
            </a:r>
          </a:p>
          <a:p>
            <a:pPr algn="l">
              <a:spcAft>
                <a:spcPts val="0"/>
              </a:spcAft>
            </a:pPr>
            <a:r>
              <a:rPr lang="en-US" b="1" i="1" dirty="0" smtClean="0">
                <a:latin typeface="Times New Roman"/>
                <a:cs typeface="Times New Roman"/>
                <a:sym typeface="Wingdings"/>
              </a:rPr>
              <a:t>			</a:t>
            </a:r>
            <a:r>
              <a:rPr lang="en-US" b="1" i="1" dirty="0" err="1" smtClean="0">
                <a:latin typeface="Times New Roman"/>
                <a:cs typeface="Times New Roman"/>
                <a:sym typeface="Wingdings"/>
              </a:rPr>
              <a:t></a:t>
            </a:r>
            <a:r>
              <a:rPr lang="en-US" b="1" i="1" dirty="0" smtClean="0">
                <a:latin typeface="Times New Roman"/>
                <a:cs typeface="Times New Roman"/>
                <a:sym typeface="Wingdings"/>
              </a:rPr>
              <a:t> access</a:t>
            </a:r>
          </a:p>
          <a:p>
            <a:pPr algn="l">
              <a:spcAft>
                <a:spcPts val="0"/>
              </a:spcAft>
            </a:pPr>
            <a:r>
              <a:rPr lang="en-US" b="1" i="1" dirty="0" smtClean="0">
                <a:latin typeface="Times New Roman"/>
                <a:cs typeface="Times New Roman"/>
                <a:sym typeface="Wingdings"/>
              </a:rPr>
              <a:t>		        	18:00h Problem with </a:t>
            </a:r>
            <a:r>
              <a:rPr lang="en-US" b="1" i="1" dirty="0" err="1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Cryo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  <a:sym typeface="Wingdings"/>
              </a:rPr>
              <a:t> Electronics	</a:t>
            </a:r>
            <a:r>
              <a:rPr lang="en-US" b="1" i="1" dirty="0" smtClean="0">
                <a:latin typeface="Times New Roman"/>
                <a:cs typeface="Times New Roman"/>
              </a:rPr>
              <a:t> point 2  </a:t>
            </a:r>
          </a:p>
          <a:p>
            <a:pPr algn="l">
              <a:spcAft>
                <a:spcPts val="0"/>
              </a:spcAft>
            </a:pPr>
            <a:r>
              <a:rPr lang="en-US" b="1" i="1" dirty="0" smtClean="0">
                <a:latin typeface="Times New Roman"/>
                <a:cs typeface="Times New Roman"/>
                <a:sym typeface="Wingdings"/>
              </a:rPr>
              <a:t>			</a:t>
            </a:r>
            <a:r>
              <a:rPr lang="en-US" b="1" i="1" dirty="0" err="1" smtClean="0">
                <a:latin typeface="Times New Roman"/>
                <a:cs typeface="Times New Roman"/>
                <a:sym typeface="Wingdings"/>
              </a:rPr>
              <a:t></a:t>
            </a:r>
            <a:r>
              <a:rPr lang="en-US" b="1" i="1" dirty="0" smtClean="0">
                <a:latin typeface="Times New Roman"/>
                <a:cs typeface="Times New Roman"/>
                <a:sym typeface="Wingdings"/>
              </a:rPr>
              <a:t> access</a:t>
            </a:r>
          </a:p>
          <a:p>
            <a:pPr algn="l">
              <a:spcAft>
                <a:spcPts val="0"/>
              </a:spcAft>
            </a:pPr>
            <a:r>
              <a:rPr lang="en-US" b="1" i="1" dirty="0" smtClean="0">
                <a:latin typeface="Times New Roman"/>
                <a:cs typeface="Times New Roman"/>
              </a:rPr>
              <a:t>	</a:t>
            </a:r>
          </a:p>
          <a:p>
            <a:pPr algn="l">
              <a:spcAft>
                <a:spcPts val="0"/>
              </a:spcAft>
            </a:pPr>
            <a:r>
              <a:rPr lang="en-US" b="1" i="1" dirty="0" smtClean="0">
                <a:latin typeface="Times New Roman"/>
                <a:cs typeface="Times New Roman"/>
              </a:rPr>
              <a:t>			4:32 </a:t>
            </a:r>
            <a:r>
              <a:rPr lang="en-US" b="1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Cryo</a:t>
            </a:r>
            <a:r>
              <a:rPr lang="en-US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lost in ARC 81</a:t>
            </a:r>
            <a:r>
              <a:rPr lang="en-US" b="1" i="1" dirty="0" smtClean="0">
                <a:latin typeface="Times New Roman"/>
                <a:cs typeface="Times New Roman"/>
              </a:rPr>
              <a:t>, one temperature sensor of 			RQF drop suddenly to 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i="1" dirty="0" smtClean="0">
                <a:latin typeface="Times New Roman"/>
                <a:cs typeface="Times New Roman"/>
              </a:rPr>
              <a:t>Plan for the Week:</a:t>
            </a:r>
            <a:endParaRPr lang="en-GB" sz="2800" b="1" i="1" dirty="0">
              <a:latin typeface="Times New Roman"/>
              <a:cs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01-03-2011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LHC morning report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659581"/>
          <a:ext cx="8569190" cy="6046019"/>
        </p:xfrm>
        <a:graphic>
          <a:graphicData uri="http://schemas.openxmlformats.org/drawingml/2006/table">
            <a:tbl>
              <a:tblPr/>
              <a:tblGrid>
                <a:gridCol w="432060"/>
                <a:gridCol w="516224"/>
                <a:gridCol w="567373"/>
                <a:gridCol w="522089"/>
                <a:gridCol w="6531444"/>
              </a:tblGrid>
              <a:tr h="3056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9:00</a:t>
                      </a:r>
                      <a:endParaRPr lang="en-US" sz="16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Collimation</a:t>
                      </a:r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 450 </a:t>
                      </a:r>
                      <a:r>
                        <a:rPr lang="en-US" sz="1600" b="1" i="0" u="none" strike="noStrike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GeV</a:t>
                      </a:r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 continued</a:t>
                      </a:r>
                      <a:endParaRPr lang="en-US" sz="16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31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13:00</a:t>
                      </a:r>
                      <a:endParaRPr lang="en-US" sz="16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Inj. &amp; dump  protection -  450 </a:t>
                      </a:r>
                      <a:r>
                        <a:rPr lang="en-US" sz="1600" b="1" i="0" u="none" strike="noStrike" dirty="0" err="1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GeV</a:t>
                      </a:r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  </a:t>
                      </a:r>
                      <a:r>
                        <a:rPr lang="en-US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a </a:t>
                      </a:r>
                      <a:r>
                        <a:rPr lang="en-US" sz="1200" b="1" i="1" u="none" strike="noStrike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homeopatic</a:t>
                      </a:r>
                      <a:r>
                        <a:rPr lang="en-US" sz="1200" b="1" i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 dose</a:t>
                      </a:r>
                      <a:r>
                        <a:rPr lang="en-US" sz="16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TUE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21:00</a:t>
                      </a:r>
                      <a:endParaRPr lang="en-US" sz="16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Machine Protection</a:t>
                      </a:r>
                      <a:endParaRPr lang="en-US" sz="1600" b="1" i="0" u="none" strike="noStrike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TUE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24: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00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latin typeface="+mn-lt"/>
                        </a:rPr>
                        <a:t>Optics </a:t>
                      </a:r>
                      <a:r>
                        <a:rPr lang="en-US" sz="1600" b="1" i="0" u="none" strike="noStrike" dirty="0" err="1" smtClean="0">
                          <a:solidFill>
                            <a:srgbClr val="008000"/>
                          </a:solidFill>
                          <a:latin typeface="+mn-lt"/>
                        </a:rPr>
                        <a:t>Transferlines</a:t>
                      </a:r>
                      <a:endParaRPr lang="en-US" sz="1600" b="1" i="0" u="none" strike="noStrike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Arial"/>
                        </a:rPr>
                        <a:t>2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WED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04:00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6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latin typeface="Arial"/>
                        </a:rPr>
                        <a:t>Collimation verification / loss maps</a:t>
                      </a:r>
                      <a:endParaRPr lang="en-US" sz="1600" b="1" i="0" u="none" strike="noStrike" dirty="0">
                        <a:solidFill>
                          <a:srgbClr val="008000"/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Arial"/>
                        </a:rPr>
                        <a:t>2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WED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10:00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8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latin typeface="+mn-lt"/>
                        </a:rPr>
                        <a:t>Inj. &amp; dump  protection -  450 </a:t>
                      </a:r>
                      <a:r>
                        <a:rPr lang="en-US" sz="1600" b="1" i="0" u="none" strike="noStrike" dirty="0" err="1" smtClean="0">
                          <a:solidFill>
                            <a:srgbClr val="008000"/>
                          </a:solidFill>
                          <a:latin typeface="+mn-lt"/>
                        </a:rPr>
                        <a:t>GeV</a:t>
                      </a:r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latin typeface="+mn-lt"/>
                        </a:rPr>
                        <a:t> (continued)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WED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18: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00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8000"/>
                          </a:solidFill>
                          <a:latin typeface="Arial"/>
                        </a:rPr>
                        <a:t>Transverse damper for multi-</a:t>
                      </a:r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latin typeface="Arial"/>
                        </a:rPr>
                        <a:t>bunch (1 bunch required) </a:t>
                      </a:r>
                      <a:endParaRPr lang="en-US" sz="1600" b="1" i="0" u="none" strike="noStrike" dirty="0">
                        <a:solidFill>
                          <a:srgbClr val="008000"/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2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WED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22: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00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latin typeface="+mn-lt"/>
                        </a:rPr>
                        <a:t>Ramp and squeeze to 3.5 </a:t>
                      </a:r>
                      <a:r>
                        <a:rPr lang="en-US" sz="1600" b="1" i="0" u="none" strike="noStrike" dirty="0" err="1" smtClean="0">
                          <a:solidFill>
                            <a:srgbClr val="008000"/>
                          </a:solidFill>
                          <a:latin typeface="+mn-lt"/>
                        </a:rPr>
                        <a:t>TeV</a:t>
                      </a:r>
                      <a:r>
                        <a:rPr lang="en-US" sz="1600" b="1" i="0" u="none" strike="noStrike" dirty="0" smtClean="0">
                          <a:solidFill>
                            <a:srgbClr val="008000"/>
                          </a:solidFill>
                          <a:latin typeface="+mn-lt"/>
                        </a:rPr>
                        <a:t>: MP and test collisions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 smtClean="0">
                          <a:latin typeface="Arial"/>
                        </a:rPr>
                        <a:t>3 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THU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1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: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00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beta beat correction (B2)  &amp; coupling at 3.5 </a:t>
                      </a:r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TeV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(B1 &amp; B2)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baseline="0" dirty="0" smtClean="0">
                          <a:latin typeface="Arial"/>
                        </a:rPr>
                        <a:t>3 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THU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8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: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00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1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BLM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tests of new software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THU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9</a:t>
                      </a:r>
                      <a:r>
                        <a:rPr lang="en-US" sz="1600" b="1" i="0" u="none" strike="noStrike" dirty="0" smtClean="0">
                          <a:latin typeface="Arial"/>
                        </a:rPr>
                        <a:t>: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00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Collimation setup 3.5 </a:t>
                      </a:r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TeV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before squeeze, 1 nominal 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3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THU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latin typeface="Arial"/>
                        </a:rPr>
                        <a:t>17: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00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Injection and dump setup (higher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intensity,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MP, …)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0:00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1.38 </a:t>
                      </a:r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TeV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ramp with pilot bunch, Check of beta beat, orbit, coupling, (</a:t>
                      </a:r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undulator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check)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4:00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Ramp to 1.38 </a:t>
                      </a:r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TeV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, 1 nom bunch, test collisions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8:00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Collimation setup 3.5 </a:t>
                      </a:r>
                      <a:r>
                        <a:rPr lang="en-US" sz="1600" b="1" i="0" u="none" strike="noStrike" dirty="0" err="1">
                          <a:solidFill>
                            <a:schemeClr val="tx1"/>
                          </a:solidFill>
                          <a:latin typeface="Arial"/>
                        </a:rPr>
                        <a:t>TeV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 before squeeze, 1 nominal bunch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latin typeface="Arial"/>
                        </a:rPr>
                        <a:t>4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FRI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latin typeface="Arial"/>
                        </a:rPr>
                        <a:t>16:00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latin typeface="Arial"/>
                        </a:rPr>
                        <a:t>8</a:t>
                      </a: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Trial ramp to 3.5 </a:t>
                      </a:r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TeV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with 1 nominal bunch (RF blowup, orbit, </a:t>
                      </a:r>
                      <a:r>
                        <a:rPr lang="en-US" sz="1600" b="1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emittance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, damper, ...)</a:t>
                      </a:r>
                    </a:p>
                    <a:p>
                      <a:pPr algn="l" fontAlgn="ctr"/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5687" marR="5687" marT="56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46793</TotalTime>
  <Words>1047</Words>
  <Application>Microsoft Macintosh PowerPoint</Application>
  <PresentationFormat>On-screen Show (4:3)</PresentationFormat>
  <Paragraphs>221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Wednesday-Morning-Meeting</vt:lpstr>
      <vt:lpstr>Tuesday March 1st Morning   </vt:lpstr>
      <vt:lpstr>Tuesday March 1st  Morning </vt:lpstr>
      <vt:lpstr>Tuesday March 1st Morning   </vt:lpstr>
      <vt:lpstr>Tuesday March 1st  Afternoon    </vt:lpstr>
      <vt:lpstr>Tuesday March 1st Night   </vt:lpstr>
      <vt:lpstr>Tuesday March 2nd  Night  </vt:lpstr>
      <vt:lpstr>Tuesday March 1st  Afternoon    </vt:lpstr>
      <vt:lpstr>Plan for the Week: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Bernhard Holzer</cp:lastModifiedBy>
  <cp:revision>1784</cp:revision>
  <dcterms:created xsi:type="dcterms:W3CDTF">2011-03-02T06:09:33Z</dcterms:created>
  <dcterms:modified xsi:type="dcterms:W3CDTF">2011-03-02T06:10:05Z</dcterms:modified>
</cp:coreProperties>
</file>