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21"/>
  </p:notesMasterIdLst>
  <p:handoutMasterIdLst>
    <p:handoutMasterId r:id="rId22"/>
  </p:handoutMasterIdLst>
  <p:sldIdLst>
    <p:sldId id="856" r:id="rId2"/>
    <p:sldId id="857" r:id="rId3"/>
    <p:sldId id="859" r:id="rId4"/>
    <p:sldId id="860" r:id="rId5"/>
    <p:sldId id="862" r:id="rId6"/>
    <p:sldId id="861" r:id="rId7"/>
    <p:sldId id="863" r:id="rId8"/>
    <p:sldId id="864" r:id="rId9"/>
    <p:sldId id="865" r:id="rId10"/>
    <p:sldId id="870" r:id="rId11"/>
    <p:sldId id="871" r:id="rId12"/>
    <p:sldId id="872" r:id="rId13"/>
    <p:sldId id="873" r:id="rId14"/>
    <p:sldId id="866" r:id="rId15"/>
    <p:sldId id="867" r:id="rId16"/>
    <p:sldId id="868" r:id="rId17"/>
    <p:sldId id="869" r:id="rId18"/>
    <p:sldId id="874" r:id="rId19"/>
    <p:sldId id="875" r:id="rId20"/>
  </p:sldIdLst>
  <p:sldSz cx="9144000" cy="6858000" type="screen4x3"/>
  <p:notesSz cx="6718300" cy="9855200"/>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000"/>
    <a:srgbClr val="FF0000"/>
    <a:srgbClr val="99FFCC"/>
    <a:srgbClr val="9FCAFF"/>
    <a:srgbClr val="DDDDDD"/>
    <a:srgbClr val="3399FF"/>
    <a:srgbClr val="FFCCCC"/>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97" autoAdjust="0"/>
    <p:restoredTop sz="95238" autoAdjust="0"/>
  </p:normalViewPr>
  <p:slideViewPr>
    <p:cSldViewPr>
      <p:cViewPr varScale="1">
        <p:scale>
          <a:sx n="96" d="100"/>
          <a:sy n="96" d="100"/>
        </p:scale>
        <p:origin x="-108" y="-252"/>
      </p:cViewPr>
      <p:guideLst>
        <p:guide orient="horz" pos="2160"/>
        <p:guide pos="51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
    </p:cViewPr>
  </p:sorterViewPr>
  <p:notesViewPr>
    <p:cSldViewPr snapToGrid="0" snapToObjects="1">
      <p:cViewPr varScale="1">
        <p:scale>
          <a:sx n="83" d="100"/>
          <a:sy n="83" d="100"/>
        </p:scale>
        <p:origin x="-3272" y="-120"/>
      </p:cViewPr>
      <p:guideLst>
        <p:guide orient="horz" pos="3104"/>
        <p:guide pos="2116"/>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5238" y="0"/>
            <a:ext cx="2911475" cy="492125"/>
          </a:xfrm>
          <a:prstGeom prst="rect">
            <a:avLst/>
          </a:prstGeom>
        </p:spPr>
        <p:txBody>
          <a:bodyPr vert="horz" lIns="91440" tIns="45720" rIns="91440" bIns="45720" rtlCol="0"/>
          <a:lstStyle>
            <a:lvl1pPr algn="r">
              <a:defRPr sz="1200"/>
            </a:lvl1pPr>
          </a:lstStyle>
          <a:p>
            <a:fld id="{59C0DC6C-BFF8-144A-B30B-BD4EDED5E972}" type="datetimeFigureOut">
              <a:rPr lang="en-US" smtClean="0"/>
              <a:pPr/>
              <a:t>2/22/2011</a:t>
            </a:fld>
            <a:endParaRPr lang="en-US"/>
          </a:p>
        </p:txBody>
      </p:sp>
      <p:sp>
        <p:nvSpPr>
          <p:cNvPr id="4" name="Footer Placeholder 3"/>
          <p:cNvSpPr>
            <a:spLocks noGrp="1"/>
          </p:cNvSpPr>
          <p:nvPr>
            <p:ph type="ftr" sz="quarter" idx="2"/>
          </p:nvPr>
        </p:nvSpPr>
        <p:spPr>
          <a:xfrm>
            <a:off x="0" y="9361488"/>
            <a:ext cx="2911475" cy="4921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5238" y="9361488"/>
            <a:ext cx="2911475" cy="492125"/>
          </a:xfrm>
          <a:prstGeom prst="rect">
            <a:avLst/>
          </a:prstGeom>
        </p:spPr>
        <p:txBody>
          <a:bodyPr vert="horz" lIns="91440" tIns="45720" rIns="91440" bIns="45720" rtlCol="0" anchor="b"/>
          <a:lstStyle>
            <a:lvl1pPr algn="r">
              <a:defRPr sz="1200"/>
            </a:lvl1pPr>
          </a:lstStyle>
          <a:p>
            <a:fld id="{A02C2787-C011-484C-9C9F-47366145B8D0}" type="slidenum">
              <a:rPr lang="en-US" smtClean="0"/>
              <a:pPr/>
              <a:t>‹#›</a:t>
            </a:fld>
            <a:endParaRPr lang="en-US"/>
          </a:p>
        </p:txBody>
      </p:sp>
    </p:spTree>
    <p:extLst>
      <p:ext uri="{BB962C8B-B14F-4D97-AF65-F5344CB8AC3E}">
        <p14:creationId xmlns:p14="http://schemas.microsoft.com/office/powerpoint/2010/main" xmlns="" val="3853249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dirty="0">
                <a:solidFill>
                  <a:schemeClr val="tx1"/>
                </a:solidFill>
              </a:defRPr>
            </a:lvl1pPr>
          </a:lstStyle>
          <a:p>
            <a:pPr>
              <a:defRPr/>
            </a:pPr>
            <a:endParaRPr lang="en-US" dirty="0"/>
          </a:p>
        </p:txBody>
      </p:sp>
      <p:sp>
        <p:nvSpPr>
          <p:cNvPr id="31747" name="Rectangle 3"/>
          <p:cNvSpPr>
            <a:spLocks noGrp="1" noChangeArrowheads="1"/>
          </p:cNvSpPr>
          <p:nvPr>
            <p:ph type="dt" idx="1"/>
          </p:nvPr>
        </p:nvSpPr>
        <p:spPr bwMode="auto">
          <a:xfrm>
            <a:off x="3805238"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dirty="0">
                <a:solidFill>
                  <a:schemeClr val="tx1"/>
                </a:solidFill>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895350" y="739775"/>
            <a:ext cx="4927600" cy="36957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71513" y="4681538"/>
            <a:ext cx="5375275" cy="4433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93614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dirty="0">
                <a:solidFill>
                  <a:schemeClr val="tx1"/>
                </a:solidFill>
              </a:defRPr>
            </a:lvl1pPr>
          </a:lstStyle>
          <a:p>
            <a:pPr>
              <a:defRPr/>
            </a:pPr>
            <a:endParaRPr lang="en-US" dirty="0"/>
          </a:p>
        </p:txBody>
      </p:sp>
      <p:sp>
        <p:nvSpPr>
          <p:cNvPr id="31751" name="Rectangle 7"/>
          <p:cNvSpPr>
            <a:spLocks noGrp="1" noChangeArrowheads="1"/>
          </p:cNvSpPr>
          <p:nvPr>
            <p:ph type="sldNum" sz="quarter" idx="5"/>
          </p:nvPr>
        </p:nvSpPr>
        <p:spPr bwMode="auto">
          <a:xfrm>
            <a:off x="3805238" y="93614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defRPr>
            </a:lvl1pPr>
          </a:lstStyle>
          <a:p>
            <a:pPr>
              <a:defRPr/>
            </a:pPr>
            <a:fld id="{4CFAA86E-7117-48E8-AB4F-2D91C9F729B4}" type="slidenum">
              <a:rPr lang="en-US"/>
              <a:pPr>
                <a:defRPr/>
              </a:pPr>
              <a:t>‹#›</a:t>
            </a:fld>
            <a:endParaRPr lang="en-US" dirty="0"/>
          </a:p>
        </p:txBody>
      </p:sp>
    </p:spTree>
    <p:extLst>
      <p:ext uri="{BB962C8B-B14F-4D97-AF65-F5344CB8AC3E}">
        <p14:creationId xmlns:p14="http://schemas.microsoft.com/office/powerpoint/2010/main" xmlns="" val="18201940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550DCE-C0F6-4BD3-85B0-042E7AADD9F5}" type="slidenum">
              <a:rPr lang="en-GB" smtClean="0"/>
              <a:pPr>
                <a:defRPr/>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550DCE-C0F6-4BD3-85B0-042E7AADD9F5}" type="slidenum">
              <a:rPr lang="en-GB" smtClean="0"/>
              <a:pPr>
                <a:defRPr/>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defRPr/>
              </a:pPr>
              <a:endParaRPr lang="en-US" sz="2400" dirty="0">
                <a:solidFill>
                  <a:schemeClr val="tx1"/>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defRPr/>
                </a:pPr>
                <a:endParaRPr lang="en-US" sz="2400" dirty="0">
                  <a:solidFill>
                    <a:schemeClr val="tx1"/>
                  </a:solidFill>
                  <a:latin typeface="Times New Roman" pitchFamily="18" charset="0"/>
                </a:endParaRPr>
              </a:p>
            </p:txBody>
          </p:sp>
        </p:grpSp>
      </p:gr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dirty="0">
                <a:solidFill>
                  <a:schemeClr val="tx1"/>
                </a:solidFill>
              </a:defRPr>
            </a:lvl1pPr>
          </a:lstStyle>
          <a:p>
            <a:pPr>
              <a:defRPr/>
            </a:pPr>
            <a:r>
              <a:rPr lang="en-US" smtClean="0"/>
              <a:t>01-12-2010</a:t>
            </a:r>
            <a:endParaRPr lang="en-US" dirty="0"/>
          </a:p>
        </p:txBody>
      </p:sp>
      <p:sp>
        <p:nvSpPr>
          <p:cNvPr id="19" name="Rectangle 17"/>
          <p:cNvSpPr>
            <a:spLocks noGrp="1" noChangeArrowheads="1"/>
          </p:cNvSpPr>
          <p:nvPr>
            <p:ph type="ftr" sz="quarter" idx="11"/>
          </p:nvPr>
        </p:nvSpPr>
        <p:spPr>
          <a:xfrm>
            <a:off x="3124200" y="6248400"/>
            <a:ext cx="2895600" cy="457200"/>
          </a:xfrm>
        </p:spPr>
        <p:txBody>
          <a:bodyPr/>
          <a:lstStyle>
            <a:lvl1pPr>
              <a:defRPr dirty="0">
                <a:solidFill>
                  <a:schemeClr val="tx1"/>
                </a:solidFill>
              </a:defRPr>
            </a:lvl1pPr>
          </a:lstStyle>
          <a:p>
            <a:pPr>
              <a:defRPr/>
            </a:pPr>
            <a:r>
              <a:rPr lang="en-US" smtClean="0"/>
              <a:t>LMC</a:t>
            </a:r>
            <a:endParaRPr lang="en-US" dirty="0"/>
          </a:p>
        </p:txBody>
      </p:sp>
      <p:sp>
        <p:nvSpPr>
          <p:cNvPr id="20" name="Rectangle 18"/>
          <p:cNvSpPr>
            <a:spLocks noGrp="1" noChangeArrowheads="1"/>
          </p:cNvSpPr>
          <p:nvPr>
            <p:ph type="sldNum" sz="quarter" idx="12"/>
          </p:nvPr>
        </p:nvSpPr>
        <p:spPr>
          <a:xfrm>
            <a:off x="6553200" y="6248400"/>
            <a:ext cx="2133600" cy="457200"/>
          </a:xfrm>
        </p:spPr>
        <p:txBody>
          <a:bodyPr/>
          <a:lstStyle>
            <a:lvl1pPr>
              <a:defRPr sz="1200">
                <a:solidFill>
                  <a:schemeClr val="tx1"/>
                </a:solidFill>
                <a:latin typeface="Arial Black" pitchFamily="34" charset="0"/>
              </a:defRPr>
            </a:lvl1pPr>
          </a:lstStyle>
          <a:p>
            <a:pPr>
              <a:defRPr/>
            </a:pPr>
            <a:fld id="{26E3E824-1D33-4083-932F-B12D7D09EB3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LMC</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4C907FC7-9701-4F56-BA21-47F785F44AEB}"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01-12-2010</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LMC</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6616FE21-7D5A-4944-9B4F-14EE2A8435CA}"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01-12-2010</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pPr lvl="0"/>
            <a:endParaRPr lang="en-US" noProof="0" dirty="0" smtClean="0"/>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LMC</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A4143100-3704-4E7F-9742-368FE9AA1696}"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01-12-2010</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LMC</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98AF8F70-BBF6-4832-98A0-56CA85B1B772}"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01-12-2010</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96975"/>
            <a:ext cx="4038600"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29050"/>
            <a:ext cx="4038600"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r>
              <a:rPr lang="en-US" smtClean="0"/>
              <a:t>LMC</a:t>
            </a:r>
            <a:endParaRPr lang="en-US" dirty="0"/>
          </a:p>
        </p:txBody>
      </p:sp>
      <p:sp>
        <p:nvSpPr>
          <p:cNvPr id="7" name="Rectangle 3"/>
          <p:cNvSpPr>
            <a:spLocks noGrp="1" noChangeArrowheads="1"/>
          </p:cNvSpPr>
          <p:nvPr>
            <p:ph type="sldNum" sz="quarter" idx="11"/>
          </p:nvPr>
        </p:nvSpPr>
        <p:spPr>
          <a:ln/>
        </p:spPr>
        <p:txBody>
          <a:bodyPr/>
          <a:lstStyle>
            <a:lvl1pPr>
              <a:defRPr/>
            </a:lvl1pPr>
          </a:lstStyle>
          <a:p>
            <a:pPr>
              <a:defRPr/>
            </a:pPr>
            <a:fld id="{1D9A8A3B-17E3-4A11-B239-2716609288BA}" type="slidenum">
              <a:rPr lang="en-US"/>
              <a:pPr>
                <a:defRPr/>
              </a:pPr>
              <a:t>‹#›</a:t>
            </a:fld>
            <a:endParaRPr lang="en-US" dirty="0"/>
          </a:p>
        </p:txBody>
      </p:sp>
      <p:sp>
        <p:nvSpPr>
          <p:cNvPr id="8" name="Rectangle 16"/>
          <p:cNvSpPr>
            <a:spLocks noGrp="1" noChangeArrowheads="1"/>
          </p:cNvSpPr>
          <p:nvPr>
            <p:ph type="dt" sz="half" idx="12"/>
          </p:nvPr>
        </p:nvSpPr>
        <p:spPr>
          <a:ln/>
        </p:spPr>
        <p:txBody>
          <a:bodyPr/>
          <a:lstStyle>
            <a:lvl1pPr>
              <a:defRPr/>
            </a:lvl1pPr>
          </a:lstStyle>
          <a:p>
            <a:pPr>
              <a:defRPr/>
            </a:pPr>
            <a:r>
              <a:rPr lang="en-US" smtClean="0"/>
              <a:t>01-12-2010</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5111750"/>
          </a:xfrm>
        </p:spPr>
        <p:txBody>
          <a:bodyPr/>
          <a:lstStyle>
            <a:lvl3pPr>
              <a:defRPr>
                <a:solidFill>
                  <a:schemeClr val="bg2">
                    <a:lumMod val="40000"/>
                    <a:lumOff val="6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7" name="Date Placeholder 16"/>
          <p:cNvSpPr>
            <a:spLocks noGrp="1"/>
          </p:cNvSpPr>
          <p:nvPr>
            <p:ph type="dt" sz="half" idx="10"/>
          </p:nvPr>
        </p:nvSpPr>
        <p:spPr/>
        <p:txBody>
          <a:bodyPr/>
          <a:lstStyle/>
          <a:p>
            <a:pPr>
              <a:defRPr/>
            </a:pPr>
            <a:r>
              <a:rPr lang="en-US" smtClean="0"/>
              <a:t>01-12-2010</a:t>
            </a:r>
            <a:endParaRPr lang="en-US" dirty="0"/>
          </a:p>
        </p:txBody>
      </p:sp>
      <p:sp>
        <p:nvSpPr>
          <p:cNvPr id="18" name="Slide Number Placeholder 17"/>
          <p:cNvSpPr>
            <a:spLocks noGrp="1"/>
          </p:cNvSpPr>
          <p:nvPr>
            <p:ph type="sldNum" sz="quarter" idx="11"/>
          </p:nvPr>
        </p:nvSpPr>
        <p:spPr/>
        <p:txBody>
          <a:bodyPr/>
          <a:lstStyle/>
          <a:p>
            <a:pPr>
              <a:defRPr/>
            </a:pPr>
            <a:fld id="{69CF8F24-2345-4359-A23A-40838D5E6DC1}" type="slidenum">
              <a:rPr lang="en-US" smtClean="0"/>
              <a:pPr>
                <a:defRPr/>
              </a:pPr>
              <a:t>‹#›</a:t>
            </a:fld>
            <a:endParaRPr lang="en-US" dirty="0"/>
          </a:p>
        </p:txBody>
      </p:sp>
      <p:sp>
        <p:nvSpPr>
          <p:cNvPr id="19" name="Footer Placeholder 18"/>
          <p:cNvSpPr>
            <a:spLocks noGrp="1"/>
          </p:cNvSpPr>
          <p:nvPr>
            <p:ph type="ftr" sz="quarter" idx="12"/>
          </p:nvPr>
        </p:nvSpPr>
        <p:spPr/>
        <p:txBody>
          <a:bodyPr/>
          <a:lstStyle/>
          <a:p>
            <a:pPr>
              <a:defRPr/>
            </a:pPr>
            <a:r>
              <a:rPr lang="en-US" smtClean="0"/>
              <a:t>LMC</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LMC</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DA1C38A6-77F0-4FCF-B06D-A581D0D4EF24}"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r>
              <a:rPr lang="en-US" smtClean="0"/>
              <a:t>01-12-2010</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LMC</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B0531215-DB5D-475E-B8AB-8117DA16C71B}"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01-12-2010</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smtClean="0"/>
              <a:t>LMC</a:t>
            </a: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0FF503C1-DF11-4A20-A24B-2DE152F8D07C}" type="slidenum">
              <a:rPr lang="en-US"/>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r>
              <a:rPr lang="en-US" smtClean="0"/>
              <a:t>01-12-2010</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smtClean="0"/>
              <a:t>LMC</a:t>
            </a: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EE9A8FA0-5CB1-47CC-8E14-97CA62F167CF}" type="slidenum">
              <a:rPr lang="en-US"/>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r>
              <a:rPr lang="en-US" smtClean="0"/>
              <a:t>01-12-2010</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smtClean="0"/>
              <a:t>LMC</a:t>
            </a: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15DAADED-51EB-4F42-B5F1-2ACE1DF1E144}" type="slidenum">
              <a:rPr lang="en-US"/>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r>
              <a:rPr lang="en-US" smtClean="0"/>
              <a:t>01-12-2010</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LMC</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084457D-55E5-4A3A-B391-7D7C2479BC6E}"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01-12-2010</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LMC</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8EA2502F-1A98-441D-8A55-88868DC7B226}"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r>
              <a:rPr lang="en-US" smtClean="0"/>
              <a:t>01-12-2010</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dirty="0"/>
            </a:lvl1pPr>
          </a:lstStyle>
          <a:p>
            <a:pPr>
              <a:defRPr/>
            </a:pPr>
            <a:r>
              <a:rPr lang="en-US" smtClean="0"/>
              <a:t>LMC</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pPr>
              <a:defRPr/>
            </a:pPr>
            <a:fld id="{69CF8F24-2345-4359-A23A-40838D5E6DC1}" type="slidenum">
              <a:rPr lang="en-US"/>
              <a:pPr>
                <a:defRPr/>
              </a:pPr>
              <a:t>‹#›</a:t>
            </a:fld>
            <a:endParaRPr lang="en-US" dirty="0"/>
          </a:p>
        </p:txBody>
      </p:sp>
      <p:sp>
        <p:nvSpPr>
          <p:cNvPr id="922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dirty="0"/>
            </a:lvl1pPr>
          </a:lstStyle>
          <a:p>
            <a:pPr>
              <a:defRPr/>
            </a:pPr>
            <a:r>
              <a:rPr lang="en-US" smtClean="0"/>
              <a:t>01-12-2010</a:t>
            </a:r>
            <a:endParaRPr lang="en-US" dirty="0"/>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pPr>
              <a:defRPr/>
            </a:pPr>
            <a:endParaRPr lang="en-US" dirty="0"/>
          </a:p>
        </p:txBody>
      </p:sp>
      <p:pic>
        <p:nvPicPr>
          <p:cNvPr id="9224" name="Picture 18"/>
          <p:cNvPicPr>
            <a:picLocks noChangeAspect="1" noChangeArrowheads="1"/>
          </p:cNvPicPr>
          <p:nvPr userDrawn="1"/>
        </p:nvPicPr>
        <p:blipFill>
          <a:blip r:embed="rId17" cstate="print"/>
          <a:srcRect/>
          <a:stretch>
            <a:fillRect/>
          </a:stretch>
        </p:blipFill>
        <p:spPr bwMode="auto">
          <a:xfrm>
            <a:off x="0" y="0"/>
            <a:ext cx="654050" cy="623888"/>
          </a:xfrm>
          <a:prstGeom prst="rect">
            <a:avLst/>
          </a:prstGeom>
          <a:noFill/>
          <a:ln w="12700" cap="sq" algn="ctr">
            <a:noFill/>
            <a:miter lim="800000"/>
            <a:headEnd/>
            <a:tailEnd type="none" w="lg" len="lg"/>
          </a:ln>
        </p:spPr>
      </p:pic>
    </p:spTree>
  </p:cSld>
  <p:clrMap bg1="lt1" tx1="dk1" bg2="lt2" tx2="dk2" accent1="accent1" accent2="accent2" accent3="accent3" accent4="accent4" accent5="accent5" accent6="accent6" hlink="hlink" folHlink="folHlink"/>
  <p:sldLayoutIdLst>
    <p:sldLayoutId id="2147483713"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4" r:id="rId15"/>
  </p:sldLayoutIdLst>
  <p:hf sldNum="0" hdr="0" dt="0"/>
  <p:txStyles>
    <p:titleStyle>
      <a:lvl1pPr algn="l"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2"/>
          </a:solidFill>
          <a:latin typeface="Arial" charset="0"/>
        </a:defRPr>
      </a:lvl2pPr>
      <a:lvl3pPr algn="l" rtl="0" eaLnBrk="0" fontAlgn="base" hangingPunct="0">
        <a:spcBef>
          <a:spcPct val="0"/>
        </a:spcBef>
        <a:spcAft>
          <a:spcPct val="0"/>
        </a:spcAft>
        <a:defRPr sz="3200">
          <a:solidFill>
            <a:schemeClr val="bg2"/>
          </a:solidFill>
          <a:latin typeface="Arial" charset="0"/>
        </a:defRPr>
      </a:lvl3pPr>
      <a:lvl4pPr algn="l" rtl="0" eaLnBrk="0" fontAlgn="base" hangingPunct="0">
        <a:spcBef>
          <a:spcPct val="0"/>
        </a:spcBef>
        <a:spcAft>
          <a:spcPct val="0"/>
        </a:spcAft>
        <a:defRPr sz="3200">
          <a:solidFill>
            <a:schemeClr val="bg2"/>
          </a:solidFill>
          <a:latin typeface="Arial" charset="0"/>
        </a:defRPr>
      </a:lvl4pPr>
      <a:lvl5pPr algn="l" rtl="0" eaLnBrk="0" fontAlgn="base" hangingPunct="0">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accent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ab-dep-op-elogbook.web.cern.ch/ab-dep-op-elogbook/elogbook/view.php?attachId=112504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b-dep-op-elogbook.web.cern.ch/ab-dep-op-elogbook/elogbook/view.php?attachId=112504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Mystery unable to inject: timing, BIS, SIS…</a:t>
            </a:r>
          </a:p>
          <a:p>
            <a:r>
              <a:rPr lang="en-GB" dirty="0" smtClean="0"/>
              <a:t>8:15 </a:t>
            </a:r>
            <a:r>
              <a:rPr lang="en-GB" dirty="0" smtClean="0"/>
              <a:t> to 12: 30 Injection/LBDS studies</a:t>
            </a:r>
          </a:p>
          <a:p>
            <a:pPr lvl="1"/>
            <a:r>
              <a:rPr lang="en-GB" dirty="0" smtClean="0"/>
              <a:t>Fine delay adjustment of injection kickers</a:t>
            </a:r>
          </a:p>
          <a:p>
            <a:pPr lvl="1"/>
            <a:r>
              <a:rPr lang="en-GB" dirty="0" smtClean="0"/>
              <a:t>Synchronization of MKI with AGK</a:t>
            </a:r>
          </a:p>
          <a:p>
            <a:pPr lvl="1"/>
            <a:r>
              <a:rPr lang="en-GB" dirty="0" smtClean="0"/>
              <a:t>TCDQ position interlock tests</a:t>
            </a:r>
            <a:endParaRPr lang="en-GB" dirty="0" smtClean="0"/>
          </a:p>
          <a:p>
            <a:pPr lvl="1"/>
            <a:r>
              <a:rPr lang="en-GB" dirty="0" smtClean="0"/>
              <a:t>Voltage lower limit tests</a:t>
            </a:r>
          </a:p>
          <a:p>
            <a:pPr lvl="1"/>
            <a:r>
              <a:rPr lang="en-US" dirty="0" smtClean="0"/>
              <a:t>Tried to inject B1 in bucket 31241. Did not come in. Probably stopped by SIS, IQC or so as it was not tried to pulse the kickers. Injected at old limit = bucket 31141, but IQC complained that beam in wrong bucket. </a:t>
            </a:r>
            <a:br>
              <a:rPr lang="en-US" dirty="0" smtClean="0"/>
            </a:br>
            <a:r>
              <a:rPr lang="en-US" dirty="0" smtClean="0"/>
              <a:t>Conclusion: maximum bucket which can be injected to be tested with experts around.</a:t>
            </a:r>
            <a:endParaRPr lang="en-GB" dirty="0"/>
          </a:p>
        </p:txBody>
      </p:sp>
      <p:sp>
        <p:nvSpPr>
          <p:cNvPr id="3" name="Title 2"/>
          <p:cNvSpPr>
            <a:spLocks noGrp="1"/>
          </p:cNvSpPr>
          <p:nvPr>
            <p:ph type="title"/>
          </p:nvPr>
        </p:nvSpPr>
        <p:spPr/>
        <p:txBody>
          <a:bodyPr/>
          <a:lstStyle/>
          <a:p>
            <a:r>
              <a:rPr lang="en-GB" dirty="0" smtClean="0"/>
              <a:t>Tuesday 22-02-11</a:t>
            </a:r>
            <a:endParaRPr lang="en-GB" dirty="0"/>
          </a:p>
        </p:txBody>
      </p:sp>
      <p:sp>
        <p:nvSpPr>
          <p:cNvPr id="4" name="Footer Placeholder 3"/>
          <p:cNvSpPr>
            <a:spLocks noGrp="1"/>
          </p:cNvSpPr>
          <p:nvPr>
            <p:ph type="ftr" sz="quarter" idx="12"/>
          </p:nvPr>
        </p:nvSpPr>
        <p:spPr/>
        <p:txBody>
          <a:bodyPr/>
          <a:lstStyle/>
          <a:p>
            <a:pPr>
              <a:defRPr/>
            </a:pPr>
            <a:r>
              <a:rPr lang="en-US" smtClean="0"/>
              <a:t>LMC</a:t>
            </a:r>
            <a:endParaRPr lang="en-US" dirty="0"/>
          </a:p>
        </p:txBody>
      </p:sp>
      <p:sp>
        <p:nvSpPr>
          <p:cNvPr id="5" name="TextBox 4"/>
          <p:cNvSpPr txBox="1"/>
          <p:nvPr/>
        </p:nvSpPr>
        <p:spPr>
          <a:xfrm>
            <a:off x="1547580" y="5733320"/>
            <a:ext cx="5400750" cy="707886"/>
          </a:xfrm>
          <a:prstGeom prst="rect">
            <a:avLst/>
          </a:prstGeom>
          <a:noFill/>
        </p:spPr>
        <p:txBody>
          <a:bodyPr wrap="square" rtlCol="0">
            <a:spAutoFit/>
          </a:bodyPr>
          <a:lstStyle/>
          <a:p>
            <a:r>
              <a:rPr lang="en-GB" dirty="0" smtClean="0"/>
              <a:t>95% of test of beam dump/injection without beam completed</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Squeeze (</a:t>
            </a:r>
            <a:r>
              <a:rPr lang="en-GB" dirty="0" smtClean="0">
                <a:latin typeface="Symbol" pitchFamily="18" charset="2"/>
              </a:rPr>
              <a:t>b</a:t>
            </a:r>
            <a:r>
              <a:rPr lang="en-GB" dirty="0" smtClean="0"/>
              <a:t>*=3 m)</a:t>
            </a:r>
            <a:endParaRPr lang="en-GB" dirty="0"/>
          </a:p>
        </p:txBody>
      </p:sp>
      <p:sp>
        <p:nvSpPr>
          <p:cNvPr id="7" name="Text Placeholder 6"/>
          <p:cNvSpPr>
            <a:spLocks noGrp="1"/>
          </p:cNvSpPr>
          <p:nvPr>
            <p:ph type="body" sz="half" idx="10"/>
          </p:nvPr>
        </p:nvSpPr>
        <p:spPr>
          <a:xfrm>
            <a:off x="152400" y="990600"/>
            <a:ext cx="8763000" cy="762000"/>
          </a:xfrm>
        </p:spPr>
        <p:txBody>
          <a:bodyPr/>
          <a:lstStyle/>
          <a:p>
            <a:r>
              <a:rPr lang="en-GB" sz="2400" dirty="0" smtClean="0"/>
              <a:t>Orbit, coupling correction, beta beating measurements </a:t>
            </a:r>
            <a:endParaRPr lang="en-GB" sz="2400" dirty="0"/>
          </a:p>
        </p:txBody>
      </p:sp>
      <p:sp>
        <p:nvSpPr>
          <p:cNvPr id="8194" name="AutoShape 2" descr="https://ab-dep-op-elogbook.web.cern.ch/ab-dep-op-elogbook/elogbook/attach.php?attachId=1133907&amp;type=png&amp;fname=20110222212459.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195" name="Picture 3" descr="\\cern.ch\dfs\Users\a\arduini\Documents\20110222212459[1].png"/>
          <p:cNvPicPr>
            <a:picLocks noChangeAspect="1" noChangeArrowheads="1"/>
          </p:cNvPicPr>
          <p:nvPr/>
        </p:nvPicPr>
        <p:blipFill>
          <a:blip r:embed="rId2" cstate="print"/>
          <a:srcRect/>
          <a:stretch>
            <a:fillRect/>
          </a:stretch>
        </p:blipFill>
        <p:spPr bwMode="auto">
          <a:xfrm>
            <a:off x="1524000" y="1447800"/>
            <a:ext cx="5943600" cy="2377440"/>
          </a:xfrm>
          <a:prstGeom prst="rect">
            <a:avLst/>
          </a:prstGeom>
          <a:noFill/>
        </p:spPr>
      </p:pic>
      <p:pic>
        <p:nvPicPr>
          <p:cNvPr id="8196" name="Picture 4" descr="\\cern.ch\dfs\Users\a\arduini\Documents\20110222212053[1].png"/>
          <p:cNvPicPr>
            <a:picLocks noChangeAspect="1" noChangeArrowheads="1"/>
          </p:cNvPicPr>
          <p:nvPr/>
        </p:nvPicPr>
        <p:blipFill>
          <a:blip r:embed="rId3" cstate="print"/>
          <a:srcRect/>
          <a:stretch>
            <a:fillRect/>
          </a:stretch>
        </p:blipFill>
        <p:spPr bwMode="auto">
          <a:xfrm>
            <a:off x="5257800" y="3926505"/>
            <a:ext cx="3505200" cy="2931495"/>
          </a:xfrm>
          <a:prstGeom prst="rect">
            <a:avLst/>
          </a:prstGeom>
          <a:noFill/>
        </p:spPr>
      </p:pic>
      <p:pic>
        <p:nvPicPr>
          <p:cNvPr id="8197" name="Picture 5" descr="\\cern.ch\dfs\Users\a\arduini\Documents\20110222211524[1].png"/>
          <p:cNvPicPr>
            <a:picLocks noChangeAspect="1" noChangeArrowheads="1"/>
          </p:cNvPicPr>
          <p:nvPr/>
        </p:nvPicPr>
        <p:blipFill>
          <a:blip r:embed="rId4" cstate="print"/>
          <a:srcRect/>
          <a:stretch>
            <a:fillRect/>
          </a:stretch>
        </p:blipFill>
        <p:spPr bwMode="auto">
          <a:xfrm>
            <a:off x="381000" y="3886200"/>
            <a:ext cx="3581400" cy="299522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3"/>
          </p:nvPr>
        </p:nvSpPr>
        <p:spPr/>
        <p:txBody>
          <a:bodyPr/>
          <a:lstStyle/>
          <a:p>
            <a:r>
              <a:rPr lang="en-GB" sz="2400" dirty="0" smtClean="0"/>
              <a:t>Squeeze (</a:t>
            </a:r>
            <a:r>
              <a:rPr lang="en-GB" sz="2400" dirty="0" smtClean="0">
                <a:latin typeface="Symbol" pitchFamily="18" charset="2"/>
              </a:rPr>
              <a:t>b</a:t>
            </a:r>
            <a:r>
              <a:rPr lang="en-GB" sz="2400" dirty="0" smtClean="0"/>
              <a:t>*=3 m to 1.5 m): Coupling increasing during the squeeze. B2 loss</a:t>
            </a:r>
            <a:endParaRPr lang="en-GB" sz="2400" dirty="0"/>
          </a:p>
        </p:txBody>
      </p:sp>
      <p:sp>
        <p:nvSpPr>
          <p:cNvPr id="5" name="Title 4"/>
          <p:cNvSpPr>
            <a:spLocks noGrp="1"/>
          </p:cNvSpPr>
          <p:nvPr>
            <p:ph type="title"/>
          </p:nvPr>
        </p:nvSpPr>
        <p:spPr/>
        <p:txBody>
          <a:bodyPr/>
          <a:lstStyle/>
          <a:p>
            <a:r>
              <a:rPr lang="en-GB" dirty="0" smtClean="0"/>
              <a:t>Squeeze</a:t>
            </a:r>
            <a:endParaRPr lang="en-GB" dirty="0"/>
          </a:p>
        </p:txBody>
      </p:sp>
      <p:sp>
        <p:nvSpPr>
          <p:cNvPr id="6" name="Text Placeholder 5"/>
          <p:cNvSpPr>
            <a:spLocks noGrp="1"/>
          </p:cNvSpPr>
          <p:nvPr>
            <p:ph type="body" sz="half" idx="10"/>
          </p:nvPr>
        </p:nvSpPr>
        <p:spPr/>
        <p:txBody>
          <a:bodyPr/>
          <a:lstStyle/>
          <a:p>
            <a:r>
              <a:rPr lang="en-GB" sz="2400" dirty="0" smtClean="0"/>
              <a:t>Squeeze (</a:t>
            </a:r>
            <a:r>
              <a:rPr lang="en-GB" sz="2400" dirty="0" smtClean="0">
                <a:latin typeface="Symbol" pitchFamily="18" charset="2"/>
              </a:rPr>
              <a:t>b</a:t>
            </a:r>
            <a:r>
              <a:rPr lang="en-GB" sz="2400" dirty="0" smtClean="0"/>
              <a:t>*=3 m to 2 m): OFSU does not read any real time trim. Switch OFF the feedbacks. </a:t>
            </a:r>
          </a:p>
          <a:p>
            <a:endParaRPr lang="en-US" dirty="0"/>
          </a:p>
        </p:txBody>
      </p:sp>
      <p:sp>
        <p:nvSpPr>
          <p:cNvPr id="8194" name="AutoShape 2" descr="https://ab-dep-op-elogbook.web.cern.ch/ab-dep-op-elogbook/elogbook/attach.php?attachId=1133907&amp;type=png&amp;fname=20110222212459.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58" name="Picture 2" descr="\\cern.ch\dfs\Users\a\arduini\Documents\20110222214159[1].png"/>
          <p:cNvPicPr>
            <a:picLocks noChangeAspect="1" noChangeArrowheads="1"/>
          </p:cNvPicPr>
          <p:nvPr/>
        </p:nvPicPr>
        <p:blipFill>
          <a:blip r:embed="rId2" cstate="print"/>
          <a:srcRect/>
          <a:stretch>
            <a:fillRect/>
          </a:stretch>
        </p:blipFill>
        <p:spPr bwMode="auto">
          <a:xfrm>
            <a:off x="381000" y="2667000"/>
            <a:ext cx="3931920" cy="3276600"/>
          </a:xfrm>
          <a:prstGeom prst="rect">
            <a:avLst/>
          </a:prstGeom>
          <a:noFill/>
        </p:spPr>
      </p:pic>
      <p:pic>
        <p:nvPicPr>
          <p:cNvPr id="1027" name="Picture 3" descr="\\cern.ch\dfs\Users\a\arduini\Documents\TIMESERIES_CHART_IMAGE_.png"/>
          <p:cNvPicPr>
            <a:picLocks noChangeAspect="1" noChangeArrowheads="1"/>
          </p:cNvPicPr>
          <p:nvPr/>
        </p:nvPicPr>
        <p:blipFill>
          <a:blip r:embed="rId3" cstate="print"/>
          <a:srcRect/>
          <a:stretch>
            <a:fillRect/>
          </a:stretch>
        </p:blipFill>
        <p:spPr bwMode="auto">
          <a:xfrm>
            <a:off x="4343400" y="3200400"/>
            <a:ext cx="4652010" cy="223170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3"/>
          </p:nvPr>
        </p:nvSpPr>
        <p:spPr/>
        <p:txBody>
          <a:bodyPr/>
          <a:lstStyle/>
          <a:p>
            <a:endParaRPr lang="en-GB" dirty="0"/>
          </a:p>
        </p:txBody>
      </p:sp>
      <p:sp>
        <p:nvSpPr>
          <p:cNvPr id="5" name="Title 4"/>
          <p:cNvSpPr>
            <a:spLocks noGrp="1"/>
          </p:cNvSpPr>
          <p:nvPr>
            <p:ph type="title"/>
          </p:nvPr>
        </p:nvSpPr>
        <p:spPr/>
        <p:txBody>
          <a:bodyPr/>
          <a:lstStyle/>
          <a:p>
            <a:r>
              <a:rPr lang="en-GB" dirty="0" smtClean="0"/>
              <a:t>Squeeze (</a:t>
            </a:r>
            <a:r>
              <a:rPr lang="en-GB" dirty="0" smtClean="0">
                <a:latin typeface="Symbol" pitchFamily="18" charset="2"/>
              </a:rPr>
              <a:t>b</a:t>
            </a:r>
            <a:r>
              <a:rPr lang="en-GB" dirty="0" smtClean="0"/>
              <a:t>*=11 m, 3.5 m)</a:t>
            </a:r>
            <a:endParaRPr lang="en-GB" dirty="0"/>
          </a:p>
        </p:txBody>
      </p:sp>
      <p:sp>
        <p:nvSpPr>
          <p:cNvPr id="7" name="Text Placeholder 6"/>
          <p:cNvSpPr>
            <a:spLocks noGrp="1"/>
          </p:cNvSpPr>
          <p:nvPr>
            <p:ph type="body" sz="half" idx="10"/>
          </p:nvPr>
        </p:nvSpPr>
        <p:spPr/>
        <p:txBody>
          <a:bodyPr/>
          <a:lstStyle/>
          <a:p>
            <a:endParaRPr lang="en-GB" dirty="0"/>
          </a:p>
        </p:txBody>
      </p:sp>
      <p:pic>
        <p:nvPicPr>
          <p:cNvPr id="7170" name="Picture 2" descr="http://elogbook.cern.ch/eLogbook/attach_reader?attach_id=1133938"/>
          <p:cNvPicPr>
            <a:picLocks noChangeAspect="1" noChangeArrowheads="1"/>
          </p:cNvPicPr>
          <p:nvPr/>
        </p:nvPicPr>
        <p:blipFill>
          <a:blip r:embed="rId2" cstate="print"/>
          <a:srcRect/>
          <a:stretch>
            <a:fillRect/>
          </a:stretch>
        </p:blipFill>
        <p:spPr bwMode="auto">
          <a:xfrm>
            <a:off x="304800" y="1066800"/>
            <a:ext cx="3895725" cy="2843213"/>
          </a:xfrm>
          <a:prstGeom prst="rect">
            <a:avLst/>
          </a:prstGeom>
          <a:noFill/>
        </p:spPr>
      </p:pic>
      <p:pic>
        <p:nvPicPr>
          <p:cNvPr id="7172" name="Picture 4" descr="http://elogbook.cern.ch/eLogbook/attach_reader?attach_id=1133939"/>
          <p:cNvPicPr>
            <a:picLocks noChangeAspect="1" noChangeArrowheads="1"/>
          </p:cNvPicPr>
          <p:nvPr/>
        </p:nvPicPr>
        <p:blipFill>
          <a:blip r:embed="rId3" cstate="print"/>
          <a:srcRect/>
          <a:stretch>
            <a:fillRect/>
          </a:stretch>
        </p:blipFill>
        <p:spPr bwMode="auto">
          <a:xfrm>
            <a:off x="381000" y="3962400"/>
            <a:ext cx="3914775" cy="2838450"/>
          </a:xfrm>
          <a:prstGeom prst="rect">
            <a:avLst/>
          </a:prstGeom>
          <a:noFill/>
        </p:spPr>
      </p:pic>
      <p:pic>
        <p:nvPicPr>
          <p:cNvPr id="7174" name="Picture 6" descr="http://elogbook.cern.ch/eLogbook/attach_reader?attach_id=1133932"/>
          <p:cNvPicPr>
            <a:picLocks noChangeAspect="1" noChangeArrowheads="1"/>
          </p:cNvPicPr>
          <p:nvPr/>
        </p:nvPicPr>
        <p:blipFill>
          <a:blip r:embed="rId4" cstate="print"/>
          <a:srcRect/>
          <a:stretch>
            <a:fillRect/>
          </a:stretch>
        </p:blipFill>
        <p:spPr bwMode="auto">
          <a:xfrm>
            <a:off x="4800600" y="990600"/>
            <a:ext cx="3938588" cy="2824163"/>
          </a:xfrm>
          <a:prstGeom prst="rect">
            <a:avLst/>
          </a:prstGeom>
          <a:noFill/>
        </p:spPr>
      </p:pic>
      <p:pic>
        <p:nvPicPr>
          <p:cNvPr id="7176" name="Picture 8" descr="http://elogbook.cern.ch/eLogbook/attach_reader?attach_id=1133933"/>
          <p:cNvPicPr>
            <a:picLocks noChangeAspect="1" noChangeArrowheads="1"/>
          </p:cNvPicPr>
          <p:nvPr/>
        </p:nvPicPr>
        <p:blipFill>
          <a:blip r:embed="rId5" cstate="print"/>
          <a:srcRect/>
          <a:stretch>
            <a:fillRect/>
          </a:stretch>
        </p:blipFill>
        <p:spPr bwMode="auto">
          <a:xfrm>
            <a:off x="4876800" y="3933825"/>
            <a:ext cx="3914775" cy="28479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3"/>
          </p:nvPr>
        </p:nvSpPr>
        <p:spPr>
          <a:xfrm>
            <a:off x="4572000" y="4797190"/>
            <a:ext cx="4267200" cy="1487070"/>
          </a:xfrm>
        </p:spPr>
        <p:txBody>
          <a:bodyPr/>
          <a:lstStyle/>
          <a:p>
            <a:r>
              <a:rPr lang="en-GB" sz="2800" dirty="0" smtClean="0"/>
              <a:t>Corrections to be calculated and implemented</a:t>
            </a:r>
            <a:endParaRPr lang="en-GB" sz="2800" dirty="0"/>
          </a:p>
        </p:txBody>
      </p:sp>
      <p:sp>
        <p:nvSpPr>
          <p:cNvPr id="5" name="Title 4"/>
          <p:cNvSpPr>
            <a:spLocks noGrp="1"/>
          </p:cNvSpPr>
          <p:nvPr>
            <p:ph type="title"/>
          </p:nvPr>
        </p:nvSpPr>
        <p:spPr/>
        <p:txBody>
          <a:bodyPr/>
          <a:lstStyle/>
          <a:p>
            <a:r>
              <a:rPr lang="en-GB" dirty="0" smtClean="0"/>
              <a:t>Squeeze (</a:t>
            </a:r>
            <a:r>
              <a:rPr lang="en-GB" smtClean="0">
                <a:latin typeface="Symbol" pitchFamily="18" charset="2"/>
              </a:rPr>
              <a:t>b</a:t>
            </a:r>
            <a:r>
              <a:rPr lang="en-GB" smtClean="0"/>
              <a:t>*=2 </a:t>
            </a:r>
            <a:r>
              <a:rPr lang="en-GB" dirty="0" smtClean="0"/>
              <a:t>m</a:t>
            </a:r>
            <a:r>
              <a:rPr lang="en-GB" smtClean="0"/>
              <a:t>, 1.5 </a:t>
            </a:r>
            <a:r>
              <a:rPr lang="en-GB" dirty="0" smtClean="0"/>
              <a:t>m)</a:t>
            </a:r>
            <a:endParaRPr lang="en-GB" dirty="0"/>
          </a:p>
        </p:txBody>
      </p:sp>
      <p:sp>
        <p:nvSpPr>
          <p:cNvPr id="7" name="Text Placeholder 6"/>
          <p:cNvSpPr>
            <a:spLocks noGrp="1"/>
          </p:cNvSpPr>
          <p:nvPr>
            <p:ph type="body" sz="half" idx="10"/>
          </p:nvPr>
        </p:nvSpPr>
        <p:spPr>
          <a:xfrm>
            <a:off x="152400" y="990600"/>
            <a:ext cx="4267200" cy="2628900"/>
          </a:xfrm>
        </p:spPr>
        <p:txBody>
          <a:bodyPr/>
          <a:lstStyle/>
          <a:p>
            <a:endParaRPr lang="en-GB" dirty="0"/>
          </a:p>
        </p:txBody>
      </p:sp>
      <p:pic>
        <p:nvPicPr>
          <p:cNvPr id="21506" name="Picture 2" descr="http://elogbook.cern.ch/eLogbook/attach_reader?attach_id=1133934"/>
          <p:cNvPicPr>
            <a:picLocks noChangeAspect="1" noChangeArrowheads="1"/>
          </p:cNvPicPr>
          <p:nvPr/>
        </p:nvPicPr>
        <p:blipFill>
          <a:blip r:embed="rId2" cstate="print"/>
          <a:srcRect/>
          <a:stretch>
            <a:fillRect/>
          </a:stretch>
        </p:blipFill>
        <p:spPr bwMode="auto">
          <a:xfrm>
            <a:off x="228600" y="838200"/>
            <a:ext cx="3933825" cy="2862263"/>
          </a:xfrm>
          <a:prstGeom prst="rect">
            <a:avLst/>
          </a:prstGeom>
          <a:noFill/>
        </p:spPr>
      </p:pic>
      <p:pic>
        <p:nvPicPr>
          <p:cNvPr id="21508" name="Picture 4" descr="http://elogbook.cern.ch/eLogbook/attach_reader?attach_id=1133935"/>
          <p:cNvPicPr>
            <a:picLocks noChangeAspect="1" noChangeArrowheads="1"/>
          </p:cNvPicPr>
          <p:nvPr/>
        </p:nvPicPr>
        <p:blipFill>
          <a:blip r:embed="rId3" cstate="print"/>
          <a:srcRect/>
          <a:stretch>
            <a:fillRect/>
          </a:stretch>
        </p:blipFill>
        <p:spPr bwMode="auto">
          <a:xfrm>
            <a:off x="228600" y="3848100"/>
            <a:ext cx="3900488" cy="2781300"/>
          </a:xfrm>
          <a:prstGeom prst="rect">
            <a:avLst/>
          </a:prstGeom>
          <a:noFill/>
        </p:spPr>
      </p:pic>
      <p:pic>
        <p:nvPicPr>
          <p:cNvPr id="21510" name="Picture 6" descr="http://elogbook.cern.ch/eLogbook/attach_reader?attach_id=1133936"/>
          <p:cNvPicPr>
            <a:picLocks noChangeAspect="1" noChangeArrowheads="1"/>
          </p:cNvPicPr>
          <p:nvPr/>
        </p:nvPicPr>
        <p:blipFill>
          <a:blip r:embed="rId4" cstate="print"/>
          <a:srcRect/>
          <a:stretch>
            <a:fillRect/>
          </a:stretch>
        </p:blipFill>
        <p:spPr bwMode="auto">
          <a:xfrm>
            <a:off x="4419600" y="914400"/>
            <a:ext cx="3938588" cy="28860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Overnight</a:t>
            </a:r>
            <a:endParaRPr lang="en-GB" dirty="0"/>
          </a:p>
        </p:txBody>
      </p:sp>
      <p:sp>
        <p:nvSpPr>
          <p:cNvPr id="15361" name="Rectangle 1"/>
          <p:cNvSpPr>
            <a:spLocks noChangeArrowheads="1"/>
          </p:cNvSpPr>
          <p:nvPr>
            <p:ph type="body" idx="4294967295"/>
          </p:nvPr>
        </p:nvSpPr>
        <p:spPr>
          <a:xfrm>
            <a:off x="0" y="3933825"/>
            <a:ext cx="7308850" cy="2392363"/>
          </a:xfrm>
          <a:ln/>
        </p:spPr>
        <p:txBody>
          <a:bodyPr/>
          <a:lstStyle/>
          <a:p>
            <a:pPr marL="625056"/>
            <a:endParaRPr lang="en-US" dirty="0"/>
          </a:p>
          <a:p>
            <a:pPr marL="625056"/>
            <a:r>
              <a:rPr lang="en-US" dirty="0"/>
              <a:t>LBDS Test: Beam dump at 1.4 </a:t>
            </a:r>
            <a:r>
              <a:rPr lang="en-US" dirty="0" err="1"/>
              <a:t>Tev</a:t>
            </a:r>
            <a:endParaRPr lang="en-US" dirty="0"/>
          </a:p>
          <a:p>
            <a:pPr marL="625056"/>
            <a:r>
              <a:rPr lang="en-US" dirty="0"/>
              <a:t>LBDS Test: Beam dump at 2.4 </a:t>
            </a:r>
            <a:r>
              <a:rPr lang="en-US" dirty="0" err="1"/>
              <a:t>Tev</a:t>
            </a:r>
            <a:endParaRPr lang="en-US" dirty="0"/>
          </a:p>
          <a:p>
            <a:pPr marL="625056"/>
            <a:r>
              <a:rPr lang="en-US" dirty="0" err="1"/>
              <a:t>Chroma</a:t>
            </a:r>
            <a:r>
              <a:rPr lang="en-US" dirty="0"/>
              <a:t> measurements at injection and start of ramp</a:t>
            </a:r>
          </a:p>
        </p:txBody>
      </p:sp>
      <p:pic>
        <p:nvPicPr>
          <p:cNvPr id="15362" name="Picture 2"/>
          <p:cNvPicPr>
            <a:picLocks noChangeAspect="1" noChangeArrowheads="1"/>
          </p:cNvPicPr>
          <p:nvPr/>
        </p:nvPicPr>
        <p:blipFill>
          <a:blip r:embed="rId2" cstate="print"/>
          <a:srcRect/>
          <a:stretch>
            <a:fillRect/>
          </a:stretch>
        </p:blipFill>
        <p:spPr bwMode="auto">
          <a:xfrm>
            <a:off x="251400" y="1196690"/>
            <a:ext cx="8343677" cy="2733600"/>
          </a:xfrm>
          <a:prstGeom prst="rect">
            <a:avLst/>
          </a:prstGeom>
          <a:noFill/>
          <a:ln w="12700" cap="flat">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srcRect/>
          <a:stretch>
            <a:fillRect/>
          </a:stretch>
        </p:blipFill>
        <p:spPr bwMode="auto">
          <a:xfrm>
            <a:off x="411883" y="511225"/>
            <a:ext cx="8310190" cy="2798341"/>
          </a:xfrm>
          <a:prstGeom prst="rect">
            <a:avLst/>
          </a:prstGeom>
          <a:noFill/>
          <a:ln w="12700" cap="flat">
            <a:noFill/>
            <a:miter lim="800000"/>
            <a:headEnd/>
            <a:tailEnd/>
          </a:ln>
        </p:spPr>
      </p:pic>
      <p:sp>
        <p:nvSpPr>
          <p:cNvPr id="16386" name="Rectangle 2"/>
          <p:cNvSpPr>
            <a:spLocks/>
          </p:cNvSpPr>
          <p:nvPr/>
        </p:nvSpPr>
        <p:spPr bwMode="auto">
          <a:xfrm>
            <a:off x="2035987" y="82748"/>
            <a:ext cx="4724883" cy="307777"/>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a:solidFill>
                  <a:schemeClr val="tx1"/>
                </a:solidFill>
                <a:latin typeface="Times New Roman" charset="0"/>
                <a:cs typeface="Times New Roman" charset="0"/>
                <a:sym typeface="Times New Roman" charset="0"/>
              </a:rPr>
              <a:t>Time from RB@100A to Ramp start = 60min </a:t>
            </a:r>
          </a:p>
        </p:txBody>
      </p:sp>
      <p:pic>
        <p:nvPicPr>
          <p:cNvPr id="16387" name="Picture 3"/>
          <p:cNvPicPr>
            <a:picLocks noChangeAspect="1" noChangeArrowheads="1"/>
          </p:cNvPicPr>
          <p:nvPr/>
        </p:nvPicPr>
        <p:blipFill>
          <a:blip r:embed="rId3" cstate="print"/>
          <a:srcRect/>
          <a:stretch>
            <a:fillRect/>
          </a:stretch>
        </p:blipFill>
        <p:spPr bwMode="auto">
          <a:xfrm>
            <a:off x="418580" y="3946922"/>
            <a:ext cx="8305725" cy="2865314"/>
          </a:xfrm>
          <a:prstGeom prst="rect">
            <a:avLst/>
          </a:prstGeom>
          <a:noFill/>
          <a:ln w="12700" cap="flat">
            <a:noFill/>
            <a:miter lim="800000"/>
            <a:headEnd/>
            <a:tailEnd/>
          </a:ln>
        </p:spPr>
      </p:pic>
      <p:sp>
        <p:nvSpPr>
          <p:cNvPr id="16388" name="Rectangle 4"/>
          <p:cNvSpPr>
            <a:spLocks/>
          </p:cNvSpPr>
          <p:nvPr/>
        </p:nvSpPr>
        <p:spPr bwMode="auto">
          <a:xfrm>
            <a:off x="683460" y="3356990"/>
            <a:ext cx="7498705" cy="482203"/>
          </a:xfrm>
          <a:prstGeom prst="rect">
            <a:avLst/>
          </a:prstGeom>
          <a:solidFill>
            <a:schemeClr val="accent1"/>
          </a:solidFill>
          <a:ln w="12700" cap="flat">
            <a:noFill/>
            <a:miter lim="800000"/>
            <a:headEnd type="none" w="med" len="med"/>
            <a:tailEnd type="none" w="med" len="med"/>
          </a:ln>
        </p:spPr>
        <p:txBody>
          <a:bodyPr lIns="0" tIns="0" rIns="0" bIns="0" anchor="ctr"/>
          <a:lstStyle/>
          <a:p>
            <a:r>
              <a:rPr lang="en-US">
                <a:solidFill>
                  <a:schemeClr val="tx1"/>
                </a:solidFill>
                <a:latin typeface="Times New Roman" charset="0"/>
                <a:cs typeface="Times New Roman" charset="0"/>
                <a:sym typeface="Times New Roman" charset="0"/>
              </a:rPr>
              <a:t>Time from RB@100A to Ramp start = 129min </a:t>
            </a:r>
          </a:p>
        </p:txBody>
      </p:sp>
      <p:sp>
        <p:nvSpPr>
          <p:cNvPr id="16389" name="Rectangle 5"/>
          <p:cNvSpPr>
            <a:spLocks/>
          </p:cNvSpPr>
          <p:nvPr/>
        </p:nvSpPr>
        <p:spPr bwMode="auto">
          <a:xfrm>
            <a:off x="1667972" y="4529732"/>
            <a:ext cx="442429" cy="307777"/>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a:solidFill>
                  <a:schemeClr val="tx1"/>
                </a:solidFill>
                <a:ea typeface="Gill Sans" charset="0"/>
                <a:cs typeface="Gill Sans" charset="0"/>
              </a:rPr>
              <a:t>Q’H</a:t>
            </a:r>
          </a:p>
        </p:txBody>
      </p:sp>
      <p:sp>
        <p:nvSpPr>
          <p:cNvPr id="16390" name="Rectangle 6"/>
          <p:cNvSpPr>
            <a:spLocks/>
          </p:cNvSpPr>
          <p:nvPr/>
        </p:nvSpPr>
        <p:spPr bwMode="auto">
          <a:xfrm>
            <a:off x="5185669" y="6154935"/>
            <a:ext cx="428002" cy="307777"/>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a:solidFill>
                  <a:schemeClr val="tx1"/>
                </a:solidFill>
                <a:ea typeface="Gill Sans" charset="0"/>
                <a:cs typeface="Gill Sans" charset="0"/>
              </a:rPr>
              <a:t>Q’V</a:t>
            </a:r>
          </a:p>
        </p:txBody>
      </p:sp>
      <p:sp>
        <p:nvSpPr>
          <p:cNvPr id="16391" name="Line 7"/>
          <p:cNvSpPr>
            <a:spLocks noChangeShapeType="1"/>
          </p:cNvSpPr>
          <p:nvPr/>
        </p:nvSpPr>
        <p:spPr bwMode="auto">
          <a:xfrm flipH="1">
            <a:off x="5786437" y="5393532"/>
            <a:ext cx="526852" cy="891853"/>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16392" name="Line 8"/>
          <p:cNvSpPr>
            <a:spLocks noChangeShapeType="1"/>
          </p:cNvSpPr>
          <p:nvPr/>
        </p:nvSpPr>
        <p:spPr bwMode="auto">
          <a:xfrm rot="10800000">
            <a:off x="2267025" y="4732734"/>
            <a:ext cx="608335" cy="1125141"/>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16393" name="Rectangle 9"/>
          <p:cNvSpPr>
            <a:spLocks/>
          </p:cNvSpPr>
          <p:nvPr/>
        </p:nvSpPr>
        <p:spPr bwMode="auto">
          <a:xfrm>
            <a:off x="1972699" y="1172170"/>
            <a:ext cx="442429" cy="307777"/>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a:solidFill>
                  <a:schemeClr val="tx1"/>
                </a:solidFill>
                <a:ea typeface="Gill Sans" charset="0"/>
                <a:cs typeface="Gill Sans" charset="0"/>
              </a:rPr>
              <a:t>Q’H</a:t>
            </a:r>
          </a:p>
        </p:txBody>
      </p:sp>
      <p:sp>
        <p:nvSpPr>
          <p:cNvPr id="16394" name="Rectangle 10"/>
          <p:cNvSpPr>
            <a:spLocks/>
          </p:cNvSpPr>
          <p:nvPr/>
        </p:nvSpPr>
        <p:spPr bwMode="auto">
          <a:xfrm>
            <a:off x="5983760" y="2458045"/>
            <a:ext cx="428002" cy="307777"/>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a:solidFill>
                  <a:schemeClr val="tx1"/>
                </a:solidFill>
                <a:ea typeface="Gill Sans" charset="0"/>
                <a:cs typeface="Gill Sans" charset="0"/>
              </a:rPr>
              <a:t>Q’V</a:t>
            </a:r>
          </a:p>
        </p:txBody>
      </p:sp>
      <p:sp>
        <p:nvSpPr>
          <p:cNvPr id="16395" name="Line 11"/>
          <p:cNvSpPr>
            <a:spLocks noChangeShapeType="1"/>
          </p:cNvSpPr>
          <p:nvPr/>
        </p:nvSpPr>
        <p:spPr bwMode="auto">
          <a:xfrm>
            <a:off x="5197078" y="1982391"/>
            <a:ext cx="660797" cy="651867"/>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
        <p:nvSpPr>
          <p:cNvPr id="16396" name="Line 12"/>
          <p:cNvSpPr>
            <a:spLocks noChangeShapeType="1"/>
          </p:cNvSpPr>
          <p:nvPr/>
        </p:nvSpPr>
        <p:spPr bwMode="auto">
          <a:xfrm rot="10800000">
            <a:off x="2571750" y="1375172"/>
            <a:ext cx="1178719" cy="276820"/>
          </a:xfrm>
          <a:prstGeom prst="line">
            <a:avLst/>
          </a:prstGeom>
          <a:noFill/>
          <a:ln w="38100" cap="flat">
            <a:solidFill>
              <a:schemeClr val="tx1"/>
            </a:solidFill>
            <a:prstDash val="solid"/>
            <a:miter lim="800000"/>
            <a:headEnd type="stealth" w="med" len="med"/>
            <a:tailEnd type="none" w="med" len="med"/>
          </a:ln>
        </p:spPr>
        <p:txBody>
          <a:bodyPr lIns="0" tIns="0" rIns="0" bIns="0"/>
          <a:lstStyle/>
          <a:p>
            <a:endParaRPr lang="en-GB"/>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ph type="body" idx="1"/>
          </p:nvPr>
        </p:nvSpPr>
        <p:spPr>
          <a:xfrm>
            <a:off x="803672" y="4857750"/>
            <a:ext cx="7358063" cy="1982391"/>
          </a:xfrm>
          <a:ln/>
        </p:spPr>
        <p:txBody>
          <a:bodyPr/>
          <a:lstStyle/>
          <a:p>
            <a:pPr marL="625056">
              <a:buFont typeface="Times New Roman" charset="0"/>
              <a:buChar char="•"/>
            </a:pPr>
            <a:r>
              <a:rPr lang="en-US" dirty="0">
                <a:latin typeface="Times New Roman" charset="0"/>
                <a:cs typeface="Times New Roman" charset="0"/>
                <a:sym typeface="Times New Roman" charset="0"/>
              </a:rPr>
              <a:t>B1 not injected as problem with vacuum signal input to LBDS (Vacuum_1_Digital) that caused the MKB_1 to trip.</a:t>
            </a:r>
            <a:endParaRPr lang="en-US" dirty="0">
              <a:latin typeface="Times New Roman" charset="0"/>
              <a:ea typeface="ヒラギノ明朝 ProN W3" charset="0"/>
              <a:cs typeface="ヒラギノ明朝 ProN W3" charset="0"/>
              <a:sym typeface="Times New Roman" charset="0"/>
            </a:endParaRPr>
          </a:p>
        </p:txBody>
      </p:sp>
      <p:pic>
        <p:nvPicPr>
          <p:cNvPr id="17410" name="Picture 2"/>
          <p:cNvPicPr>
            <a:picLocks noChangeAspect="1" noChangeArrowheads="1"/>
          </p:cNvPicPr>
          <p:nvPr/>
        </p:nvPicPr>
        <p:blipFill>
          <a:blip r:embed="rId2" cstate="print"/>
          <a:srcRect/>
          <a:stretch>
            <a:fillRect/>
          </a:stretch>
        </p:blipFill>
        <p:spPr bwMode="auto">
          <a:xfrm>
            <a:off x="467693" y="1516931"/>
            <a:ext cx="8206383" cy="2735833"/>
          </a:xfrm>
          <a:prstGeom prst="rect">
            <a:avLst/>
          </a:prstGeom>
          <a:noFill/>
          <a:ln w="12700" cap="flat">
            <a:noFill/>
            <a:miter lim="800000"/>
            <a:headEnd/>
            <a:tailEnd/>
          </a:ln>
        </p:spPr>
      </p:pic>
      <p:sp>
        <p:nvSpPr>
          <p:cNvPr id="17411" name="Rectangle 3"/>
          <p:cNvSpPr>
            <a:spLocks/>
          </p:cNvSpPr>
          <p:nvPr/>
        </p:nvSpPr>
        <p:spPr bwMode="auto">
          <a:xfrm>
            <a:off x="2584047" y="1100732"/>
            <a:ext cx="3789499" cy="307777"/>
          </a:xfrm>
          <a:prstGeom prst="rect">
            <a:avLst/>
          </a:prstGeom>
          <a:noFill/>
          <a:ln w="12700" cap="flat">
            <a:noFill/>
            <a:miter lim="800000"/>
            <a:headEnd type="none" w="med" len="med"/>
            <a:tailEnd type="none" w="med" len="med"/>
          </a:ln>
        </p:spPr>
        <p:txBody>
          <a:bodyPr wrap="none" lIns="0" tIns="0" rIns="0" bIns="0" anchor="ctr">
            <a:spAutoFit/>
          </a:bodyPr>
          <a:lstStyle/>
          <a:p>
            <a:r>
              <a:rPr lang="en-US">
                <a:solidFill>
                  <a:schemeClr val="tx1"/>
                </a:solidFill>
                <a:ea typeface="Gill Sans" charset="0"/>
                <a:cs typeface="Gill Sans" charset="0"/>
              </a:rPr>
              <a:t>B2 Chroma Evolution at 450 GeV</a:t>
            </a:r>
          </a:p>
        </p:txBody>
      </p:sp>
      <p:sp>
        <p:nvSpPr>
          <p:cNvPr id="5" name="TextBox 4"/>
          <p:cNvSpPr txBox="1"/>
          <p:nvPr/>
        </p:nvSpPr>
        <p:spPr>
          <a:xfrm>
            <a:off x="6372250" y="6309400"/>
            <a:ext cx="2160300" cy="338554"/>
          </a:xfrm>
          <a:prstGeom prst="rect">
            <a:avLst/>
          </a:prstGeom>
          <a:noFill/>
        </p:spPr>
        <p:txBody>
          <a:bodyPr wrap="square" rtlCol="0">
            <a:spAutoFit/>
          </a:bodyPr>
          <a:lstStyle/>
          <a:p>
            <a:r>
              <a:rPr lang="en-GB" sz="1600" dirty="0" smtClean="0"/>
              <a:t>Alick Macpherson</a:t>
            </a:r>
            <a:endParaRPr lang="en-GB" sz="16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Incoming</a:t>
            </a:r>
            <a:endParaRPr lang="en-GB" dirty="0"/>
          </a:p>
        </p:txBody>
      </p:sp>
      <p:sp>
        <p:nvSpPr>
          <p:cNvPr id="4" name="Footer Placeholder 3"/>
          <p:cNvSpPr>
            <a:spLocks noGrp="1"/>
          </p:cNvSpPr>
          <p:nvPr>
            <p:ph type="ftr" sz="quarter" idx="10"/>
          </p:nvPr>
        </p:nvSpPr>
        <p:spPr/>
        <p:txBody>
          <a:bodyPr/>
          <a:lstStyle/>
          <a:p>
            <a:pPr>
              <a:defRPr/>
            </a:pPr>
            <a:r>
              <a:rPr lang="en-US" smtClean="0"/>
              <a:t>LMC</a:t>
            </a:r>
            <a:endParaRPr lang="en-US" dirty="0"/>
          </a:p>
        </p:txBody>
      </p:sp>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683460" y="980660"/>
          <a:ext cx="7777080" cy="2194560"/>
        </p:xfrm>
        <a:graphic>
          <a:graphicData uri="http://schemas.openxmlformats.org/drawingml/2006/table">
            <a:tbl>
              <a:tblPr bandRow="1">
                <a:tableStyleId>{5C22544A-7EE6-4342-B048-85BDC9FD1C3A}</a:tableStyleId>
              </a:tblPr>
              <a:tblGrid>
                <a:gridCol w="2388569"/>
                <a:gridCol w="5388511"/>
              </a:tblGrid>
              <a:tr h="370840">
                <a:tc>
                  <a:txBody>
                    <a:bodyPr/>
                    <a:lstStyle/>
                    <a:p>
                      <a:r>
                        <a:rPr lang="en-GB" sz="2400" dirty="0" smtClean="0"/>
                        <a:t>Weds</a:t>
                      </a:r>
                      <a:r>
                        <a:rPr lang="en-GB" sz="2400" baseline="0" dirty="0" smtClean="0"/>
                        <a:t> am</a:t>
                      </a:r>
                      <a:endParaRPr lang="en-GB" sz="2400" dirty="0"/>
                    </a:p>
                  </a:txBody>
                  <a:tcPr/>
                </a:tc>
                <a:tc>
                  <a:txBody>
                    <a:bodyPr/>
                    <a:lstStyle/>
                    <a:p>
                      <a:r>
                        <a:rPr lang="en-GB" sz="2400" dirty="0" err="1" smtClean="0"/>
                        <a:t>Cryo</a:t>
                      </a:r>
                      <a:r>
                        <a:rPr lang="en-GB" sz="2400" dirty="0" smtClean="0"/>
                        <a:t> intervention</a:t>
                      </a:r>
                      <a:r>
                        <a:rPr lang="en-GB" sz="2400" baseline="0" dirty="0" smtClean="0"/>
                        <a:t> in point 2</a:t>
                      </a:r>
                      <a:endParaRPr lang="en-GB" sz="2400" dirty="0"/>
                    </a:p>
                  </a:txBody>
                  <a:tcPr/>
                </a:tc>
              </a:tr>
              <a:tr h="370840">
                <a:tc>
                  <a:txBody>
                    <a:bodyPr/>
                    <a:lstStyle/>
                    <a:p>
                      <a:r>
                        <a:rPr lang="en-GB" sz="2400" dirty="0" smtClean="0"/>
                        <a:t>Weds pm</a:t>
                      </a:r>
                      <a:endParaRPr lang="en-GB" sz="2400" dirty="0"/>
                    </a:p>
                  </a:txBody>
                  <a:tcPr/>
                </a:tc>
                <a:tc>
                  <a:txBody>
                    <a:bodyPr/>
                    <a:lstStyle/>
                    <a:p>
                      <a:r>
                        <a:rPr lang="en-GB" sz="2400" dirty="0" smtClean="0"/>
                        <a:t>Injection nominal bunch</a:t>
                      </a:r>
                      <a:endParaRPr lang="en-GB" sz="2400" dirty="0"/>
                    </a:p>
                  </a:txBody>
                  <a:tcPr/>
                </a:tc>
              </a:tr>
              <a:tr h="370840">
                <a:tc>
                  <a:txBody>
                    <a:bodyPr/>
                    <a:lstStyle/>
                    <a:p>
                      <a:r>
                        <a:rPr lang="en-GB" sz="2400" dirty="0" smtClean="0"/>
                        <a:t>Weds pm &amp; night</a:t>
                      </a:r>
                      <a:endParaRPr lang="en-GB" sz="2400" dirty="0"/>
                    </a:p>
                  </a:txBody>
                  <a:tcPr/>
                </a:tc>
                <a:tc>
                  <a:txBody>
                    <a:bodyPr/>
                    <a:lstStyle/>
                    <a:p>
                      <a:r>
                        <a:rPr lang="en-GB" sz="2400" dirty="0" smtClean="0"/>
                        <a:t>Reference</a:t>
                      </a:r>
                      <a:r>
                        <a:rPr lang="en-GB" sz="2400" baseline="0" dirty="0" smtClean="0"/>
                        <a:t> orbit at 450 GeV + bump non-closure. Experimental dipoles.</a:t>
                      </a:r>
                      <a:endParaRPr lang="en-GB" sz="2400" dirty="0"/>
                    </a:p>
                  </a:txBody>
                  <a:tcPr/>
                </a:tc>
              </a:tr>
              <a:tr h="370840">
                <a:tc>
                  <a:txBody>
                    <a:bodyPr/>
                    <a:lstStyle/>
                    <a:p>
                      <a:r>
                        <a:rPr lang="en-GB" sz="2400" dirty="0" smtClean="0"/>
                        <a:t>Weds</a:t>
                      </a:r>
                      <a:r>
                        <a:rPr lang="en-GB" sz="2400" baseline="0" dirty="0" smtClean="0"/>
                        <a:t> night </a:t>
                      </a:r>
                      <a:endParaRPr lang="en-GB" sz="2400" dirty="0"/>
                    </a:p>
                  </a:txBody>
                  <a:tcPr/>
                </a:tc>
                <a:tc>
                  <a:txBody>
                    <a:bodyPr/>
                    <a:lstStyle/>
                    <a:p>
                      <a:r>
                        <a:rPr lang="en-GB" sz="2400" dirty="0" smtClean="0"/>
                        <a:t>Transverse damper</a:t>
                      </a:r>
                      <a:r>
                        <a:rPr lang="en-GB" sz="2400" baseline="0" dirty="0" smtClean="0"/>
                        <a:t> setup</a:t>
                      </a:r>
                      <a:endParaRPr lang="en-GB" sz="2400" dirty="0"/>
                    </a:p>
                  </a:txBody>
                  <a:tcPr/>
                </a:tc>
              </a:tr>
            </a:tbl>
          </a:graphicData>
        </a:graphic>
      </p:graphicFrame>
      <p:sp>
        <p:nvSpPr>
          <p:cNvPr id="9" name="TextBox 8"/>
          <p:cNvSpPr txBox="1"/>
          <p:nvPr/>
        </p:nvSpPr>
        <p:spPr>
          <a:xfrm>
            <a:off x="683460" y="3501010"/>
            <a:ext cx="7633060" cy="2862322"/>
          </a:xfrm>
          <a:prstGeom prst="rect">
            <a:avLst/>
          </a:prstGeom>
          <a:noFill/>
        </p:spPr>
        <p:txBody>
          <a:bodyPr wrap="square" rtlCol="0">
            <a:spAutoFit/>
          </a:bodyPr>
          <a:lstStyle/>
          <a:p>
            <a:pPr algn="l">
              <a:buFont typeface="Arial" pitchFamily="34" charset="0"/>
              <a:buChar char="•"/>
            </a:pPr>
            <a:r>
              <a:rPr lang="en-GB" dirty="0" smtClean="0"/>
              <a:t> </a:t>
            </a:r>
            <a:r>
              <a:rPr lang="en-US" dirty="0" smtClean="0"/>
              <a:t>Orbit feedback with variable separation and crossing angle through the ramp</a:t>
            </a:r>
          </a:p>
          <a:p>
            <a:pPr algn="l">
              <a:buFont typeface="Arial" pitchFamily="34" charset="0"/>
              <a:buChar char="•"/>
            </a:pPr>
            <a:r>
              <a:rPr lang="en-US" dirty="0" smtClean="0"/>
              <a:t> Aperture </a:t>
            </a:r>
            <a:r>
              <a:rPr lang="en-US" dirty="0" smtClean="0"/>
              <a:t>at injection</a:t>
            </a:r>
          </a:p>
          <a:p>
            <a:pPr algn="l">
              <a:buFont typeface="Arial" pitchFamily="34" charset="0"/>
              <a:buChar char="•"/>
            </a:pPr>
            <a:r>
              <a:rPr lang="en-US" dirty="0" smtClean="0"/>
              <a:t> Beta </a:t>
            </a:r>
            <a:r>
              <a:rPr lang="en-US" dirty="0" smtClean="0"/>
              <a:t>beating correction and measurement through the squeeze</a:t>
            </a:r>
          </a:p>
          <a:p>
            <a:pPr algn="l">
              <a:buFont typeface="Arial" pitchFamily="34" charset="0"/>
              <a:buChar char="•"/>
            </a:pPr>
            <a:r>
              <a:rPr lang="en-US" dirty="0" smtClean="0"/>
              <a:t> Reference </a:t>
            </a:r>
            <a:r>
              <a:rPr lang="en-US" dirty="0" smtClean="0"/>
              <a:t>orbit at flat-top and during the squeeze with separation / crossing angle</a:t>
            </a:r>
          </a:p>
          <a:p>
            <a:pPr algn="l">
              <a:buFont typeface="Arial" pitchFamily="34" charset="0"/>
              <a:buChar char="•"/>
            </a:pP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idx="1"/>
          </p:nvPr>
        </p:nvSpPr>
        <p:spPr>
          <a:xfrm>
            <a:off x="76200" y="990600"/>
            <a:ext cx="8991600" cy="5257800"/>
          </a:xfrm>
          <a:noFill/>
          <a:ln/>
        </p:spPr>
        <p:txBody>
          <a:bodyPr/>
          <a:lstStyle/>
          <a:p>
            <a:r>
              <a:rPr lang="en-GB" sz="2400" dirty="0" err="1" smtClean="0">
                <a:solidFill>
                  <a:srgbClr val="FF0000"/>
                </a:solidFill>
              </a:rPr>
              <a:t>Cryo</a:t>
            </a:r>
            <a:r>
              <a:rPr lang="en-GB" sz="2400" dirty="0" smtClean="0">
                <a:solidFill>
                  <a:srgbClr val="FF0000"/>
                </a:solidFill>
              </a:rPr>
              <a:t> intervention Pt. 2 Wed 23/2: ramp down at 08:00 </a:t>
            </a:r>
          </a:p>
          <a:p>
            <a:r>
              <a:rPr lang="en-GB" sz="2400" dirty="0" smtClean="0">
                <a:solidFill>
                  <a:srgbClr val="FF0000"/>
                </a:solidFill>
              </a:rPr>
              <a:t>Access from 09:00 – 12:00</a:t>
            </a:r>
            <a:endParaRPr lang="en-GB" sz="2400" dirty="0" smtClean="0"/>
          </a:p>
          <a:p>
            <a:pPr lvl="1"/>
            <a:r>
              <a:rPr lang="en-GB" sz="2000" dirty="0" smtClean="0"/>
              <a:t>Requiring RP:</a:t>
            </a:r>
          </a:p>
          <a:p>
            <a:pPr lvl="2"/>
            <a:r>
              <a:rPr lang="en-US" sz="1600" dirty="0" smtClean="0"/>
              <a:t>ZDC. R1 for ATLAS (2 hours) </a:t>
            </a:r>
          </a:p>
          <a:p>
            <a:pPr lvl="2"/>
            <a:r>
              <a:rPr lang="en-US" sz="1600" dirty="0" smtClean="0"/>
              <a:t>RCBH30.R2B1 (UJ27) – EPC Piquet</a:t>
            </a:r>
            <a:endParaRPr lang="en-GB" sz="1600" dirty="0" smtClean="0"/>
          </a:p>
          <a:p>
            <a:pPr lvl="2"/>
            <a:r>
              <a:rPr lang="en-GB" sz="1600" dirty="0" smtClean="0"/>
              <a:t>DFBAH-LCM pressure controllers in Sector 45 (UJ47) - </a:t>
            </a:r>
            <a:r>
              <a:rPr lang="en-GB" sz="1600" dirty="0" err="1" smtClean="0"/>
              <a:t>Cryo</a:t>
            </a:r>
            <a:r>
              <a:rPr lang="en-GB" sz="1600" dirty="0" smtClean="0"/>
              <a:t> operator</a:t>
            </a:r>
          </a:p>
          <a:p>
            <a:pPr lvl="2"/>
            <a:r>
              <a:rPr lang="en-GB" sz="1600" dirty="0" smtClean="0"/>
              <a:t>RPLA.30L4.RCBV30.L4B1 (UJ43) – EPC piquet</a:t>
            </a:r>
          </a:p>
          <a:p>
            <a:pPr lvl="2"/>
            <a:r>
              <a:rPr lang="en-GB" sz="1600" dirty="0" smtClean="0"/>
              <a:t>Long. Prof Monitor – RA43/47 – F. Roncarolo</a:t>
            </a:r>
          </a:p>
          <a:p>
            <a:pPr lvl="2"/>
            <a:r>
              <a:rPr lang="en-GB" sz="1600" dirty="0" smtClean="0"/>
              <a:t>UJ56</a:t>
            </a:r>
          </a:p>
          <a:p>
            <a:pPr lvl="2"/>
            <a:r>
              <a:rPr lang="en-GB" sz="1600" dirty="0" smtClean="0"/>
              <a:t>RCBV11.R8B1, RCBH31.L1B2,</a:t>
            </a:r>
            <a:r>
              <a:rPr lang="en-US" sz="1600" dirty="0" smtClean="0"/>
              <a:t> RCBH34.L1B1</a:t>
            </a:r>
            <a:r>
              <a:rPr lang="en-GB" sz="1600" dirty="0" smtClean="0"/>
              <a:t> – 60 A power converter (UJ87) – L. </a:t>
            </a:r>
            <a:r>
              <a:rPr lang="en-GB" sz="1600" dirty="0" err="1" smtClean="0"/>
              <a:t>Ceccone</a:t>
            </a:r>
            <a:endParaRPr lang="en-GB" sz="1600" dirty="0" smtClean="0"/>
          </a:p>
          <a:p>
            <a:pPr lvl="2"/>
            <a:r>
              <a:rPr lang="en-GB" sz="1600" dirty="0" smtClean="0"/>
              <a:t>RSS.A78B1,</a:t>
            </a:r>
            <a:r>
              <a:rPr lang="en-US" sz="1600" dirty="0" smtClean="0"/>
              <a:t> RPMBB.RR77 and RPMBA.RR77</a:t>
            </a:r>
            <a:r>
              <a:rPr lang="en-GB" sz="1600" dirty="0" smtClean="0"/>
              <a:t> –problem (UJ83 – towards pt. 7) – M. </a:t>
            </a:r>
            <a:r>
              <a:rPr lang="en-GB" sz="1600" dirty="0" err="1" smtClean="0"/>
              <a:t>Bomont</a:t>
            </a:r>
            <a:endParaRPr lang="en-GB" dirty="0" smtClean="0"/>
          </a:p>
          <a:p>
            <a:pPr lvl="2"/>
            <a:r>
              <a:rPr lang="en-GB" sz="1600" dirty="0" smtClean="0"/>
              <a:t>RQT13.L7B1 tests (UJ67) – M. </a:t>
            </a:r>
            <a:r>
              <a:rPr lang="en-GB" sz="1600" dirty="0" err="1" smtClean="0"/>
              <a:t>Bednarek</a:t>
            </a:r>
            <a:endParaRPr lang="en-GB" sz="1600" dirty="0" smtClean="0"/>
          </a:p>
          <a:p>
            <a:pPr lvl="2"/>
            <a:r>
              <a:rPr lang="en-GB" sz="1600" dirty="0" err="1" smtClean="0"/>
              <a:t>Wifi</a:t>
            </a:r>
            <a:r>
              <a:rPr lang="en-GB" sz="1600" dirty="0" smtClean="0"/>
              <a:t> problem in RE72 (UJ67 – IT)</a:t>
            </a:r>
          </a:p>
        </p:txBody>
      </p:sp>
      <p:sp>
        <p:nvSpPr>
          <p:cNvPr id="4" name="Title 3"/>
          <p:cNvSpPr>
            <a:spLocks noGrp="1"/>
          </p:cNvSpPr>
          <p:nvPr>
            <p:ph type="title"/>
          </p:nvPr>
        </p:nvSpPr>
        <p:spPr/>
        <p:txBody>
          <a:bodyPr/>
          <a:lstStyle/>
          <a:p>
            <a:r>
              <a:rPr lang="en-US" dirty="0" smtClean="0"/>
              <a:t>Access</a:t>
            </a:r>
            <a:endParaRPr lang="en-GB" dirty="0"/>
          </a:p>
        </p:txBody>
      </p:sp>
      <p:sp>
        <p:nvSpPr>
          <p:cNvPr id="10242" name="AutoShape 2" descr="20101116130410.png">
            <a:hlinkClick r:id="rId3"/>
          </p:cNvPr>
          <p:cNvSpPr>
            <a:spLocks noChangeAspect="1" noChangeArrowheads="1"/>
          </p:cNvSpPr>
          <p:nvPr/>
        </p:nvSpPr>
        <p:spPr bwMode="auto">
          <a:xfrm>
            <a:off x="7720013" y="-427038"/>
            <a:ext cx="1143000" cy="8953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44" name="AutoShape 4" descr="20101116130410.png">
            <a:hlinkClick r:id="rId3"/>
          </p:cNvPr>
          <p:cNvSpPr>
            <a:spLocks noChangeAspect="1" noChangeArrowheads="1"/>
          </p:cNvSpPr>
          <p:nvPr/>
        </p:nvSpPr>
        <p:spPr bwMode="auto">
          <a:xfrm>
            <a:off x="7720013" y="-427038"/>
            <a:ext cx="1143000" cy="8953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idx="1"/>
          </p:nvPr>
        </p:nvSpPr>
        <p:spPr>
          <a:xfrm>
            <a:off x="76200" y="990600"/>
            <a:ext cx="8991600" cy="5257800"/>
          </a:xfrm>
          <a:noFill/>
          <a:ln/>
        </p:spPr>
        <p:txBody>
          <a:bodyPr/>
          <a:lstStyle/>
          <a:p>
            <a:pPr lvl="1"/>
            <a:r>
              <a:rPr lang="en-GB" sz="2000" dirty="0" smtClean="0"/>
              <a:t>Not requiring RP</a:t>
            </a:r>
          </a:p>
          <a:p>
            <a:pPr lvl="2"/>
            <a:r>
              <a:rPr lang="en-GB" sz="1600" dirty="0" smtClean="0"/>
              <a:t>UPS problem in US45</a:t>
            </a:r>
          </a:p>
          <a:p>
            <a:pPr lvl="2"/>
            <a:r>
              <a:rPr lang="en-GB" sz="1600" dirty="0" smtClean="0"/>
              <a:t>Network intervention UA43/47 and US45 (I. </a:t>
            </a:r>
            <a:r>
              <a:rPr lang="en-GB" sz="1600" dirty="0" err="1" smtClean="0"/>
              <a:t>Gard</a:t>
            </a:r>
            <a:r>
              <a:rPr lang="en-GB" sz="1600" dirty="0" smtClean="0"/>
              <a:t>)</a:t>
            </a:r>
          </a:p>
          <a:p>
            <a:pPr lvl="2"/>
            <a:r>
              <a:rPr lang="en-GB" sz="1600" dirty="0" smtClean="0"/>
              <a:t>Access in point 8 (UA83) RSFF2.A78B2 switch</a:t>
            </a:r>
          </a:p>
          <a:p>
            <a:pPr lvl="2"/>
            <a:r>
              <a:rPr lang="en-GB" sz="1600" dirty="0" smtClean="0"/>
              <a:t>Access in point 6 (UA63) RQTD.A56.B1 switch</a:t>
            </a:r>
          </a:p>
          <a:p>
            <a:pPr lvl="1"/>
            <a:r>
              <a:rPr lang="en-GB" sz="2000" dirty="0" smtClean="0"/>
              <a:t>Intervention not requiring access in the tunnel:</a:t>
            </a:r>
          </a:p>
          <a:p>
            <a:pPr lvl="2"/>
            <a:r>
              <a:rPr lang="en-GB" sz="1600" dirty="0" smtClean="0"/>
              <a:t>Power converter RD1.R5. Issue with the temperature of the building</a:t>
            </a:r>
          </a:p>
          <a:p>
            <a:pPr lvl="1"/>
            <a:endParaRPr lang="en-GB" sz="2000" dirty="0" smtClean="0"/>
          </a:p>
        </p:txBody>
      </p:sp>
      <p:sp>
        <p:nvSpPr>
          <p:cNvPr id="4" name="Title 3"/>
          <p:cNvSpPr>
            <a:spLocks noGrp="1"/>
          </p:cNvSpPr>
          <p:nvPr>
            <p:ph type="title"/>
          </p:nvPr>
        </p:nvSpPr>
        <p:spPr/>
        <p:txBody>
          <a:bodyPr/>
          <a:lstStyle/>
          <a:p>
            <a:r>
              <a:rPr lang="en-US" dirty="0" smtClean="0"/>
              <a:t>Access</a:t>
            </a:r>
            <a:endParaRPr lang="en-GB" dirty="0"/>
          </a:p>
        </p:txBody>
      </p:sp>
      <p:sp>
        <p:nvSpPr>
          <p:cNvPr id="10242" name="AutoShape 2" descr="20101116130410.png">
            <a:hlinkClick r:id="rId3"/>
          </p:cNvPr>
          <p:cNvSpPr>
            <a:spLocks noChangeAspect="1" noChangeArrowheads="1"/>
          </p:cNvSpPr>
          <p:nvPr/>
        </p:nvSpPr>
        <p:spPr bwMode="auto">
          <a:xfrm>
            <a:off x="7720013" y="-427038"/>
            <a:ext cx="1143000" cy="8953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44" name="AutoShape 4" descr="20101116130410.png">
            <a:hlinkClick r:id="rId3"/>
          </p:cNvPr>
          <p:cNvSpPr>
            <a:spLocks noChangeAspect="1" noChangeArrowheads="1"/>
          </p:cNvSpPr>
          <p:nvPr/>
        </p:nvSpPr>
        <p:spPr bwMode="auto">
          <a:xfrm>
            <a:off x="7720013" y="-427038"/>
            <a:ext cx="1143000" cy="8953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Access to Beam dump OK. DSO </a:t>
            </a:r>
            <a:r>
              <a:rPr lang="en-US" dirty="0" smtClean="0"/>
              <a:t>tests are now considered to be completed successfully. The beam permit has been updated accordingly by </a:t>
            </a:r>
            <a:r>
              <a:rPr lang="en-US" dirty="0" smtClean="0"/>
              <a:t>BE-RSO</a:t>
            </a:r>
          </a:p>
          <a:p>
            <a:endParaRPr lang="en-US" sz="1800" dirty="0" smtClean="0"/>
          </a:p>
          <a:p>
            <a:r>
              <a:rPr lang="en-US" sz="1800" dirty="0" smtClean="0"/>
              <a:t>Tests </a:t>
            </a:r>
            <a:r>
              <a:rPr lang="en-US" sz="1800" dirty="0" smtClean="0"/>
              <a:t>on BIS loops, concerning injection and beam dump. </a:t>
            </a:r>
            <a:br>
              <a:rPr lang="en-US" sz="1800" dirty="0" smtClean="0"/>
            </a:br>
            <a:r>
              <a:rPr lang="en-US" sz="1800" dirty="0" smtClean="0"/>
              <a:t>Loops not linked. </a:t>
            </a:r>
            <a:br>
              <a:rPr lang="en-US" sz="1800" dirty="0" smtClean="0"/>
            </a:br>
            <a:r>
              <a:rPr lang="en-US" sz="1800" dirty="0" smtClean="0"/>
              <a:t>Cut B1 freq. A -&gt; B1 beam permit loop open. PM detects both frequencies were cut -&gt; second frequency cut par le CIBG. System can be re-armed without expert acknowledge as no errors found. </a:t>
            </a:r>
            <a:br>
              <a:rPr lang="en-US" sz="1800" dirty="0" smtClean="0"/>
            </a:br>
            <a:r>
              <a:rPr lang="en-US" sz="1800" dirty="0" smtClean="0"/>
              <a:t/>
            </a:r>
            <a:br>
              <a:rPr lang="en-US" sz="1800" dirty="0" smtClean="0"/>
            </a:br>
            <a:r>
              <a:rPr lang="en-US" sz="1800" dirty="0" smtClean="0"/>
              <a:t>On BIC expert supervision frequency signals crossed (CIBC supervision program). </a:t>
            </a:r>
            <a:br>
              <a:rPr lang="en-US" sz="1800" dirty="0" smtClean="0"/>
            </a:br>
            <a:r>
              <a:rPr lang="en-US" sz="1800" dirty="0" smtClean="0"/>
              <a:t/>
            </a:r>
            <a:br>
              <a:rPr lang="en-US" sz="1800" dirty="0" smtClean="0"/>
            </a:br>
            <a:r>
              <a:rPr lang="en-US" sz="1800" dirty="0" smtClean="0"/>
              <a:t>Cut B1 freq. B -&gt; cut both frequencies B1. </a:t>
            </a:r>
            <a:br>
              <a:rPr lang="en-US" sz="1800" dirty="0" smtClean="0"/>
            </a:br>
            <a:r>
              <a:rPr lang="en-US" sz="1800" dirty="0" smtClean="0"/>
              <a:t/>
            </a:r>
            <a:br>
              <a:rPr lang="en-US" sz="1800" dirty="0" smtClean="0"/>
            </a:br>
            <a:r>
              <a:rPr lang="en-US" sz="1800" dirty="0" smtClean="0"/>
              <a:t>Cut B2 freq. A -&gt; both freq. B2 cut. B2 BIS loop open. </a:t>
            </a:r>
            <a:br>
              <a:rPr lang="en-US" sz="1800" dirty="0" smtClean="0"/>
            </a:br>
            <a:r>
              <a:rPr lang="en-US" sz="1800" dirty="0" smtClean="0"/>
              <a:t>Cut B2 freq. B -&gt; both freq. B2 cut. B2 BIS loop open.</a:t>
            </a:r>
            <a:endParaRPr lang="en-GB" sz="1800" dirty="0" smtClean="0"/>
          </a:p>
          <a:p>
            <a:endParaRPr lang="en-GB" dirty="0"/>
          </a:p>
        </p:txBody>
      </p:sp>
      <p:sp>
        <p:nvSpPr>
          <p:cNvPr id="3" name="Title 2"/>
          <p:cNvSpPr>
            <a:spLocks noGrp="1"/>
          </p:cNvSpPr>
          <p:nvPr>
            <p:ph type="title"/>
          </p:nvPr>
        </p:nvSpPr>
        <p:spPr/>
        <p:txBody>
          <a:bodyPr/>
          <a:lstStyle/>
          <a:p>
            <a:r>
              <a:rPr lang="en-GB" dirty="0" smtClean="0"/>
              <a:t>Access system</a:t>
            </a:r>
            <a:endParaRPr lang="en-GB" dirty="0"/>
          </a:p>
        </p:txBody>
      </p:sp>
      <p:sp>
        <p:nvSpPr>
          <p:cNvPr id="4" name="Footer Placeholder 3"/>
          <p:cNvSpPr>
            <a:spLocks noGrp="1"/>
          </p:cNvSpPr>
          <p:nvPr>
            <p:ph type="ftr" sz="quarter" idx="12"/>
          </p:nvPr>
        </p:nvSpPr>
        <p:spPr/>
        <p:txBody>
          <a:bodyPr/>
          <a:lstStyle/>
          <a:p>
            <a:pPr>
              <a:defRPr/>
            </a:pPr>
            <a:r>
              <a:rPr lang="en-US" smtClean="0"/>
              <a:t>LMC</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of B1 lost at the beginning of the ramp: lost QFB -&gt; beam losses due to resonance -&gt; then also OFB stopped. </a:t>
            </a:r>
            <a:br>
              <a:rPr lang="en-US" dirty="0" smtClean="0"/>
            </a:br>
            <a:r>
              <a:rPr lang="en-US" dirty="0" smtClean="0"/>
              <a:t/>
            </a:r>
            <a:br>
              <a:rPr lang="en-US" dirty="0" smtClean="0"/>
            </a:br>
            <a:r>
              <a:rPr lang="en-US" dirty="0" smtClean="0"/>
              <a:t>No point to continue the squeeze with one beam only. We dump and try a dry squeeze to check the new calibrations for beta*.</a:t>
            </a:r>
            <a:endParaRPr lang="en-GB" dirty="0"/>
          </a:p>
        </p:txBody>
      </p:sp>
      <p:sp>
        <p:nvSpPr>
          <p:cNvPr id="3" name="Title 2"/>
          <p:cNvSpPr>
            <a:spLocks noGrp="1"/>
          </p:cNvSpPr>
          <p:nvPr>
            <p:ph type="title"/>
          </p:nvPr>
        </p:nvSpPr>
        <p:spPr/>
        <p:txBody>
          <a:bodyPr/>
          <a:lstStyle/>
          <a:p>
            <a:r>
              <a:rPr lang="en-GB" dirty="0" smtClean="0"/>
              <a:t>Ramp 1 -  13:35</a:t>
            </a:r>
            <a:endParaRPr lang="en-GB" dirty="0"/>
          </a:p>
        </p:txBody>
      </p:sp>
      <p:sp>
        <p:nvSpPr>
          <p:cNvPr id="4" name="Footer Placeholder 3"/>
          <p:cNvSpPr>
            <a:spLocks noGrp="1"/>
          </p:cNvSpPr>
          <p:nvPr>
            <p:ph type="ftr" sz="quarter" idx="12"/>
          </p:nvPr>
        </p:nvSpPr>
        <p:spPr/>
        <p:txBody>
          <a:bodyPr/>
          <a:lstStyle/>
          <a:p>
            <a:pPr>
              <a:defRPr/>
            </a:pPr>
            <a:r>
              <a:rPr lang="en-US" smtClean="0"/>
              <a:t>LMC</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Dry squeeze</a:t>
            </a:r>
            <a:endParaRPr lang="en-GB" dirty="0"/>
          </a:p>
        </p:txBody>
      </p:sp>
      <p:sp>
        <p:nvSpPr>
          <p:cNvPr id="4" name="Footer Placeholder 3"/>
          <p:cNvSpPr>
            <a:spLocks noGrp="1"/>
          </p:cNvSpPr>
          <p:nvPr>
            <p:ph type="ftr" sz="quarter" idx="10"/>
          </p:nvPr>
        </p:nvSpPr>
        <p:spPr/>
        <p:txBody>
          <a:bodyPr/>
          <a:lstStyle/>
          <a:p>
            <a:pPr>
              <a:defRPr/>
            </a:pPr>
            <a:r>
              <a:rPr lang="en-US" smtClean="0"/>
              <a:t>LMC</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67680" y="1052670"/>
            <a:ext cx="4346067" cy="3528490"/>
          </a:xfrm>
          <a:prstGeom prst="rect">
            <a:avLst/>
          </a:prstGeom>
          <a:noFill/>
          <a:ln w="9525">
            <a:noFill/>
            <a:miter lim="800000"/>
            <a:headEnd/>
            <a:tailEnd/>
          </a:ln>
        </p:spPr>
      </p:pic>
      <p:sp>
        <p:nvSpPr>
          <p:cNvPr id="7" name="TextBox 6"/>
          <p:cNvSpPr txBox="1"/>
          <p:nvPr/>
        </p:nvSpPr>
        <p:spPr>
          <a:xfrm>
            <a:off x="395420" y="5013220"/>
            <a:ext cx="7417030" cy="707886"/>
          </a:xfrm>
          <a:prstGeom prst="rect">
            <a:avLst/>
          </a:prstGeom>
          <a:noFill/>
        </p:spPr>
        <p:txBody>
          <a:bodyPr wrap="square" rtlCol="0">
            <a:spAutoFit/>
          </a:bodyPr>
          <a:lstStyle/>
          <a:p>
            <a:r>
              <a:rPr lang="en-US" dirty="0" smtClean="0"/>
              <a:t>Calibration &amp; Machine </a:t>
            </a:r>
            <a:r>
              <a:rPr lang="en-US" dirty="0" smtClean="0"/>
              <a:t>protection test for collimator </a:t>
            </a:r>
            <a:r>
              <a:rPr lang="en-US" dirty="0" smtClean="0"/>
              <a:t>beta* </a:t>
            </a:r>
            <a:r>
              <a:rPr lang="en-US" dirty="0" smtClean="0"/>
              <a:t>limits. </a:t>
            </a:r>
            <a:br>
              <a:rPr lang="en-US" dirty="0" smtClean="0"/>
            </a:b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smtClean="0"/>
              <a:t>Lost beam 2 - chromaticity</a:t>
            </a:r>
            <a:endParaRPr lang="en-GB" dirty="0"/>
          </a:p>
        </p:txBody>
      </p:sp>
      <p:sp>
        <p:nvSpPr>
          <p:cNvPr id="2" name="Title 1"/>
          <p:cNvSpPr>
            <a:spLocks noGrp="1"/>
          </p:cNvSpPr>
          <p:nvPr>
            <p:ph type="title"/>
          </p:nvPr>
        </p:nvSpPr>
        <p:spPr/>
        <p:txBody>
          <a:bodyPr/>
          <a:lstStyle/>
          <a:p>
            <a:r>
              <a:rPr lang="en-GB" dirty="0" smtClean="0"/>
              <a:t>Ramp 2 – 16:32</a:t>
            </a:r>
            <a:endParaRPr lang="en-GB" dirty="0"/>
          </a:p>
        </p:txBody>
      </p:sp>
      <p:sp>
        <p:nvSpPr>
          <p:cNvPr id="3" name="Footer Placeholder 2"/>
          <p:cNvSpPr>
            <a:spLocks noGrp="1"/>
          </p:cNvSpPr>
          <p:nvPr>
            <p:ph type="ftr" sz="quarter" idx="12"/>
          </p:nvPr>
        </p:nvSpPr>
        <p:spPr/>
        <p:txBody>
          <a:bodyPr/>
          <a:lstStyle/>
          <a:p>
            <a:pPr>
              <a:defRPr/>
            </a:pPr>
            <a:r>
              <a:rPr lang="en-US" smtClean="0"/>
              <a:t>LMC</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043510" y="1628750"/>
            <a:ext cx="6840950" cy="4025044"/>
          </a:xfrm>
          <a:prstGeom prst="rect">
            <a:avLst/>
          </a:prstGeom>
          <a:noFill/>
          <a:ln w="9525">
            <a:noFill/>
            <a:miter lim="800000"/>
            <a:headEnd/>
            <a:tailEnd/>
          </a:ln>
        </p:spPr>
      </p:pic>
      <p:sp>
        <p:nvSpPr>
          <p:cNvPr id="6" name="TextBox 5"/>
          <p:cNvSpPr txBox="1"/>
          <p:nvPr/>
        </p:nvSpPr>
        <p:spPr>
          <a:xfrm>
            <a:off x="2627730" y="5877340"/>
            <a:ext cx="3744520" cy="400110"/>
          </a:xfrm>
          <a:prstGeom prst="rect">
            <a:avLst/>
          </a:prstGeom>
          <a:noFill/>
        </p:spPr>
        <p:txBody>
          <a:bodyPr wrap="square" rtlCol="0">
            <a:spAutoFit/>
          </a:bodyPr>
          <a:lstStyle/>
          <a:p>
            <a:r>
              <a:rPr lang="en-GB" dirty="0" smtClean="0"/>
              <a:t>Beam 1 - vertical</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Injection</a:t>
            </a:r>
            <a:endParaRPr lang="en-GB" dirty="0"/>
          </a:p>
        </p:txBody>
      </p:sp>
      <p:sp>
        <p:nvSpPr>
          <p:cNvPr id="3" name="Footer Placeholder 2"/>
          <p:cNvSpPr>
            <a:spLocks noGrp="1"/>
          </p:cNvSpPr>
          <p:nvPr>
            <p:ph type="ftr" sz="quarter" idx="10"/>
          </p:nvPr>
        </p:nvSpPr>
        <p:spPr/>
        <p:txBody>
          <a:bodyPr/>
          <a:lstStyle/>
          <a:p>
            <a:pPr>
              <a:defRPr/>
            </a:pPr>
            <a:r>
              <a:rPr lang="en-US" smtClean="0"/>
              <a:t>LMC</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71500" y="836640"/>
            <a:ext cx="6624920" cy="534962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RAMP 3 – </a:t>
            </a:r>
            <a:r>
              <a:rPr lang="en-GB" dirty="0" smtClean="0"/>
              <a:t>18:00  Tune </a:t>
            </a:r>
            <a:endParaRPr lang="en-GB" dirty="0"/>
          </a:p>
        </p:txBody>
      </p:sp>
      <p:sp>
        <p:nvSpPr>
          <p:cNvPr id="3" name="Footer Placeholder 2"/>
          <p:cNvSpPr>
            <a:spLocks noGrp="1"/>
          </p:cNvSpPr>
          <p:nvPr>
            <p:ph type="ftr" sz="quarter" idx="10"/>
          </p:nvPr>
        </p:nvSpPr>
        <p:spPr/>
        <p:txBody>
          <a:bodyPr/>
          <a:lstStyle/>
          <a:p>
            <a:pPr>
              <a:defRPr/>
            </a:pPr>
            <a:r>
              <a:rPr lang="en-US" smtClean="0"/>
              <a:t>LMC</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971500" y="836640"/>
            <a:ext cx="6965380" cy="580448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
            </a:r>
            <a:r>
              <a:rPr lang="en-GB" dirty="0" smtClean="0"/>
              <a:t>hromaticity in ramp</a:t>
            </a:r>
            <a:endParaRPr lang="en-GB" dirty="0"/>
          </a:p>
        </p:txBody>
      </p:sp>
      <p:sp>
        <p:nvSpPr>
          <p:cNvPr id="3" name="Footer Placeholder 2"/>
          <p:cNvSpPr>
            <a:spLocks noGrp="1"/>
          </p:cNvSpPr>
          <p:nvPr>
            <p:ph type="ftr" sz="quarter" idx="10"/>
          </p:nvPr>
        </p:nvSpPr>
        <p:spPr/>
        <p:txBody>
          <a:bodyPr/>
          <a:lstStyle/>
          <a:p>
            <a:pPr>
              <a:defRPr/>
            </a:pPr>
            <a:r>
              <a:rPr lang="en-US" smtClean="0"/>
              <a:t>LMC</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115520" y="764630"/>
            <a:ext cx="6882000" cy="555721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Orbit in ramp</a:t>
            </a:r>
            <a:endParaRPr lang="en-GB" dirty="0"/>
          </a:p>
        </p:txBody>
      </p:sp>
      <p:sp>
        <p:nvSpPr>
          <p:cNvPr id="3" name="Footer Placeholder 2"/>
          <p:cNvSpPr>
            <a:spLocks noGrp="1"/>
          </p:cNvSpPr>
          <p:nvPr>
            <p:ph type="ftr" sz="quarter" idx="10"/>
          </p:nvPr>
        </p:nvSpPr>
        <p:spPr/>
        <p:txBody>
          <a:bodyPr/>
          <a:lstStyle/>
          <a:p>
            <a:pPr>
              <a:defRPr/>
            </a:pPr>
            <a:r>
              <a:rPr lang="en-US" smtClean="0"/>
              <a:t>LMC</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23410" y="836640"/>
            <a:ext cx="8676570" cy="3470628"/>
          </a:xfrm>
          <a:prstGeom prst="rect">
            <a:avLst/>
          </a:prstGeom>
          <a:noFill/>
          <a:ln w="9525">
            <a:noFill/>
            <a:miter lim="800000"/>
            <a:headEnd/>
            <a:tailEnd/>
          </a:ln>
        </p:spPr>
      </p:pic>
      <p:sp>
        <p:nvSpPr>
          <p:cNvPr id="5" name="TextBox 4"/>
          <p:cNvSpPr txBox="1"/>
          <p:nvPr/>
        </p:nvSpPr>
        <p:spPr>
          <a:xfrm>
            <a:off x="467430" y="4725180"/>
            <a:ext cx="8209140" cy="1015663"/>
          </a:xfrm>
          <a:prstGeom prst="rect">
            <a:avLst/>
          </a:prstGeom>
          <a:noFill/>
        </p:spPr>
        <p:txBody>
          <a:bodyPr wrap="square" rtlCol="0">
            <a:spAutoFit/>
          </a:bodyPr>
          <a:lstStyle/>
          <a:p>
            <a:r>
              <a:rPr lang="en-US" dirty="0" smtClean="0"/>
              <a:t>Orbit RMS evolution during the ramp, vertical plane was kept better than 30 um during the ramp, horizontal better than 70 um, dominated by offsets around the IRs that cannot be corrected by the Orbit-FB </a:t>
            </a:r>
            <a:endParaRPr lang="en-GB" dirty="0"/>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43801</TotalTime>
  <Words>659</Words>
  <Application>Microsoft Office PowerPoint</Application>
  <PresentationFormat>On-screen Show (4:3)</PresentationFormat>
  <Paragraphs>94</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Pixel</vt:lpstr>
      <vt:lpstr>Tuesday 22-02-11</vt:lpstr>
      <vt:lpstr>Access system</vt:lpstr>
      <vt:lpstr>Ramp 1 -  13:35</vt:lpstr>
      <vt:lpstr>Dry squeeze</vt:lpstr>
      <vt:lpstr>Ramp 2 – 16:32</vt:lpstr>
      <vt:lpstr>Injection</vt:lpstr>
      <vt:lpstr>RAMP 3 – 18:00  Tune </vt:lpstr>
      <vt:lpstr>Chromaticity in ramp</vt:lpstr>
      <vt:lpstr>Orbit in ramp</vt:lpstr>
      <vt:lpstr>Squeeze (b*=3 m)</vt:lpstr>
      <vt:lpstr>Squeeze</vt:lpstr>
      <vt:lpstr>Squeeze (b*=11 m, 3.5 m)</vt:lpstr>
      <vt:lpstr>Squeeze (b*=2 m, 1.5 m)</vt:lpstr>
      <vt:lpstr>Overnight</vt:lpstr>
      <vt:lpstr>Slide 15</vt:lpstr>
      <vt:lpstr>Slide 16</vt:lpstr>
      <vt:lpstr>Incoming</vt:lpstr>
      <vt:lpstr>Access</vt:lpstr>
      <vt:lpstr>Access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Lamont</cp:lastModifiedBy>
  <cp:revision>1681</cp:revision>
  <dcterms:created xsi:type="dcterms:W3CDTF">2010-10-13T07:44:28Z</dcterms:created>
  <dcterms:modified xsi:type="dcterms:W3CDTF">2011-02-23T07:22:25Z</dcterms:modified>
</cp:coreProperties>
</file>