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2"/>
  </p:notesMasterIdLst>
  <p:sldIdLst>
    <p:sldId id="742" r:id="rId2"/>
    <p:sldId id="744" r:id="rId3"/>
    <p:sldId id="743" r:id="rId4"/>
    <p:sldId id="745" r:id="rId5"/>
    <p:sldId id="746" r:id="rId6"/>
    <p:sldId id="748" r:id="rId7"/>
    <p:sldId id="749" r:id="rId8"/>
    <p:sldId id="741" r:id="rId9"/>
    <p:sldId id="747" r:id="rId10"/>
    <p:sldId id="740" r:id="rId11"/>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9900"/>
    <a:srgbClr val="FFFF00"/>
    <a:srgbClr val="960663"/>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2" autoAdjust="0"/>
    <p:restoredTop sz="93882" autoAdjust="0"/>
  </p:normalViewPr>
  <p:slideViewPr>
    <p:cSldViewPr>
      <p:cViewPr varScale="1">
        <p:scale>
          <a:sx n="82" d="100"/>
          <a:sy n="82" d="100"/>
        </p:scale>
        <p:origin x="-142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3128"/>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dirty="0"/>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8845" y="4716585"/>
            <a:ext cx="5439987" cy="4467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dirty="0"/>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2 Content and Tex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906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228600" y="36957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13/10/2011</a:t>
            </a:r>
            <a:endParaRPr lang="en-US"/>
          </a:p>
        </p:txBody>
      </p:sp>
      <p:sp>
        <p:nvSpPr>
          <p:cNvPr id="3" name="Footer Placeholder 2"/>
          <p:cNvSpPr>
            <a:spLocks noGrp="1"/>
          </p:cNvSpPr>
          <p:nvPr>
            <p:ph type="ftr" sz="quarter" idx="11"/>
          </p:nvPr>
        </p:nvSpPr>
        <p:spPr/>
        <p:txBody>
          <a:bodyPr/>
          <a:lstStyle/>
          <a:p>
            <a:r>
              <a:rPr lang="en-US" smtClean="0"/>
              <a:t>MD Planning 2011/12, MD#4</a:t>
            </a:r>
            <a:endParaRPr lang="en-US"/>
          </a:p>
        </p:txBody>
      </p:sp>
      <p:sp>
        <p:nvSpPr>
          <p:cNvPr id="4" name="Slide Number Placeholder 3"/>
          <p:cNvSpPr>
            <a:spLocks noGrp="1"/>
          </p:cNvSpPr>
          <p:nvPr>
            <p:ph type="sldNum" sz="quarter" idx="12"/>
          </p:nvPr>
        </p:nvSpPr>
        <p:spPr/>
        <p:txBody>
          <a:bodyPr/>
          <a:lstStyle/>
          <a:p>
            <a:fld id="{C6BCD098-AF97-4460-B818-4576B73752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sz="2000"/>
            </a:lvl2pPr>
            <a:lvl3pPr>
              <a:defRPr sz="18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p:nvPicPr>
        <p:blipFill>
          <a:blip r:embed="rId8"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p:nvPicPr>
        <p:blipFill>
          <a:blip r:embed="rId8"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r>
              <a:rPr lang="en-US" smtClean="0"/>
              <a:t>13/10/2011</a:t>
            </a:r>
            <a:endParaRPr lang="en-US" dirty="0"/>
          </a:p>
        </p:txBody>
      </p:sp>
      <p:sp>
        <p:nvSpPr>
          <p:cNvPr id="13" name="Footer Placeholder 4"/>
          <p:cNvSpPr>
            <a:spLocks noGrp="1"/>
          </p:cNvSpPr>
          <p:nvPr>
            <p:ph type="ftr" sz="quarter" idx="3"/>
          </p:nvPr>
        </p:nvSpPr>
        <p:spPr>
          <a:xfrm>
            <a:off x="3124200" y="6553200"/>
            <a:ext cx="2895600" cy="1682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smtClean="0"/>
              <a:t>MD Planning 2011/12, MD#4</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Lst>
  <p:hf sldNum="0" hdr="0" ftr="0" dt="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half" idx="3"/>
          </p:nvPr>
        </p:nvSpPr>
        <p:spPr>
          <a:xfrm>
            <a:off x="4191000" y="990600"/>
            <a:ext cx="4724400" cy="5257800"/>
          </a:xfrm>
        </p:spPr>
        <p:txBody>
          <a:bodyPr/>
          <a:lstStyle/>
          <a:p>
            <a:r>
              <a:rPr lang="en-US" sz="2000" dirty="0" smtClean="0"/>
              <a:t>07:00 ALICE solenoid and dipole polarity switched to positive</a:t>
            </a:r>
          </a:p>
          <a:p>
            <a:r>
              <a:rPr lang="en-US" sz="2000" dirty="0" smtClean="0"/>
              <a:t>External Crossing angle polarity unchanged at injection/ramp &amp; squeeze</a:t>
            </a:r>
          </a:p>
          <a:p>
            <a:r>
              <a:rPr lang="en-US" sz="2000" dirty="0" smtClean="0"/>
              <a:t>Crossing angle polarity switch when going in collision</a:t>
            </a:r>
          </a:p>
          <a:p>
            <a:pPr lvl="0"/>
            <a:r>
              <a:rPr lang="en-US" sz="2000" dirty="0" smtClean="0"/>
              <a:t>12:00 TCT alignment check in point 2 after crossing angle polarity switch when going in collision</a:t>
            </a:r>
          </a:p>
          <a:p>
            <a:pPr lvl="0"/>
            <a:r>
              <a:rPr lang="en-US" sz="2000" dirty="0" smtClean="0"/>
              <a:t>13:30-14:30: loss maps and </a:t>
            </a:r>
            <a:r>
              <a:rPr lang="en-US" sz="2000" dirty="0" err="1" smtClean="0"/>
              <a:t>asynch</a:t>
            </a:r>
            <a:r>
              <a:rPr lang="en-US" sz="2000" dirty="0" smtClean="0"/>
              <a:t> dump test</a:t>
            </a:r>
          </a:p>
          <a:p>
            <a:pPr lvl="0"/>
            <a:r>
              <a:rPr lang="en-US" sz="2000" dirty="0" smtClean="0">
                <a:solidFill>
                  <a:srgbClr val="FF0000"/>
                </a:solidFill>
              </a:rPr>
              <a:t>Loss maps OK (S. Redaelli) although deterioration in </a:t>
            </a:r>
            <a:r>
              <a:rPr lang="en-US" sz="2000" smtClean="0">
                <a:solidFill>
                  <a:srgbClr val="FF0000"/>
                </a:solidFill>
              </a:rPr>
              <a:t>the </a:t>
            </a:r>
            <a:r>
              <a:rPr lang="en-US" sz="2000" smtClean="0">
                <a:solidFill>
                  <a:srgbClr val="FF0000"/>
                </a:solidFill>
              </a:rPr>
              <a:t>vertical plane </a:t>
            </a:r>
            <a:r>
              <a:rPr lang="en-US" sz="2000" dirty="0" smtClean="0">
                <a:solidFill>
                  <a:srgbClr val="FF0000"/>
                </a:solidFill>
              </a:rPr>
              <a:t>B1</a:t>
            </a:r>
          </a:p>
          <a:p>
            <a:endParaRPr lang="en-US" sz="2000" dirty="0"/>
          </a:p>
        </p:txBody>
      </p:sp>
      <p:sp>
        <p:nvSpPr>
          <p:cNvPr id="9" name="Title 8"/>
          <p:cNvSpPr>
            <a:spLocks noGrp="1"/>
          </p:cNvSpPr>
          <p:nvPr>
            <p:ph type="title"/>
          </p:nvPr>
        </p:nvSpPr>
        <p:spPr/>
        <p:txBody>
          <a:bodyPr/>
          <a:lstStyle/>
          <a:p>
            <a:r>
              <a:rPr lang="en-US" dirty="0" smtClean="0"/>
              <a:t>Polarity inversion</a:t>
            </a:r>
            <a:endParaRPr lang="en-US" dirty="0"/>
          </a:p>
        </p:txBody>
      </p:sp>
      <p:sp>
        <p:nvSpPr>
          <p:cNvPr id="11" name="Text Placeholder 10"/>
          <p:cNvSpPr>
            <a:spLocks noGrp="1"/>
          </p:cNvSpPr>
          <p:nvPr>
            <p:ph type="body" sz="half" idx="10"/>
          </p:nvPr>
        </p:nvSpPr>
        <p:spPr/>
        <p:txBody>
          <a:bodyPr/>
          <a:lstStyle/>
          <a:p>
            <a:endParaRPr lang="en-US" dirty="0"/>
          </a:p>
        </p:txBody>
      </p:sp>
      <p:pic>
        <p:nvPicPr>
          <p:cNvPr id="1027" name="Picture 3" descr="http://elogbook.cern.ch/eLogbook/attach_reader?attach_id=1217718"/>
          <p:cNvPicPr>
            <a:picLocks noChangeAspect="1" noChangeArrowheads="1"/>
          </p:cNvPicPr>
          <p:nvPr/>
        </p:nvPicPr>
        <p:blipFill>
          <a:blip r:embed="rId3" cstate="print"/>
          <a:srcRect/>
          <a:stretch>
            <a:fillRect/>
          </a:stretch>
        </p:blipFill>
        <p:spPr bwMode="auto">
          <a:xfrm>
            <a:off x="0" y="1295400"/>
            <a:ext cx="4324350" cy="45529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graphicFrame>
        <p:nvGraphicFramePr>
          <p:cNvPr id="7" name="Content Placeholder 6"/>
          <p:cNvGraphicFramePr>
            <a:graphicFrameLocks noGrp="1"/>
          </p:cNvGraphicFramePr>
          <p:nvPr>
            <p:ph idx="1"/>
          </p:nvPr>
        </p:nvGraphicFramePr>
        <p:xfrm>
          <a:off x="228600" y="990600"/>
          <a:ext cx="8363274" cy="4456952"/>
        </p:xfrm>
        <a:graphic>
          <a:graphicData uri="http://schemas.openxmlformats.org/drawingml/2006/table">
            <a:tbl>
              <a:tblPr firstRow="1" bandRow="1">
                <a:tableStyleId>{5C22544A-7EE6-4342-B048-85BDC9FD1C3A}</a:tableStyleId>
              </a:tblPr>
              <a:tblGrid>
                <a:gridCol w="658416"/>
                <a:gridCol w="1152128"/>
                <a:gridCol w="1224136"/>
                <a:gridCol w="1296144"/>
                <a:gridCol w="1008112"/>
                <a:gridCol w="3024338"/>
              </a:tblGrid>
              <a:tr h="66049">
                <a:tc>
                  <a:txBody>
                    <a:bodyPr/>
                    <a:lstStyle/>
                    <a:p>
                      <a:pPr algn="ctr" fontAlgn="b"/>
                      <a:r>
                        <a:rPr lang="en-US" sz="1600" b="0" i="0" u="none" strike="noStrike" dirty="0">
                          <a:solidFill>
                            <a:srgbClr val="000000"/>
                          </a:solidFill>
                          <a:latin typeface="+mn-lt"/>
                        </a:rPr>
                        <a:t>Fill #</a:t>
                      </a:r>
                    </a:p>
                  </a:txBody>
                  <a:tcPr marL="9525" marR="9525" marT="9525" marB="0" anchor="ctr"/>
                </a:tc>
                <a:tc>
                  <a:txBody>
                    <a:bodyPr/>
                    <a:lstStyle/>
                    <a:p>
                      <a:pPr algn="ctr" fontAlgn="b"/>
                      <a:r>
                        <a:rPr lang="en-US" sz="1600" b="0" i="0" u="none" strike="noStrike" dirty="0">
                          <a:solidFill>
                            <a:srgbClr val="000000"/>
                          </a:solidFill>
                          <a:latin typeface="+mn-lt"/>
                        </a:rPr>
                        <a:t>Start </a:t>
                      </a:r>
                      <a:r>
                        <a:rPr lang="en-US" sz="1600" b="0" i="0" u="none" strike="noStrike" dirty="0" smtClean="0">
                          <a:solidFill>
                            <a:srgbClr val="000000"/>
                          </a:solidFill>
                          <a:latin typeface="+mn-lt"/>
                        </a:rPr>
                        <a:t>Stable</a:t>
                      </a:r>
                      <a:r>
                        <a:rPr lang="en-US" sz="1600" b="0" i="0" u="none" strike="noStrike" baseline="0" dirty="0" smtClean="0">
                          <a:solidFill>
                            <a:srgbClr val="000000"/>
                          </a:solidFill>
                          <a:latin typeface="+mn-lt"/>
                        </a:rPr>
                        <a:t> beams</a:t>
                      </a:r>
                      <a:endParaRPr lang="en-US" sz="1600" b="0" i="0" u="none" strike="noStrike" dirty="0">
                        <a:solidFill>
                          <a:srgbClr val="000000"/>
                        </a:solidFill>
                        <a:latin typeface="+mn-lt"/>
                      </a:endParaRPr>
                    </a:p>
                  </a:txBody>
                  <a:tcPr marL="9525" marR="9525" marT="9525" marB="0" anchor="ctr"/>
                </a:tc>
                <a:tc>
                  <a:txBody>
                    <a:bodyPr/>
                    <a:lstStyle/>
                    <a:p>
                      <a:pPr algn="ctr" fontAlgn="b"/>
                      <a:r>
                        <a:rPr lang="en-US" sz="1600" b="0" i="0" u="none" strike="noStrike" dirty="0">
                          <a:solidFill>
                            <a:srgbClr val="000000"/>
                          </a:solidFill>
                          <a:latin typeface="+mn-lt"/>
                        </a:rPr>
                        <a:t>Duration [h]</a:t>
                      </a:r>
                    </a:p>
                  </a:txBody>
                  <a:tcPr marL="9525" marR="9525" marT="9525" marB="0" anchor="ctr"/>
                </a:tc>
                <a:tc>
                  <a:txBody>
                    <a:bodyPr/>
                    <a:lstStyle/>
                    <a:p>
                      <a:pPr algn="ctr" fontAlgn="b"/>
                      <a:r>
                        <a:rPr lang="en-US" sz="1600" b="0" i="0" u="none" strike="noStrike" dirty="0">
                          <a:solidFill>
                            <a:srgbClr val="000000"/>
                          </a:solidFill>
                          <a:latin typeface="+mn-lt"/>
                        </a:rPr>
                        <a:t>Initial </a:t>
                      </a:r>
                      <a:r>
                        <a:rPr lang="en-US" sz="1600" b="0" i="0" u="none" strike="noStrike" dirty="0" err="1" smtClean="0">
                          <a:solidFill>
                            <a:srgbClr val="000000"/>
                          </a:solidFill>
                          <a:latin typeface="+mn-lt"/>
                        </a:rPr>
                        <a:t>lumi</a:t>
                      </a:r>
                      <a:r>
                        <a:rPr lang="en-US" sz="1600" b="0" i="0" u="none" strike="noStrike" dirty="0" smtClean="0">
                          <a:solidFill>
                            <a:srgbClr val="000000"/>
                          </a:solidFill>
                          <a:latin typeface="+mn-lt"/>
                        </a:rPr>
                        <a:t> (Atlas)</a:t>
                      </a:r>
                      <a:endParaRPr lang="en-US" sz="1600" b="0" i="0" u="none" strike="noStrike" dirty="0">
                        <a:solidFill>
                          <a:srgbClr val="000000"/>
                        </a:solidFill>
                        <a:latin typeface="+mn-lt"/>
                      </a:endParaRPr>
                    </a:p>
                  </a:txBody>
                  <a:tcPr marL="9525" marR="9525" marT="9525" marB="0" anchor="ctr"/>
                </a:tc>
                <a:tc>
                  <a:txBody>
                    <a:bodyPr/>
                    <a:lstStyle/>
                    <a:p>
                      <a:pPr algn="ctr" fontAlgn="b"/>
                      <a:r>
                        <a:rPr lang="en-US" sz="1600" b="0" i="0" u="none" strike="noStrike" dirty="0" smtClean="0">
                          <a:solidFill>
                            <a:srgbClr val="000000"/>
                          </a:solidFill>
                          <a:latin typeface="+mn-lt"/>
                        </a:rPr>
                        <a:t>Int. </a:t>
                      </a:r>
                      <a:r>
                        <a:rPr lang="en-US" sz="1600" b="0" i="0" u="none" strike="noStrike" dirty="0" err="1" smtClean="0">
                          <a:solidFill>
                            <a:srgbClr val="000000"/>
                          </a:solidFill>
                          <a:latin typeface="+mn-lt"/>
                        </a:rPr>
                        <a:t>lumi</a:t>
                      </a:r>
                      <a:r>
                        <a:rPr lang="en-US" sz="1600" b="0" i="0" u="none" strike="noStrike" dirty="0" smtClean="0">
                          <a:solidFill>
                            <a:srgbClr val="000000"/>
                          </a:solidFill>
                          <a:latin typeface="+mn-lt"/>
                        </a:rPr>
                        <a:t> </a:t>
                      </a:r>
                      <a:r>
                        <a:rPr lang="en-US" sz="1600" b="0" i="0" u="none" strike="noStrike" smtClean="0">
                          <a:solidFill>
                            <a:srgbClr val="000000"/>
                          </a:solidFill>
                          <a:latin typeface="+mn-lt"/>
                        </a:rPr>
                        <a:t>(Atlas)</a:t>
                      </a:r>
                      <a:endParaRPr lang="en-US" sz="1600" b="0" i="0" u="none" strike="noStrike" dirty="0">
                        <a:solidFill>
                          <a:srgbClr val="000000"/>
                        </a:solidFill>
                        <a:latin typeface="+mn-lt"/>
                      </a:endParaRPr>
                    </a:p>
                  </a:txBody>
                  <a:tcPr marL="9525" marR="9525" marT="9525" marB="0" anchor="ctr"/>
                </a:tc>
                <a:tc>
                  <a:txBody>
                    <a:bodyPr/>
                    <a:lstStyle/>
                    <a:p>
                      <a:pPr algn="ctr" fontAlgn="b"/>
                      <a:r>
                        <a:rPr lang="en-US" sz="1600" b="0" i="0" u="none" strike="noStrike" dirty="0">
                          <a:solidFill>
                            <a:srgbClr val="000000"/>
                          </a:solidFill>
                          <a:latin typeface="+mn-lt"/>
                        </a:rPr>
                        <a:t>Reason Dump</a:t>
                      </a:r>
                    </a:p>
                  </a:txBody>
                  <a:tcPr marL="9525" marR="9525" marT="9525" marB="0" anchor="ctr"/>
                </a:tc>
              </a:tr>
              <a:tr h="359977">
                <a:tc>
                  <a:txBody>
                    <a:bodyPr/>
                    <a:lstStyle/>
                    <a:p>
                      <a:pPr algn="ctr" fontAlgn="b"/>
                      <a:endParaRPr lang="en-US" sz="1600" b="0" i="0" u="none" strike="noStrike" dirty="0">
                        <a:solidFill>
                          <a:srgbClr val="000000"/>
                        </a:solidFill>
                        <a:latin typeface="+mn-lt"/>
                      </a:endParaRPr>
                    </a:p>
                  </a:txBody>
                  <a:tcPr marL="9525" marR="9525" marT="9525" marB="0" anchor="ctr"/>
                </a:tc>
                <a:tc>
                  <a:txBody>
                    <a:bodyPr/>
                    <a:lstStyle/>
                    <a:p>
                      <a:pPr algn="ctr" fontAlgn="b"/>
                      <a:endParaRPr lang="en-US" sz="1600" b="0" i="0" u="none" strike="noStrike" dirty="0">
                        <a:solidFill>
                          <a:srgbClr val="000000"/>
                        </a:solidFill>
                        <a:latin typeface="+mn-lt"/>
                      </a:endParaRPr>
                    </a:p>
                  </a:txBody>
                  <a:tcPr marL="9525" marR="9525" marT="9525" marB="0" anchor="ctr"/>
                </a:tc>
                <a:tc>
                  <a:txBody>
                    <a:bodyPr/>
                    <a:lstStyle/>
                    <a:p>
                      <a:pPr algn="ctr" fontAlgn="b"/>
                      <a:r>
                        <a:rPr lang="en-US" sz="1600" b="0" i="0" u="none" strike="noStrike" dirty="0">
                          <a:solidFill>
                            <a:srgbClr val="000000"/>
                          </a:solidFill>
                          <a:latin typeface="+mn-lt"/>
                        </a:rPr>
                        <a:t>[</a:t>
                      </a:r>
                      <a:r>
                        <a:rPr lang="en-US" sz="1600" b="0" i="0" u="none" strike="noStrike" dirty="0" err="1">
                          <a:solidFill>
                            <a:srgbClr val="000000"/>
                          </a:solidFill>
                          <a:latin typeface="+mn-lt"/>
                        </a:rPr>
                        <a:t>hh:mm</a:t>
                      </a:r>
                      <a:r>
                        <a:rPr lang="en-US" sz="1600" b="0" i="0" u="none" strike="noStrike" dirty="0">
                          <a:solidFill>
                            <a:srgbClr val="000000"/>
                          </a:solidFill>
                          <a:latin typeface="+mn-lt"/>
                        </a:rPr>
                        <a:t>]</a:t>
                      </a:r>
                    </a:p>
                  </a:txBody>
                  <a:tcPr marL="9525" marR="9525" marT="9525" marB="0" anchor="ctr"/>
                </a:tc>
                <a:tc>
                  <a:txBody>
                    <a:bodyPr/>
                    <a:lstStyle/>
                    <a:p>
                      <a:pPr algn="ctr" fontAlgn="b"/>
                      <a:r>
                        <a:rPr lang="en-US" sz="1600" b="0" i="0" u="none" strike="noStrike" dirty="0" smtClean="0">
                          <a:solidFill>
                            <a:srgbClr val="000000"/>
                          </a:solidFill>
                          <a:latin typeface="+mn-lt"/>
                        </a:rPr>
                        <a:t>[</a:t>
                      </a:r>
                      <a:r>
                        <a:rPr lang="en-US" sz="1600" dirty="0" smtClean="0">
                          <a:latin typeface="Arial"/>
                        </a:rPr>
                        <a:t>10</a:t>
                      </a:r>
                      <a:r>
                        <a:rPr lang="en-US" sz="1600" baseline="30000" dirty="0" smtClean="0">
                          <a:latin typeface="Arial"/>
                        </a:rPr>
                        <a:t>26</a:t>
                      </a:r>
                      <a:r>
                        <a:rPr lang="en-US" sz="1100" dirty="0" smtClean="0">
                          <a:latin typeface="Arial"/>
                        </a:rPr>
                        <a:t> </a:t>
                      </a:r>
                      <a:r>
                        <a:rPr lang="en-US" sz="1600" b="0" i="0" u="none" strike="noStrike" dirty="0" smtClean="0">
                          <a:solidFill>
                            <a:srgbClr val="000000"/>
                          </a:solidFill>
                          <a:latin typeface="+mn-lt"/>
                        </a:rPr>
                        <a:t>cm-2s-1</a:t>
                      </a:r>
                      <a:r>
                        <a:rPr lang="en-US" sz="1600" b="0" i="0" u="none" strike="noStrike" dirty="0">
                          <a:solidFill>
                            <a:srgbClr val="000000"/>
                          </a:solidFill>
                          <a:latin typeface="+mn-lt"/>
                        </a:rPr>
                        <a:t>]</a:t>
                      </a:r>
                    </a:p>
                  </a:txBody>
                  <a:tcPr marL="9525" marR="9525" marT="9525" marB="0" anchor="ctr"/>
                </a:tc>
                <a:tc>
                  <a:txBody>
                    <a:bodyPr/>
                    <a:lstStyle/>
                    <a:p>
                      <a:pPr algn="ctr" fontAlgn="b"/>
                      <a:r>
                        <a:rPr lang="en-US" sz="1600" b="0" i="0" u="none" strike="noStrike" dirty="0">
                          <a:solidFill>
                            <a:srgbClr val="000000"/>
                          </a:solidFill>
                          <a:latin typeface="+mn-lt"/>
                        </a:rPr>
                        <a:t>[ub-1]</a:t>
                      </a:r>
                    </a:p>
                  </a:txBody>
                  <a:tcPr marL="9525" marR="9525" marT="9525" marB="0" anchor="ctr"/>
                </a:tc>
                <a:tc>
                  <a:txBody>
                    <a:bodyPr/>
                    <a:lstStyle/>
                    <a:p>
                      <a:pPr marL="0" indent="85725" algn="ctr" fontAlgn="b"/>
                      <a:endParaRPr lang="en-US" sz="1600" b="0" i="0" u="none" strike="noStrike" dirty="0">
                        <a:solidFill>
                          <a:srgbClr val="000000"/>
                        </a:solidFill>
                        <a:latin typeface="+mn-lt"/>
                      </a:endParaRPr>
                    </a:p>
                  </a:txBody>
                  <a:tcPr marL="9525" marR="9525" marT="9525" marB="0" anchor="ctr"/>
                </a:tc>
              </a:tr>
              <a:tr h="359977">
                <a:tc>
                  <a:txBody>
                    <a:bodyPr/>
                    <a:lstStyle/>
                    <a:p>
                      <a:pPr algn="ctr" fontAlgn="b"/>
                      <a:r>
                        <a:rPr lang="en-US" sz="1400" b="0" i="0" u="none" strike="noStrike" dirty="0" smtClean="0">
                          <a:solidFill>
                            <a:srgbClr val="000000"/>
                          </a:solidFill>
                          <a:latin typeface="+mn-lt"/>
                        </a:rPr>
                        <a:t>2317</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Wed </a:t>
                      </a:r>
                      <a:r>
                        <a:rPr lang="en-US" sz="1400" dirty="0" smtClean="0"/>
                        <a:t>13:15</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4:57</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4.1</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4.5</a:t>
                      </a:r>
                      <a:endParaRPr lang="en-US" sz="1400" b="0" i="0" u="none" strike="noStrike" dirty="0">
                        <a:solidFill>
                          <a:srgbClr val="000000"/>
                        </a:solidFill>
                        <a:latin typeface="+mn-lt"/>
                      </a:endParaRPr>
                    </a:p>
                  </a:txBody>
                  <a:tcPr marL="9525" marR="9525" marT="9525" marB="0" anchor="ctr"/>
                </a:tc>
                <a:tc>
                  <a:txBody>
                    <a:bodyPr/>
                    <a:lstStyle/>
                    <a:p>
                      <a:pPr marL="0" marR="0" indent="85725"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B050"/>
                          </a:solidFill>
                          <a:latin typeface="+mn-lt"/>
                        </a:rPr>
                        <a:t>Programmed dump</a:t>
                      </a:r>
                    </a:p>
                  </a:txBody>
                  <a:tcPr marL="9525" marR="9525" marT="9525" marB="0" anchor="ctr"/>
                </a:tc>
              </a:tr>
              <a:tr h="359977">
                <a:tc>
                  <a:txBody>
                    <a:bodyPr/>
                    <a:lstStyle/>
                    <a:p>
                      <a:pPr algn="ctr" fontAlgn="b"/>
                      <a:r>
                        <a:rPr lang="en-US" sz="1400" b="0" i="0" u="none" strike="noStrike" dirty="0" smtClean="0">
                          <a:solidFill>
                            <a:srgbClr val="000000"/>
                          </a:solidFill>
                          <a:latin typeface="+mn-lt"/>
                        </a:rPr>
                        <a:t>2318</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Wed 21:53</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5:36</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4.6</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5.5</a:t>
                      </a:r>
                      <a:endParaRPr lang="en-US" sz="1400" b="0" i="0" u="none" strike="noStrike" dirty="0">
                        <a:solidFill>
                          <a:srgbClr val="000000"/>
                        </a:solidFill>
                        <a:latin typeface="+mn-lt"/>
                      </a:endParaRPr>
                    </a:p>
                  </a:txBody>
                  <a:tcPr marL="9525" marR="9525" marT="9525" marB="0" anchor="ctr"/>
                </a:tc>
                <a:tc>
                  <a:txBody>
                    <a:bodyPr/>
                    <a:lstStyle/>
                    <a:p>
                      <a:pPr marL="0" marR="0" indent="85725"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B050"/>
                          </a:solidFill>
                          <a:latin typeface="+mn-lt"/>
                        </a:rPr>
                        <a:t>Programmed dump</a:t>
                      </a:r>
                    </a:p>
                  </a:txBody>
                  <a:tcPr marL="9525" marR="9525" marT="9525" marB="0" anchor="ctr"/>
                </a:tc>
              </a:tr>
              <a:tr h="359977">
                <a:tc>
                  <a:txBody>
                    <a:bodyPr/>
                    <a:lstStyle/>
                    <a:p>
                      <a:pPr algn="ctr" fontAlgn="b"/>
                      <a:r>
                        <a:rPr lang="en-US" sz="1400" b="0" i="0" u="none" strike="noStrike" dirty="0" smtClean="0">
                          <a:solidFill>
                            <a:srgbClr val="000000"/>
                          </a:solidFill>
                          <a:latin typeface="+mn-lt"/>
                        </a:rPr>
                        <a:t>2319</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Thu 9:04</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9:02</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4.7</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5.7</a:t>
                      </a:r>
                      <a:endParaRPr lang="en-US" sz="1400" b="0" i="0" u="none" strike="noStrike" dirty="0">
                        <a:solidFill>
                          <a:srgbClr val="000000"/>
                        </a:solidFill>
                        <a:latin typeface="+mn-lt"/>
                      </a:endParaRPr>
                    </a:p>
                  </a:txBody>
                  <a:tcPr marL="9525" marR="9525" marT="9525" marB="0" anchor="ctr"/>
                </a:tc>
                <a:tc>
                  <a:txBody>
                    <a:bodyPr/>
                    <a:lstStyle/>
                    <a:p>
                      <a:pPr marL="0" marR="0" indent="85725"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B050"/>
                          </a:solidFill>
                          <a:latin typeface="+mn-lt"/>
                        </a:rPr>
                        <a:t>Programmed dump</a:t>
                      </a:r>
                    </a:p>
                  </a:txBody>
                  <a:tcPr marL="9525" marR="9525" marT="9525" marB="0" anchor="ctr"/>
                </a:tc>
              </a:tr>
              <a:tr h="359977">
                <a:tc>
                  <a:txBody>
                    <a:bodyPr/>
                    <a:lstStyle/>
                    <a:p>
                      <a:pPr algn="ctr" fontAlgn="b"/>
                      <a:r>
                        <a:rPr lang="en-US" sz="1400" b="0" i="0" u="none" strike="noStrike" dirty="0" smtClean="0">
                          <a:solidFill>
                            <a:srgbClr val="000000"/>
                          </a:solidFill>
                          <a:latin typeface="+mn-lt"/>
                        </a:rPr>
                        <a:t>2320</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Thu</a:t>
                      </a:r>
                      <a:r>
                        <a:rPr lang="en-US" sz="1400" b="0" i="0" u="none" strike="noStrike" baseline="0" dirty="0" smtClean="0">
                          <a:solidFill>
                            <a:srgbClr val="000000"/>
                          </a:solidFill>
                          <a:latin typeface="+mn-lt"/>
                        </a:rPr>
                        <a:t> 22:45</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5:23</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5.0</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5.7</a:t>
                      </a:r>
                      <a:endParaRPr lang="en-US" sz="1400" b="0" i="0" u="none" strike="noStrike" dirty="0">
                        <a:solidFill>
                          <a:srgbClr val="000000"/>
                        </a:solidFill>
                        <a:latin typeface="+mn-lt"/>
                      </a:endParaRPr>
                    </a:p>
                  </a:txBody>
                  <a:tcPr marL="9525" marR="9525" marT="9525" marB="0" anchor="ctr"/>
                </a:tc>
                <a:tc>
                  <a:txBody>
                    <a:bodyPr/>
                    <a:lstStyle/>
                    <a:p>
                      <a:pPr marL="0" indent="85725" algn="l" fontAlgn="b"/>
                      <a:r>
                        <a:rPr lang="en-US" sz="1400" b="0" i="0" u="none" strike="noStrike" dirty="0" smtClean="0">
                          <a:solidFill>
                            <a:srgbClr val="00B050"/>
                          </a:solidFill>
                          <a:latin typeface="+mn-lt"/>
                        </a:rPr>
                        <a:t>Programmed dump</a:t>
                      </a:r>
                      <a:endParaRPr lang="en-US" sz="1400" b="0" i="0" u="none" strike="noStrike" dirty="0">
                        <a:solidFill>
                          <a:srgbClr val="00B050"/>
                        </a:solidFill>
                        <a:latin typeface="+mn-lt"/>
                      </a:endParaRPr>
                    </a:p>
                  </a:txBody>
                  <a:tcPr marL="9525" marR="9525" marT="9525" marB="0" anchor="ctr"/>
                </a:tc>
              </a:tr>
              <a:tr h="359977">
                <a:tc>
                  <a:txBody>
                    <a:bodyPr/>
                    <a:lstStyle/>
                    <a:p>
                      <a:pPr algn="ctr" fontAlgn="b"/>
                      <a:r>
                        <a:rPr lang="en-US" sz="1400" b="0" i="0" u="none" strike="noStrike" dirty="0" smtClean="0">
                          <a:solidFill>
                            <a:srgbClr val="000000"/>
                          </a:solidFill>
                          <a:latin typeface="+mn-lt"/>
                        </a:rPr>
                        <a:t>2325</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Sat 8:04</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5:43</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4.8</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5.6</a:t>
                      </a:r>
                      <a:endParaRPr lang="en-US" sz="1400" b="0" i="0" u="none" strike="noStrike" dirty="0">
                        <a:solidFill>
                          <a:srgbClr val="000000"/>
                        </a:solidFill>
                        <a:latin typeface="+mn-lt"/>
                      </a:endParaRPr>
                    </a:p>
                  </a:txBody>
                  <a:tcPr marL="9525" marR="9525" marT="9525" marB="0" anchor="ctr"/>
                </a:tc>
                <a:tc>
                  <a:txBody>
                    <a:bodyPr/>
                    <a:lstStyle/>
                    <a:p>
                      <a:pPr marL="0" indent="87313"/>
                      <a:r>
                        <a:rPr lang="en-US" sz="1400" dirty="0" smtClean="0">
                          <a:solidFill>
                            <a:srgbClr val="FF0000"/>
                          </a:solidFill>
                        </a:rPr>
                        <a:t>QPS,</a:t>
                      </a:r>
                      <a:r>
                        <a:rPr lang="en-US" sz="1400" baseline="0" dirty="0" smtClean="0">
                          <a:solidFill>
                            <a:srgbClr val="FF0000"/>
                          </a:solidFill>
                        </a:rPr>
                        <a:t> trip of </a:t>
                      </a:r>
                      <a:r>
                        <a:rPr lang="en-US" sz="1400" dirty="0" smtClean="0">
                          <a:solidFill>
                            <a:srgbClr val="FF0000"/>
                          </a:solidFill>
                        </a:rPr>
                        <a:t>RQF/RQD.A45</a:t>
                      </a:r>
                    </a:p>
                  </a:txBody>
                  <a:tcPr marL="9525" marR="9525" marT="9525" marB="0" anchor="ctr"/>
                </a:tc>
              </a:tr>
              <a:tr h="359977">
                <a:tc>
                  <a:txBody>
                    <a:bodyPr/>
                    <a:lstStyle/>
                    <a:p>
                      <a:pPr algn="ctr" fontAlgn="b"/>
                      <a:r>
                        <a:rPr lang="en-US" sz="1400" b="0" i="0" u="none" strike="noStrike" dirty="0" smtClean="0">
                          <a:solidFill>
                            <a:srgbClr val="000000"/>
                          </a:solidFill>
                          <a:latin typeface="+mn-lt"/>
                        </a:rPr>
                        <a:t>2327</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Sat 19:58</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0:34</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5.2</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0.9</a:t>
                      </a:r>
                      <a:endParaRPr lang="en-US" sz="1400" b="0" i="0" u="none" strike="noStrike" dirty="0">
                        <a:solidFill>
                          <a:srgbClr val="000000"/>
                        </a:solidFill>
                        <a:latin typeface="+mn-lt"/>
                      </a:endParaRPr>
                    </a:p>
                  </a:txBody>
                  <a:tcPr marL="9525" marR="9525" marT="9525" marB="0" anchor="ctr"/>
                </a:tc>
                <a:tc>
                  <a:txBody>
                    <a:bodyPr/>
                    <a:lstStyle/>
                    <a:p>
                      <a:pPr marL="0" indent="85725" algn="l" fontAlgn="b"/>
                      <a:r>
                        <a:rPr lang="en-US" sz="1400" dirty="0" smtClean="0">
                          <a:solidFill>
                            <a:srgbClr val="FF0000"/>
                          </a:solidFill>
                        </a:rPr>
                        <a:t>LBDS Self-trigger</a:t>
                      </a:r>
                      <a:endParaRPr lang="en-US" sz="1400" b="0" i="0" u="none" strike="noStrike" dirty="0">
                        <a:solidFill>
                          <a:srgbClr val="FF0000"/>
                        </a:solidFill>
                        <a:latin typeface="+mn-lt"/>
                      </a:endParaRPr>
                    </a:p>
                  </a:txBody>
                  <a:tcPr marL="9525" marR="9525" marT="9525" marB="0" anchor="ctr"/>
                </a:tc>
              </a:tr>
              <a:tr h="359977">
                <a:tc>
                  <a:txBody>
                    <a:bodyPr/>
                    <a:lstStyle/>
                    <a:p>
                      <a:pPr algn="ctr" fontAlgn="b"/>
                      <a:r>
                        <a:rPr lang="en-US" sz="1400" b="0" i="0" u="none" strike="noStrike" dirty="0" smtClean="0">
                          <a:solidFill>
                            <a:srgbClr val="000000"/>
                          </a:solidFill>
                          <a:latin typeface="+mn-lt"/>
                        </a:rPr>
                        <a:t>2328</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Sun</a:t>
                      </a:r>
                      <a:r>
                        <a:rPr lang="en-US" sz="1400" b="0" i="0" u="none" strike="noStrike" baseline="0" dirty="0" smtClean="0">
                          <a:solidFill>
                            <a:srgbClr val="000000"/>
                          </a:solidFill>
                          <a:latin typeface="+mn-lt"/>
                        </a:rPr>
                        <a:t> 0:03</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chemeClr val="tx1"/>
                          </a:solidFill>
                          <a:latin typeface="+mn-lt"/>
                        </a:rPr>
                        <a:t>6:08</a:t>
                      </a:r>
                      <a:endParaRPr lang="en-US" sz="1400" b="0" i="0" u="none" strike="noStrike" dirty="0">
                        <a:solidFill>
                          <a:schemeClr val="tx1"/>
                        </a:solidFill>
                        <a:latin typeface="+mn-lt"/>
                      </a:endParaRPr>
                    </a:p>
                  </a:txBody>
                  <a:tcPr marL="9525" marR="9525" marT="9525" marB="0" anchor="ctr"/>
                </a:tc>
                <a:tc>
                  <a:txBody>
                    <a:bodyPr/>
                    <a:lstStyle/>
                    <a:p>
                      <a:pPr algn="ctr" fontAlgn="b"/>
                      <a:r>
                        <a:rPr lang="en-US" sz="1400" b="0" i="0" u="none" strike="noStrike" dirty="0" smtClean="0">
                          <a:solidFill>
                            <a:schemeClr val="tx1"/>
                          </a:solidFill>
                          <a:latin typeface="+mn-lt"/>
                        </a:rPr>
                        <a:t>5.3</a:t>
                      </a:r>
                      <a:endParaRPr lang="en-US" sz="1400" b="0" i="0" u="none" strike="noStrike" dirty="0">
                        <a:solidFill>
                          <a:schemeClr val="tx1"/>
                        </a:solidFill>
                        <a:latin typeface="+mn-lt"/>
                      </a:endParaRPr>
                    </a:p>
                  </a:txBody>
                  <a:tcPr marL="9525" marR="9525" marT="9525" marB="0" anchor="ctr"/>
                </a:tc>
                <a:tc>
                  <a:txBody>
                    <a:bodyPr/>
                    <a:lstStyle/>
                    <a:p>
                      <a:pPr algn="ctr" fontAlgn="b"/>
                      <a:r>
                        <a:rPr lang="en-US" sz="1400" b="0" i="0" u="none" strike="noStrike" dirty="0" smtClean="0">
                          <a:solidFill>
                            <a:schemeClr val="tx1"/>
                          </a:solidFill>
                          <a:latin typeface="+mn-lt"/>
                        </a:rPr>
                        <a:t>6.4</a:t>
                      </a:r>
                      <a:endParaRPr lang="en-US" sz="1400" b="0" i="0" u="none" strike="noStrike" dirty="0">
                        <a:solidFill>
                          <a:schemeClr val="tx1"/>
                        </a:solidFill>
                        <a:latin typeface="+mn-lt"/>
                      </a:endParaRPr>
                    </a:p>
                  </a:txBody>
                  <a:tcPr marL="9525" marR="9525" marT="9525" marB="0" anchor="ctr"/>
                </a:tc>
                <a:tc>
                  <a:txBody>
                    <a:bodyPr/>
                    <a:lstStyle/>
                    <a:p>
                      <a:pPr marL="0" marR="0" indent="85725"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B050"/>
                          </a:solidFill>
                          <a:latin typeface="+mn-lt"/>
                        </a:rPr>
                        <a:t>Programmed dump</a:t>
                      </a:r>
                    </a:p>
                  </a:txBody>
                  <a:tcPr marL="9525" marR="9525" marT="9525" marB="0" anchor="ctr"/>
                </a:tc>
              </a:tr>
              <a:tr h="359977">
                <a:tc>
                  <a:txBody>
                    <a:bodyPr/>
                    <a:lstStyle/>
                    <a:p>
                      <a:pPr algn="ctr" fontAlgn="b"/>
                      <a:r>
                        <a:rPr lang="en-US" sz="1400" b="0" i="0" u="none" strike="noStrike" dirty="0" smtClean="0">
                          <a:solidFill>
                            <a:srgbClr val="000000"/>
                          </a:solidFill>
                          <a:latin typeface="+mn-lt"/>
                        </a:rPr>
                        <a:t>2329</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Sun12:29</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chemeClr val="tx1"/>
                          </a:solidFill>
                          <a:latin typeface="+mn-lt"/>
                        </a:rPr>
                        <a:t>6:18</a:t>
                      </a:r>
                      <a:endParaRPr lang="en-US" sz="1400" b="0" i="0" u="none" strike="noStrike" dirty="0">
                        <a:solidFill>
                          <a:schemeClr val="tx1"/>
                        </a:solidFill>
                        <a:latin typeface="+mn-lt"/>
                      </a:endParaRPr>
                    </a:p>
                  </a:txBody>
                  <a:tcPr marL="9525" marR="9525" marT="9525" marB="0" anchor="ctr"/>
                </a:tc>
                <a:tc>
                  <a:txBody>
                    <a:bodyPr/>
                    <a:lstStyle/>
                    <a:p>
                      <a:pPr algn="ctr" fontAlgn="b"/>
                      <a:r>
                        <a:rPr lang="en-US" sz="1400" b="0" i="0" u="none" strike="noStrike" dirty="0" smtClean="0">
                          <a:solidFill>
                            <a:schemeClr val="tx1"/>
                          </a:solidFill>
                          <a:latin typeface="+mn-lt"/>
                        </a:rPr>
                        <a:t>4.9</a:t>
                      </a:r>
                      <a:endParaRPr lang="en-US" sz="1400" b="0" i="0" u="none" strike="noStrike" dirty="0">
                        <a:solidFill>
                          <a:schemeClr val="tx1"/>
                        </a:solidFill>
                        <a:latin typeface="+mn-lt"/>
                      </a:endParaRPr>
                    </a:p>
                  </a:txBody>
                  <a:tcPr marL="9525" marR="9525" marT="9525" marB="0" anchor="ctr"/>
                </a:tc>
                <a:tc>
                  <a:txBody>
                    <a:bodyPr/>
                    <a:lstStyle/>
                    <a:p>
                      <a:pPr algn="ctr" fontAlgn="b"/>
                      <a:r>
                        <a:rPr lang="en-US" sz="1400" b="0" i="0" u="none" strike="noStrike" dirty="0" smtClean="0">
                          <a:solidFill>
                            <a:schemeClr val="tx1"/>
                          </a:solidFill>
                          <a:latin typeface="+mn-lt"/>
                        </a:rPr>
                        <a:t>6.2</a:t>
                      </a:r>
                      <a:endParaRPr lang="en-US" sz="1400" b="0" i="0" u="none" strike="noStrike" dirty="0">
                        <a:solidFill>
                          <a:schemeClr val="tx1"/>
                        </a:solidFill>
                        <a:latin typeface="+mn-lt"/>
                      </a:endParaRPr>
                    </a:p>
                  </a:txBody>
                  <a:tcPr marL="9525" marR="9525" marT="9525" marB="0" anchor="ctr"/>
                </a:tc>
                <a:tc>
                  <a:txBody>
                    <a:bodyPr/>
                    <a:lstStyle/>
                    <a:p>
                      <a:pPr marL="0" marR="0" indent="85725"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B050"/>
                          </a:solidFill>
                          <a:latin typeface="+mn-lt"/>
                        </a:rPr>
                        <a:t>Programmed dump</a:t>
                      </a:r>
                    </a:p>
                  </a:txBody>
                  <a:tcPr marL="9525" marR="9525" marT="9525" marB="0" anchor="ctr"/>
                </a:tc>
              </a:tr>
              <a:tr h="359977">
                <a:tc>
                  <a:txBody>
                    <a:bodyPr/>
                    <a:lstStyle/>
                    <a:p>
                      <a:pPr algn="ctr" fontAlgn="b"/>
                      <a:r>
                        <a:rPr lang="en-US" sz="1400" b="0" i="0" u="none" strike="noStrike" dirty="0" smtClean="0">
                          <a:solidFill>
                            <a:srgbClr val="000000"/>
                          </a:solidFill>
                          <a:latin typeface="+mn-lt"/>
                        </a:rPr>
                        <a:t>2330</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Sun 22:03</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chemeClr val="tx1"/>
                          </a:solidFill>
                          <a:latin typeface="+mn-lt"/>
                        </a:rPr>
                        <a:t>7:09</a:t>
                      </a:r>
                      <a:endParaRPr lang="en-US" sz="1400" b="0" i="0" u="none" strike="noStrike" dirty="0">
                        <a:solidFill>
                          <a:schemeClr val="tx1"/>
                        </a:solidFill>
                        <a:latin typeface="+mn-lt"/>
                      </a:endParaRPr>
                    </a:p>
                  </a:txBody>
                  <a:tcPr marL="9525" marR="9525" marT="9525" marB="0" anchor="ctr"/>
                </a:tc>
                <a:tc>
                  <a:txBody>
                    <a:bodyPr/>
                    <a:lstStyle/>
                    <a:p>
                      <a:pPr algn="ctr" fontAlgn="b"/>
                      <a:r>
                        <a:rPr lang="en-US" sz="1400" b="0" i="0" u="none" strike="noStrike" dirty="0" smtClean="0">
                          <a:solidFill>
                            <a:schemeClr val="tx1"/>
                          </a:solidFill>
                          <a:latin typeface="+mn-lt"/>
                        </a:rPr>
                        <a:t>5.2</a:t>
                      </a:r>
                      <a:endParaRPr lang="en-US" sz="1400" b="0" i="0" u="none" strike="noStrike" dirty="0">
                        <a:solidFill>
                          <a:schemeClr val="tx1"/>
                        </a:solidFill>
                        <a:latin typeface="+mn-lt"/>
                      </a:endParaRPr>
                    </a:p>
                  </a:txBody>
                  <a:tcPr marL="9525" marR="9525" marT="9525" marB="0" anchor="ctr"/>
                </a:tc>
                <a:tc>
                  <a:txBody>
                    <a:bodyPr/>
                    <a:lstStyle/>
                    <a:p>
                      <a:pPr algn="ctr" fontAlgn="b"/>
                      <a:r>
                        <a:rPr lang="en-US" sz="1400" b="0" i="0" u="none" strike="noStrike" dirty="0" smtClean="0">
                          <a:solidFill>
                            <a:schemeClr val="tx1"/>
                          </a:solidFill>
                          <a:latin typeface="+mn-lt"/>
                        </a:rPr>
                        <a:t>6.9</a:t>
                      </a:r>
                      <a:endParaRPr lang="en-US" sz="1400" b="0" i="0" u="none" strike="noStrike" dirty="0">
                        <a:solidFill>
                          <a:schemeClr val="tx1"/>
                        </a:solidFill>
                        <a:latin typeface="+mn-lt"/>
                      </a:endParaRPr>
                    </a:p>
                  </a:txBody>
                  <a:tcPr marL="9525" marR="9525" marT="9525" marB="0" anchor="ctr"/>
                </a:tc>
                <a:tc>
                  <a:txBody>
                    <a:bodyPr/>
                    <a:lstStyle/>
                    <a:p>
                      <a:pPr marL="0" marR="0" indent="85725" algn="l"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solidFill>
                            <a:srgbClr val="00B050"/>
                          </a:solidFill>
                          <a:latin typeface="+mn-lt"/>
                        </a:rPr>
                        <a:t>Programmed dump</a:t>
                      </a:r>
                    </a:p>
                  </a:txBody>
                  <a:tcPr marL="9525" marR="9525" marT="9525" marB="0" anchor="ctr"/>
                </a:tc>
              </a:tr>
              <a:tr h="359977">
                <a:tc>
                  <a:txBody>
                    <a:bodyPr/>
                    <a:lstStyle/>
                    <a:p>
                      <a:pPr algn="ctr" fontAlgn="b"/>
                      <a:r>
                        <a:rPr lang="en-US" sz="1400" b="0" i="0" u="none" strike="noStrike" dirty="0" smtClean="0">
                          <a:solidFill>
                            <a:srgbClr val="000000"/>
                          </a:solidFill>
                          <a:latin typeface="+mn-lt"/>
                        </a:rPr>
                        <a:t>2332</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rgbClr val="000000"/>
                          </a:solidFill>
                          <a:latin typeface="+mn-lt"/>
                        </a:rPr>
                        <a:t>Mon 19:11</a:t>
                      </a:r>
                      <a:endParaRPr lang="en-US" sz="1400" b="0" i="0" u="none" strike="noStrike" dirty="0">
                        <a:solidFill>
                          <a:srgbClr val="000000"/>
                        </a:solidFill>
                        <a:latin typeface="+mn-lt"/>
                      </a:endParaRPr>
                    </a:p>
                  </a:txBody>
                  <a:tcPr marL="9525" marR="9525" marT="9525" marB="0" anchor="ctr"/>
                </a:tc>
                <a:tc>
                  <a:txBody>
                    <a:bodyPr/>
                    <a:lstStyle/>
                    <a:p>
                      <a:pPr algn="ctr" fontAlgn="b"/>
                      <a:r>
                        <a:rPr lang="en-US" sz="1400" b="0" i="0" u="none" strike="noStrike" dirty="0" smtClean="0">
                          <a:solidFill>
                            <a:schemeClr val="tx1"/>
                          </a:solidFill>
                          <a:latin typeface="+mn-lt"/>
                        </a:rPr>
                        <a:t>1:12</a:t>
                      </a:r>
                      <a:endParaRPr lang="en-US" sz="1400" b="0" i="0" u="none" strike="noStrike" dirty="0">
                        <a:solidFill>
                          <a:schemeClr val="tx1"/>
                        </a:solidFill>
                        <a:latin typeface="+mn-lt"/>
                      </a:endParaRPr>
                    </a:p>
                  </a:txBody>
                  <a:tcPr marL="9525" marR="9525" marT="9525" marB="0" anchor="ctr"/>
                </a:tc>
                <a:tc>
                  <a:txBody>
                    <a:bodyPr/>
                    <a:lstStyle/>
                    <a:p>
                      <a:pPr algn="ctr" fontAlgn="b"/>
                      <a:r>
                        <a:rPr lang="en-US" sz="1400" b="0" i="0" u="none" strike="noStrike" dirty="0" smtClean="0">
                          <a:solidFill>
                            <a:schemeClr val="tx1"/>
                          </a:solidFill>
                          <a:latin typeface="+mn-lt"/>
                        </a:rPr>
                        <a:t>5.1</a:t>
                      </a:r>
                      <a:endParaRPr lang="en-US" sz="1400" b="0" i="0" u="none" strike="noStrike" dirty="0">
                        <a:solidFill>
                          <a:schemeClr val="tx1"/>
                        </a:solidFill>
                        <a:latin typeface="+mn-lt"/>
                      </a:endParaRPr>
                    </a:p>
                  </a:txBody>
                  <a:tcPr marL="9525" marR="9525" marT="9525" marB="0" anchor="ctr"/>
                </a:tc>
                <a:tc>
                  <a:txBody>
                    <a:bodyPr/>
                    <a:lstStyle/>
                    <a:p>
                      <a:pPr algn="ctr" fontAlgn="b"/>
                      <a:r>
                        <a:rPr lang="en-US" sz="1400" b="0" i="0" u="none" strike="noStrike" dirty="0" smtClean="0">
                          <a:solidFill>
                            <a:schemeClr val="tx1"/>
                          </a:solidFill>
                          <a:latin typeface="+mn-lt"/>
                        </a:rPr>
                        <a:t>1.85</a:t>
                      </a:r>
                      <a:endParaRPr lang="en-US" sz="1400" b="0" i="0" u="none" strike="noStrike" dirty="0">
                        <a:solidFill>
                          <a:schemeClr val="tx1"/>
                        </a:solidFill>
                        <a:latin typeface="+mn-lt"/>
                      </a:endParaRPr>
                    </a:p>
                  </a:txBody>
                  <a:tcPr marL="9525" marR="9525" marT="9525" marB="0" anchor="ctr"/>
                </a:tc>
                <a:tc>
                  <a:txBody>
                    <a:bodyPr/>
                    <a:lstStyle/>
                    <a:p>
                      <a:pPr marL="0" indent="85725" algn="l" fontAlgn="b"/>
                      <a:r>
                        <a:rPr lang="en-US" sz="1400" b="0" i="0" u="none" strike="noStrike" dirty="0" smtClean="0">
                          <a:solidFill>
                            <a:srgbClr val="FF0000"/>
                          </a:solidFill>
                          <a:latin typeface="+mn-lt"/>
                        </a:rPr>
                        <a:t>RF trip,</a:t>
                      </a:r>
                      <a:r>
                        <a:rPr lang="en-US" sz="1400" b="0" i="0" u="none" strike="noStrike" baseline="0" dirty="0" smtClean="0">
                          <a:solidFill>
                            <a:srgbClr val="FF0000"/>
                          </a:solidFill>
                          <a:latin typeface="+mn-lt"/>
                        </a:rPr>
                        <a:t> PLC</a:t>
                      </a:r>
                      <a:endParaRPr lang="en-US" sz="1400" b="0" i="0" u="none" strike="noStrike" dirty="0">
                        <a:solidFill>
                          <a:srgbClr val="FF0000"/>
                        </a:solidFill>
                        <a:latin typeface="+mn-lt"/>
                      </a:endParaRPr>
                    </a:p>
                  </a:txBody>
                  <a:tcPr marL="9525" marR="9525" marT="9525" marB="0" anchor="ct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3"/>
          </p:nvPr>
        </p:nvSpPr>
        <p:spPr/>
        <p:txBody>
          <a:bodyPr/>
          <a:lstStyle/>
          <a:p>
            <a:endParaRPr lang="en-US" dirty="0"/>
          </a:p>
        </p:txBody>
      </p:sp>
      <p:sp>
        <p:nvSpPr>
          <p:cNvPr id="3" name="Title 2"/>
          <p:cNvSpPr>
            <a:spLocks noGrp="1"/>
          </p:cNvSpPr>
          <p:nvPr>
            <p:ph type="title"/>
          </p:nvPr>
        </p:nvSpPr>
        <p:spPr/>
        <p:txBody>
          <a:bodyPr/>
          <a:lstStyle/>
          <a:p>
            <a:r>
              <a:rPr lang="en-US" dirty="0" err="1" smtClean="0"/>
              <a:t>Asynch</a:t>
            </a:r>
            <a:r>
              <a:rPr lang="en-US" dirty="0" smtClean="0"/>
              <a:t> dump test (</a:t>
            </a:r>
            <a:r>
              <a:rPr lang="en-US" dirty="0" err="1" smtClean="0"/>
              <a:t>J.Uythoven</a:t>
            </a:r>
            <a:r>
              <a:rPr lang="en-US" dirty="0" smtClean="0"/>
              <a:t>)</a:t>
            </a:r>
            <a:endParaRPr lang="en-US" dirty="0"/>
          </a:p>
        </p:txBody>
      </p:sp>
      <p:sp>
        <p:nvSpPr>
          <p:cNvPr id="4" name="Text Placeholder 3"/>
          <p:cNvSpPr>
            <a:spLocks noGrp="1"/>
          </p:cNvSpPr>
          <p:nvPr>
            <p:ph type="body" sz="half" idx="10"/>
          </p:nvPr>
        </p:nvSpPr>
        <p:spPr>
          <a:xfrm>
            <a:off x="0" y="990600"/>
            <a:ext cx="4724400" cy="5257800"/>
          </a:xfrm>
        </p:spPr>
        <p:txBody>
          <a:bodyPr/>
          <a:lstStyle/>
          <a:p>
            <a:r>
              <a:rPr lang="en-US" sz="1800" dirty="0" smtClean="0"/>
              <a:t>Dumped by OP switch 70 seconds after the RF OFF. </a:t>
            </a:r>
            <a:br>
              <a:rPr lang="en-US" sz="1800" dirty="0" smtClean="0"/>
            </a:br>
            <a:r>
              <a:rPr lang="en-US" sz="1800" dirty="0" smtClean="0"/>
              <a:t>Very little beam left for the </a:t>
            </a:r>
            <a:r>
              <a:rPr lang="en-US" sz="1800" dirty="0" err="1" smtClean="0"/>
              <a:t>asynch</a:t>
            </a:r>
            <a:r>
              <a:rPr lang="en-US" sz="1800" dirty="0" smtClean="0"/>
              <a:t> dump test. TCT losses are on the noise level. </a:t>
            </a:r>
            <a:br>
              <a:rPr lang="en-US" sz="1800" dirty="0" smtClean="0"/>
            </a:br>
            <a:r>
              <a:rPr lang="en-US" sz="1800" dirty="0" smtClean="0"/>
              <a:t>B1 TCT/TCDQ ratio &lt; 2.2e-5 </a:t>
            </a:r>
            <a:br>
              <a:rPr lang="en-US" sz="1800" dirty="0" smtClean="0"/>
            </a:br>
            <a:r>
              <a:rPr lang="en-US" sz="1800" dirty="0" smtClean="0"/>
              <a:t>B2 TCT/TCDQ ratio &lt; 3.5e-6 </a:t>
            </a:r>
            <a:br>
              <a:rPr lang="en-US" sz="1800" dirty="0" smtClean="0"/>
            </a:br>
            <a:r>
              <a:rPr lang="en-US" sz="1800" dirty="0" smtClean="0"/>
              <a:t/>
            </a:r>
            <a:br>
              <a:rPr lang="en-US" sz="1800" dirty="0" smtClean="0"/>
            </a:br>
            <a:r>
              <a:rPr lang="en-US" sz="1800" dirty="0" smtClean="0"/>
              <a:t>Abort gap population B1 3e8 charges and B2 1e9 charges, </a:t>
            </a:r>
            <a:br>
              <a:rPr lang="en-US" sz="1800" dirty="0" smtClean="0"/>
            </a:br>
            <a:r>
              <a:rPr lang="en-US" sz="1800" dirty="0" smtClean="0"/>
              <a:t>Did see abort gap populating when RF switched off. </a:t>
            </a:r>
            <a:br>
              <a:rPr lang="en-US" sz="1800" dirty="0" smtClean="0"/>
            </a:br>
            <a:r>
              <a:rPr lang="en-US" sz="1800" dirty="0" smtClean="0"/>
              <a:t/>
            </a:r>
            <a:br>
              <a:rPr lang="en-US" sz="1800" dirty="0" smtClean="0"/>
            </a:br>
            <a:r>
              <a:rPr lang="en-US" sz="1800" dirty="0" smtClean="0"/>
              <a:t>No significant losses at other places in the ring (from general PM). </a:t>
            </a:r>
            <a:br>
              <a:rPr lang="en-US" sz="1800" dirty="0" smtClean="0"/>
            </a:br>
            <a:r>
              <a:rPr lang="en-US" sz="1800" dirty="0" smtClean="0"/>
              <a:t/>
            </a:r>
            <a:br>
              <a:rPr lang="en-US" sz="1800" dirty="0" smtClean="0"/>
            </a:br>
            <a:r>
              <a:rPr lang="en-US" sz="1800" dirty="0" err="1" smtClean="0">
                <a:solidFill>
                  <a:srgbClr val="FF0000"/>
                </a:solidFill>
              </a:rPr>
              <a:t>Asynch</a:t>
            </a:r>
            <a:r>
              <a:rPr lang="en-US" sz="1800" dirty="0" smtClean="0">
                <a:solidFill>
                  <a:srgbClr val="FF0000"/>
                </a:solidFill>
              </a:rPr>
              <a:t> dump ok (JU). </a:t>
            </a:r>
            <a:r>
              <a:rPr lang="en-US" sz="1800" dirty="0" smtClean="0"/>
              <a:t/>
            </a:r>
            <a:br>
              <a:rPr lang="en-US" sz="1800" dirty="0" smtClean="0"/>
            </a:br>
            <a:endParaRPr lang="en-US" sz="1800" dirty="0"/>
          </a:p>
        </p:txBody>
      </p:sp>
      <p:pic>
        <p:nvPicPr>
          <p:cNvPr id="18434" name="Picture 2" descr="http://elogbook.cern.ch/eLogbook/attach_reader?attach_id=1217770"/>
          <p:cNvPicPr>
            <a:picLocks noChangeAspect="1" noChangeArrowheads="1"/>
          </p:cNvPicPr>
          <p:nvPr/>
        </p:nvPicPr>
        <p:blipFill>
          <a:blip r:embed="rId2" cstate="print"/>
          <a:srcRect/>
          <a:stretch>
            <a:fillRect/>
          </a:stretch>
        </p:blipFill>
        <p:spPr bwMode="auto">
          <a:xfrm>
            <a:off x="4856797" y="1844040"/>
            <a:ext cx="4287203" cy="341376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sz="2400" dirty="0" smtClean="0"/>
              <a:t>Fill 2325 (Sat 26/11):</a:t>
            </a:r>
          </a:p>
          <a:p>
            <a:pPr lvl="1"/>
            <a:r>
              <a:rPr lang="en-US" sz="1800" dirty="0" smtClean="0"/>
              <a:t>There were only 6 RF cavities during the fill in question. Unfortunately, the total RF voltage was not reduced sufficiently to accommodate the reduction of operating stations. So, each cavity was operating at 1.9 MV, thus leading to </a:t>
            </a:r>
            <a:r>
              <a:rPr lang="en-US" sz="1800" dirty="0" smtClean="0">
                <a:solidFill>
                  <a:srgbClr val="FF0000"/>
                </a:solidFill>
              </a:rPr>
              <a:t>klystron saturation</a:t>
            </a:r>
            <a:r>
              <a:rPr lang="en-US" sz="1800" dirty="0" smtClean="0"/>
              <a:t>.  </a:t>
            </a:r>
          </a:p>
          <a:p>
            <a:pPr lvl="1"/>
            <a:r>
              <a:rPr lang="en-US" sz="1800" dirty="0" smtClean="0"/>
              <a:t>This saturation should not lead to drastic effects normally, so we cannot be positive that this is the source of the problem, but we are fairly certain.  </a:t>
            </a:r>
          </a:p>
          <a:p>
            <a:pPr lvl="1"/>
            <a:r>
              <a:rPr lang="en-US" sz="1800" dirty="0" smtClean="0"/>
              <a:t>We also don't see any indication that is related to the similar losses and </a:t>
            </a:r>
            <a:r>
              <a:rPr lang="en-US" sz="1800" dirty="0" err="1" smtClean="0"/>
              <a:t>debunching</a:t>
            </a:r>
            <a:r>
              <a:rPr lang="en-US" sz="1800" dirty="0" smtClean="0"/>
              <a:t> from last Sunday (</a:t>
            </a:r>
            <a:r>
              <a:rPr lang="en-US" sz="1800" dirty="0" err="1" smtClean="0"/>
              <a:t>Synchro</a:t>
            </a:r>
            <a:r>
              <a:rPr lang="en-US" sz="1800" dirty="0" smtClean="0"/>
              <a:t> Loop).</a:t>
            </a:r>
          </a:p>
          <a:p>
            <a:endParaRPr lang="en-US" sz="1200" dirty="0" smtClean="0"/>
          </a:p>
          <a:p>
            <a:r>
              <a:rPr lang="en-US" sz="2400" dirty="0" smtClean="0"/>
              <a:t>New RF voltage for B1 (now identical to B2): </a:t>
            </a:r>
          </a:p>
          <a:p>
            <a:pPr lvl="1"/>
            <a:r>
              <a:rPr lang="en-US" sz="1800" dirty="0" smtClean="0"/>
              <a:t>capture with 8 MV, ramp to 12 MV as we (probably) will keep working with </a:t>
            </a:r>
            <a:r>
              <a:rPr lang="en-US" sz="1800" dirty="0" smtClean="0">
                <a:solidFill>
                  <a:srgbClr val="FF0000"/>
                </a:solidFill>
              </a:rPr>
              <a:t>7 cavities only in B1</a:t>
            </a:r>
            <a:r>
              <a:rPr lang="en-US" sz="1800" dirty="0" smtClean="0"/>
              <a:t>, I have changed the main coupler position from a QL=20 k to 25k to keep klystron power ~150kW with 7 cavities/8 MV total on B1. </a:t>
            </a:r>
            <a:br>
              <a:rPr lang="en-US" sz="1800" dirty="0" smtClean="0"/>
            </a:br>
            <a:r>
              <a:rPr lang="en-US" sz="1800" dirty="0" smtClean="0"/>
              <a:t>On beam 2 we have ~140 kW for 8 MV with 8 cavities at QL=20k. </a:t>
            </a:r>
            <a:br>
              <a:rPr lang="en-US" sz="1800" dirty="0" smtClean="0"/>
            </a:br>
            <a:r>
              <a:rPr lang="en-US" sz="1800" dirty="0" smtClean="0"/>
              <a:t>In physics all cavities at 60k, 12 MV/ring. </a:t>
            </a:r>
          </a:p>
          <a:p>
            <a:endParaRPr lang="en-US" sz="2400" dirty="0" smtClean="0"/>
          </a:p>
          <a:p>
            <a:endParaRPr lang="en-US" sz="2000" dirty="0" smtClean="0"/>
          </a:p>
        </p:txBody>
      </p:sp>
      <p:sp>
        <p:nvSpPr>
          <p:cNvPr id="5" name="Title 4"/>
          <p:cNvSpPr>
            <a:spLocks noGrp="1"/>
          </p:cNvSpPr>
          <p:nvPr>
            <p:ph type="title"/>
          </p:nvPr>
        </p:nvSpPr>
        <p:spPr>
          <a:xfrm>
            <a:off x="990600" y="152400"/>
            <a:ext cx="7924800" cy="792163"/>
          </a:xfrm>
        </p:spPr>
        <p:txBody>
          <a:bodyPr/>
          <a:lstStyle/>
          <a:p>
            <a:r>
              <a:rPr lang="en-US" dirty="0" smtClean="0"/>
              <a:t>RF status (P. Baudrenghien, T. </a:t>
            </a:r>
            <a:r>
              <a:rPr lang="en-US" dirty="0" err="1" smtClean="0"/>
              <a:t>Mastoridis</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sz="half" idx="3"/>
          </p:nvPr>
        </p:nvSpPr>
        <p:spPr>
          <a:xfrm>
            <a:off x="4495800" y="990600"/>
            <a:ext cx="4724400" cy="5257800"/>
          </a:xfrm>
        </p:spPr>
        <p:txBody>
          <a:bodyPr/>
          <a:lstStyle/>
          <a:p>
            <a:r>
              <a:rPr lang="en-US" sz="2000" dirty="0" smtClean="0"/>
              <a:t>Checked Tune-FB response for various bandwidth: </a:t>
            </a:r>
            <a:br>
              <a:rPr lang="en-US" sz="2000" dirty="0" smtClean="0"/>
            </a:br>
            <a:r>
              <a:rPr lang="en-US" sz="2000" dirty="0" smtClean="0"/>
              <a:t>for a reduction factor of five (0.2) the tune (step) perturbation is taken out after about 30 seconds (90% to 10%). Programmed </a:t>
            </a:r>
            <a:r>
              <a:rPr lang="en-US" sz="2000" dirty="0" err="1" smtClean="0"/>
              <a:t>bandwdith</a:t>
            </a:r>
            <a:r>
              <a:rPr lang="en-US" sz="2000" dirty="0" smtClean="0"/>
              <a:t> changes are linear (as by design).</a:t>
            </a:r>
          </a:p>
          <a:p>
            <a:r>
              <a:rPr lang="en-US" sz="2000" dirty="0" smtClean="0"/>
              <a:t>Bandwidth reduction should reduce the maximum oscillation amplitude presently causing spurious QPS trips during the squeeze.</a:t>
            </a:r>
          </a:p>
          <a:p>
            <a:endParaRPr lang="en-US" sz="2000" dirty="0" smtClean="0">
              <a:solidFill>
                <a:srgbClr val="FF0000"/>
              </a:solidFill>
            </a:endParaRPr>
          </a:p>
          <a:p>
            <a:r>
              <a:rPr lang="en-US" sz="2000" dirty="0" smtClean="0"/>
              <a:t>Following squeeze done with tune feedback  (</a:t>
            </a:r>
            <a:r>
              <a:rPr lang="en-US" sz="2000" dirty="0" smtClean="0">
                <a:solidFill>
                  <a:srgbClr val="FF0000"/>
                </a:solidFill>
              </a:rPr>
              <a:t>BW reduced by factor 5</a:t>
            </a:r>
            <a:r>
              <a:rPr lang="en-US" sz="2000" dirty="0" smtClean="0"/>
              <a:t>) ON in both planes </a:t>
            </a:r>
            <a:r>
              <a:rPr lang="en-US" sz="2000" dirty="0" smtClean="0">
                <a:sym typeface="Wingdings" pitchFamily="2" charset="2"/>
              </a:rPr>
              <a:t> </a:t>
            </a:r>
            <a:r>
              <a:rPr lang="en-US" sz="2000" dirty="0" smtClean="0">
                <a:solidFill>
                  <a:srgbClr val="FF0000"/>
                </a:solidFill>
                <a:sym typeface="Wingdings" pitchFamily="2" charset="2"/>
              </a:rPr>
              <a:t>no QPS trip and tune under control</a:t>
            </a:r>
            <a:endParaRPr lang="en-US" sz="2000" dirty="0">
              <a:solidFill>
                <a:srgbClr val="FF0000"/>
              </a:solidFill>
            </a:endParaRPr>
          </a:p>
        </p:txBody>
      </p:sp>
      <p:sp>
        <p:nvSpPr>
          <p:cNvPr id="3" name="Title 2"/>
          <p:cNvSpPr>
            <a:spLocks noGrp="1"/>
          </p:cNvSpPr>
          <p:nvPr>
            <p:ph type="title"/>
          </p:nvPr>
        </p:nvSpPr>
        <p:spPr/>
        <p:txBody>
          <a:bodyPr/>
          <a:lstStyle/>
          <a:p>
            <a:r>
              <a:rPr lang="en-US" dirty="0" smtClean="0"/>
              <a:t>Tune feedback (R. Steinhagen)</a:t>
            </a:r>
            <a:endParaRPr lang="en-US" dirty="0"/>
          </a:p>
        </p:txBody>
      </p:sp>
      <p:sp>
        <p:nvSpPr>
          <p:cNvPr id="4" name="Text Placeholder 3"/>
          <p:cNvSpPr>
            <a:spLocks noGrp="1"/>
          </p:cNvSpPr>
          <p:nvPr>
            <p:ph type="body" sz="half" idx="10"/>
          </p:nvPr>
        </p:nvSpPr>
        <p:spPr/>
        <p:txBody>
          <a:bodyPr/>
          <a:lstStyle/>
          <a:p>
            <a:endParaRPr lang="en-US" dirty="0"/>
          </a:p>
        </p:txBody>
      </p:sp>
      <p:pic>
        <p:nvPicPr>
          <p:cNvPr id="20482" name="Picture 2" descr="http://elogbook.cern.ch/eLogbook/attach_reader?attach_id=1217793"/>
          <p:cNvPicPr>
            <a:picLocks noChangeAspect="1" noChangeArrowheads="1"/>
          </p:cNvPicPr>
          <p:nvPr/>
        </p:nvPicPr>
        <p:blipFill>
          <a:blip r:embed="rId2" cstate="print"/>
          <a:srcRect/>
          <a:stretch>
            <a:fillRect/>
          </a:stretch>
        </p:blipFill>
        <p:spPr bwMode="auto">
          <a:xfrm>
            <a:off x="0" y="1767840"/>
            <a:ext cx="4499610" cy="2956560"/>
          </a:xfrm>
          <a:prstGeom prst="rect">
            <a:avLst/>
          </a:prstGeom>
          <a:noFill/>
        </p:spPr>
      </p:pic>
      <p:sp>
        <p:nvSpPr>
          <p:cNvPr id="6" name="Rectangle 5"/>
          <p:cNvSpPr/>
          <p:nvPr/>
        </p:nvSpPr>
        <p:spPr>
          <a:xfrm>
            <a:off x="0" y="4572000"/>
            <a:ext cx="4419600" cy="3810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rgbClr val="FFFF00"/>
                </a:solidFill>
              </a:rPr>
              <a:t>BW: 1	 0.5	 0.2	  0.1</a:t>
            </a:r>
            <a:endParaRPr lang="en-US" b="1"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3"/>
          </p:nvPr>
        </p:nvSpPr>
        <p:spPr/>
        <p:txBody>
          <a:bodyPr/>
          <a:lstStyle/>
          <a:p>
            <a:endParaRPr lang="en-US" dirty="0"/>
          </a:p>
        </p:txBody>
      </p:sp>
      <p:sp>
        <p:nvSpPr>
          <p:cNvPr id="3" name="Title 2"/>
          <p:cNvSpPr>
            <a:spLocks noGrp="1"/>
          </p:cNvSpPr>
          <p:nvPr>
            <p:ph type="title"/>
          </p:nvPr>
        </p:nvSpPr>
        <p:spPr/>
        <p:txBody>
          <a:bodyPr/>
          <a:lstStyle/>
          <a:p>
            <a:endParaRPr lang="en-US"/>
          </a:p>
        </p:txBody>
      </p:sp>
      <p:sp>
        <p:nvSpPr>
          <p:cNvPr id="4" name="Text Placeholder 3"/>
          <p:cNvSpPr>
            <a:spLocks noGrp="1"/>
          </p:cNvSpPr>
          <p:nvPr>
            <p:ph type="body" sz="half" idx="10"/>
          </p:nvPr>
        </p:nvSpPr>
        <p:spPr/>
        <p:txBody>
          <a:bodyPr/>
          <a:lstStyle/>
          <a:p>
            <a:r>
              <a:rPr lang="en-US" sz="2400" dirty="0" smtClean="0"/>
              <a:t>18:56 start collision and crossing angle polarity switch</a:t>
            </a:r>
          </a:p>
          <a:p>
            <a:endParaRPr lang="en-US" sz="2400" dirty="0" smtClean="0"/>
          </a:p>
          <a:p>
            <a:pPr lvl="0"/>
            <a:r>
              <a:rPr lang="en-US" sz="2400" dirty="0" smtClean="0"/>
              <a:t>19:11 Stable Beams #2332. Initial luminosity 5.1x10</a:t>
            </a:r>
            <a:r>
              <a:rPr lang="en-US" sz="2400" baseline="30000" dirty="0" smtClean="0"/>
              <a:t>26</a:t>
            </a:r>
            <a:r>
              <a:rPr lang="en-US" sz="2400" dirty="0" smtClean="0"/>
              <a:t> cm</a:t>
            </a:r>
            <a:r>
              <a:rPr lang="en-US" sz="2400" baseline="30000" dirty="0" smtClean="0"/>
              <a:t>-2</a:t>
            </a:r>
            <a:r>
              <a:rPr lang="en-US" sz="2400" dirty="0" smtClean="0"/>
              <a:t>s</a:t>
            </a:r>
            <a:r>
              <a:rPr lang="en-US" sz="2400" baseline="30000" dirty="0" smtClean="0"/>
              <a:t>-1</a:t>
            </a:r>
            <a:r>
              <a:rPr lang="en-US" sz="2400" dirty="0" smtClean="0"/>
              <a:t> </a:t>
            </a:r>
          </a:p>
          <a:p>
            <a:endParaRPr lang="en-US" sz="2400" dirty="0" smtClean="0"/>
          </a:p>
          <a:p>
            <a:pPr lvl="0"/>
            <a:r>
              <a:rPr lang="en-US" sz="2400" dirty="0" smtClean="0"/>
              <a:t>20:23 Beam dump due to RF trip (PLC problem). End of fill #2332. 1.9 ub</a:t>
            </a:r>
            <a:r>
              <a:rPr lang="en-US" sz="2400" baseline="30000" dirty="0" smtClean="0"/>
              <a:t>-1</a:t>
            </a:r>
            <a:r>
              <a:rPr lang="en-US" sz="2400" dirty="0" smtClean="0"/>
              <a:t> after 1.2 h </a:t>
            </a:r>
          </a:p>
          <a:p>
            <a:endParaRPr lang="en-US" sz="2400" dirty="0" smtClean="0"/>
          </a:p>
          <a:p>
            <a:endParaRPr lang="en-US" dirty="0"/>
          </a:p>
        </p:txBody>
      </p:sp>
      <p:pic>
        <p:nvPicPr>
          <p:cNvPr id="21506" name="Picture 2" descr="http://elogbook.cern.ch/eLogbook/attach_reader?attach_id=1217854"/>
          <p:cNvPicPr>
            <a:picLocks noChangeAspect="1" noChangeArrowheads="1"/>
          </p:cNvPicPr>
          <p:nvPr/>
        </p:nvPicPr>
        <p:blipFill>
          <a:blip r:embed="rId2" cstate="print"/>
          <a:srcRect/>
          <a:stretch>
            <a:fillRect/>
          </a:stretch>
        </p:blipFill>
        <p:spPr bwMode="auto">
          <a:xfrm>
            <a:off x="4648200" y="1219200"/>
            <a:ext cx="4419600" cy="4572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sz="2400" dirty="0" smtClean="0"/>
              <a:t>At 20:26 water level sensor of the cooling tower SF4 at pt 4 had a short-circuit, which resulted in an electrical shutdown of the tower (24V). This cut the water to the </a:t>
            </a:r>
            <a:r>
              <a:rPr lang="en-US" sz="2400" dirty="0" err="1" smtClean="0"/>
              <a:t>cryo</a:t>
            </a:r>
            <a:r>
              <a:rPr lang="en-US" sz="2400" dirty="0" smtClean="0"/>
              <a:t> and at 20:29 the </a:t>
            </a:r>
            <a:r>
              <a:rPr lang="en-US" sz="2400" dirty="0" err="1" smtClean="0"/>
              <a:t>cryo</a:t>
            </a:r>
            <a:r>
              <a:rPr lang="en-US" sz="2400" dirty="0" smtClean="0"/>
              <a:t> installation at pt 4 switched off.</a:t>
            </a:r>
          </a:p>
          <a:p>
            <a:r>
              <a:rPr lang="en-US" sz="2400" dirty="0" smtClean="0"/>
              <a:t>Loss of insulation vacuum on DSLC being investigated</a:t>
            </a:r>
          </a:p>
          <a:p>
            <a:r>
              <a:rPr lang="en-US" sz="2400" dirty="0" smtClean="0"/>
              <a:t>Recovery of </a:t>
            </a:r>
            <a:r>
              <a:rPr lang="en-US" sz="2400" dirty="0" err="1" smtClean="0"/>
              <a:t>cryo</a:t>
            </a:r>
            <a:r>
              <a:rPr lang="en-US" sz="2400" dirty="0" smtClean="0"/>
              <a:t> conditions not expected before 21:00 tonight. </a:t>
            </a:r>
          </a:p>
          <a:p>
            <a:r>
              <a:rPr lang="en-US" sz="2400" dirty="0" smtClean="0"/>
              <a:t>He release through the RF He release valves </a:t>
            </a:r>
            <a:r>
              <a:rPr lang="en-US" sz="2400" dirty="0" smtClean="0">
                <a:sym typeface="Wingdings" pitchFamily="2" charset="2"/>
              </a:rPr>
              <a:t> ODH alarm</a:t>
            </a:r>
          </a:p>
          <a:p>
            <a:r>
              <a:rPr lang="en-US" sz="2400" dirty="0" smtClean="0">
                <a:sym typeface="Wingdings" pitchFamily="2" charset="2"/>
              </a:rPr>
              <a:t>22:45 Trip of Sector 81</a:t>
            </a:r>
          </a:p>
          <a:p>
            <a:r>
              <a:rPr lang="en-US" sz="2400" dirty="0" smtClean="0">
                <a:sym typeface="Wingdings" pitchFamily="2" charset="2"/>
              </a:rPr>
              <a:t>23:10 Access for Firemen intervention to reset ODH alarm and verification</a:t>
            </a:r>
          </a:p>
          <a:p>
            <a:r>
              <a:rPr lang="en-US" sz="2400" dirty="0" smtClean="0">
                <a:sym typeface="Wingdings" pitchFamily="2" charset="2"/>
              </a:rPr>
              <a:t>00:30 Access for </a:t>
            </a:r>
            <a:r>
              <a:rPr lang="en-US" sz="2400" dirty="0" err="1" smtClean="0">
                <a:sym typeface="Wingdings" pitchFamily="2" charset="2"/>
              </a:rPr>
              <a:t>cryo</a:t>
            </a:r>
            <a:r>
              <a:rPr lang="en-US" sz="2400" dirty="0" smtClean="0">
                <a:sym typeface="Wingdings" pitchFamily="2" charset="2"/>
              </a:rPr>
              <a:t> in point 4 and in point 3</a:t>
            </a:r>
          </a:p>
        </p:txBody>
      </p:sp>
      <p:sp>
        <p:nvSpPr>
          <p:cNvPr id="5" name="Title 4"/>
          <p:cNvSpPr>
            <a:spLocks noGrp="1"/>
          </p:cNvSpPr>
          <p:nvPr>
            <p:ph type="title"/>
          </p:nvPr>
        </p:nvSpPr>
        <p:spPr/>
        <p:txBody>
          <a:bodyPr/>
          <a:lstStyle/>
          <a:p>
            <a:r>
              <a:rPr lang="en-US" dirty="0" err="1" smtClean="0"/>
              <a:t>Cryo</a:t>
            </a:r>
            <a:r>
              <a:rPr lang="en-US" dirty="0" smtClean="0"/>
              <a:t> problem</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The door at P3 (PZ33) is broken and needs repair. The access team is preparing, and should start the repair at 8:30. First estimate is that this work will take 8 hrs </a:t>
            </a:r>
          </a:p>
          <a:p>
            <a:r>
              <a:rPr lang="en-US" sz="2800" dirty="0" smtClean="0"/>
              <a:t>After the door is fixed. a patrol of pt 3 will be needed, </a:t>
            </a:r>
            <a:r>
              <a:rPr lang="en-US" sz="2800" dirty="0" err="1" smtClean="0"/>
              <a:t>asthe</a:t>
            </a:r>
            <a:r>
              <a:rPr lang="en-US" sz="2800" dirty="0" smtClean="0"/>
              <a:t> PZ33 is forced. </a:t>
            </a:r>
          </a:p>
          <a:p>
            <a:r>
              <a:rPr lang="en-US" sz="2800" dirty="0" smtClean="0"/>
              <a:t>Until the repair of PZ33 door starts, a CSA Guardian is stationed at PZ33 to control access</a:t>
            </a:r>
            <a:r>
              <a:rPr lang="en-US" dirty="0" smtClean="0"/>
              <a:t/>
            </a:r>
            <a:br>
              <a:rPr lang="en-US" dirty="0" smtClean="0"/>
            </a:br>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smtClean="0"/>
              <a:t>Access during day and implementation of new BLMs fir aperture investigations left of Point 2</a:t>
            </a:r>
          </a:p>
          <a:p>
            <a:r>
              <a:rPr lang="en-US" sz="2400" dirty="0" smtClean="0"/>
              <a:t>Physics in the evening</a:t>
            </a:r>
          </a:p>
          <a:p>
            <a:r>
              <a:rPr lang="en-US" sz="2400" dirty="0" err="1" smtClean="0"/>
              <a:t>Wedensday</a:t>
            </a:r>
            <a:r>
              <a:rPr lang="en-US" sz="2400" dirty="0" smtClean="0"/>
              <a:t>: </a:t>
            </a:r>
            <a:r>
              <a:rPr lang="en-US" sz="2400" dirty="0" err="1" smtClean="0"/>
              <a:t>VdM</a:t>
            </a:r>
            <a:r>
              <a:rPr lang="en-US" sz="2400" dirty="0" smtClean="0"/>
              <a:t> scan and physics over night</a:t>
            </a:r>
          </a:p>
          <a:p>
            <a:r>
              <a:rPr lang="en-US" sz="2400" dirty="0" smtClean="0"/>
              <a:t>Thursday: ADT tuning and verification tests + Physics</a:t>
            </a:r>
          </a:p>
          <a:p>
            <a:pPr marL="914400" lvl="1" indent="-457200">
              <a:buFont typeface="+mj-lt"/>
              <a:buAutoNum type="arabicPeriod"/>
            </a:pPr>
            <a:r>
              <a:rPr lang="en-US" sz="2000" dirty="0" smtClean="0"/>
              <a:t>~1 hour end-of-fill study to measure damping time at top energy</a:t>
            </a:r>
          </a:p>
          <a:p>
            <a:pPr marL="914400" lvl="1" indent="-457200">
              <a:buFont typeface="+mj-lt"/>
              <a:buAutoNum type="arabicPeriod"/>
            </a:pPr>
            <a:r>
              <a:rPr lang="en-US" sz="2000" dirty="0" smtClean="0"/>
              <a:t>Loss maps at injection using ADT (MD preparation) (max 1 h)</a:t>
            </a:r>
          </a:p>
          <a:p>
            <a:pPr marL="914400" lvl="1" indent="-457200">
              <a:buFont typeface="+mj-lt"/>
              <a:buAutoNum type="arabicPeriod"/>
            </a:pPr>
            <a:r>
              <a:rPr lang="en-US" sz="2000" dirty="0" smtClean="0"/>
              <a:t>“gating off” the ADT for the first batch injected for tune measurement (parasitic</a:t>
            </a:r>
          </a:p>
          <a:p>
            <a:r>
              <a:rPr lang="en-US" sz="2400" dirty="0" smtClean="0"/>
              <a:t>Friday: Aperture scan in point 2 at 3.5 </a:t>
            </a:r>
            <a:r>
              <a:rPr lang="en-US" sz="2400" dirty="0" err="1" smtClean="0"/>
              <a:t>TeV</a:t>
            </a:r>
            <a:r>
              <a:rPr lang="en-US" sz="2400" dirty="0" smtClean="0"/>
              <a:t> squeezed (&lt;1 shift) during day then physics</a:t>
            </a:r>
          </a:p>
          <a:p>
            <a:r>
              <a:rPr lang="en-US" sz="2400" dirty="0" smtClean="0"/>
              <a:t>Physics during WE</a:t>
            </a:r>
          </a:p>
          <a:p>
            <a:r>
              <a:rPr lang="en-US" sz="2400" dirty="0" smtClean="0"/>
              <a:t>Quench MD Monday 5.12</a:t>
            </a:r>
          </a:p>
        </p:txBody>
      </p:sp>
      <p:sp>
        <p:nvSpPr>
          <p:cNvPr id="2" name="Title 1"/>
          <p:cNvSpPr>
            <a:spLocks noGrp="1"/>
          </p:cNvSpPr>
          <p:nvPr>
            <p:ph type="title"/>
          </p:nvPr>
        </p:nvSpPr>
        <p:spPr/>
        <p:txBody>
          <a:bodyPr/>
          <a:lstStyle/>
          <a:p>
            <a:r>
              <a:rPr lang="en-US" smtClean="0"/>
              <a:t>Plans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25185</TotalTime>
  <Words>607</Words>
  <Application>Microsoft Office PowerPoint</Application>
  <PresentationFormat>On-screen Show (4:3)</PresentationFormat>
  <Paragraphs>119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LHCpresentations</vt:lpstr>
      <vt:lpstr>Polarity inversion</vt:lpstr>
      <vt:lpstr>Asynch dump test (J.Uythoven)</vt:lpstr>
      <vt:lpstr>RF status (P. Baudrenghien, T. Mastoridis)</vt:lpstr>
      <vt:lpstr>Tune feedback (R. Steinhagen)</vt:lpstr>
      <vt:lpstr>Slide 5</vt:lpstr>
      <vt:lpstr>Cryo problem</vt:lpstr>
      <vt:lpstr>Slide 7</vt:lpstr>
      <vt:lpstr>Plans</vt:lpstr>
      <vt:lpstr>Slide 9</vt:lpstr>
      <vt:lpstr>Slide 10</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arduini</cp:lastModifiedBy>
  <cp:revision>2294</cp:revision>
  <dcterms:created xsi:type="dcterms:W3CDTF">2010-04-25T23:23:07Z</dcterms:created>
  <dcterms:modified xsi:type="dcterms:W3CDTF">2011-11-29T13:41:34Z</dcterms:modified>
</cp:coreProperties>
</file>