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0"/>
  </p:notesMasterIdLst>
  <p:handoutMasterIdLst>
    <p:handoutMasterId r:id="rId11"/>
  </p:handoutMasterIdLst>
  <p:sldIdLst>
    <p:sldId id="540" r:id="rId2"/>
    <p:sldId id="550" r:id="rId3"/>
    <p:sldId id="553" r:id="rId4"/>
    <p:sldId id="552" r:id="rId5"/>
    <p:sldId id="554" r:id="rId6"/>
    <p:sldId id="556" r:id="rId7"/>
    <p:sldId id="549" r:id="rId8"/>
    <p:sldId id="547" r:id="rId9"/>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33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028" autoAdjust="0"/>
    <p:restoredTop sz="97954" autoAdjust="0"/>
  </p:normalViewPr>
  <p:slideViewPr>
    <p:cSldViewPr snapToObjects="1">
      <p:cViewPr>
        <p:scale>
          <a:sx n="80" d="100"/>
          <a:sy n="80" d="100"/>
        </p:scale>
        <p:origin x="106" y="-62"/>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11/27/2011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a:xfrm>
            <a:off x="6902450" y="6632575"/>
            <a:ext cx="2133600" cy="252413"/>
          </a:xfrm>
          <a:prstGeom prst="rect">
            <a:avLst/>
          </a:prstGeom>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a:prstGeom prst="rect">
            <a:avLst/>
          </a:prstGeo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a:prstGeom prst="rect">
            <a:avLst/>
          </a:prstGeom>
        </p:spPr>
        <p:txBody>
          <a:bodyPr/>
          <a:lstStyle/>
          <a:p>
            <a:fld id="{03DA86B3-7CAA-4832-AFD6-354CBE3B41A6}" type="datetime1">
              <a:rPr lang="en-US" smtClean="0"/>
              <a:pPr/>
              <a:t>11/27/2011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2011-11-27</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9:00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dirty="0"/>
          </a:p>
        </p:txBody>
      </p:sp>
      <p:sp>
        <p:nvSpPr>
          <p:cNvPr id="3" name="Title 2"/>
          <p:cNvSpPr>
            <a:spLocks noGrp="1"/>
          </p:cNvSpPr>
          <p:nvPr>
            <p:ph type="ctrTitle"/>
          </p:nvPr>
        </p:nvSpPr>
        <p:spPr/>
        <p:txBody>
          <a:bodyPr/>
          <a:lstStyle/>
          <a:p>
            <a:r>
              <a:rPr lang="en-US" dirty="0" smtClean="0"/>
              <a:t>Saturday 26 November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7:15 near the end of the ramp: He pressure spike (kept conditions) on cavity 1B1.</a:t>
            </a:r>
          </a:p>
          <a:p>
            <a:r>
              <a:rPr lang="en-US" dirty="0" smtClean="0"/>
              <a:t>ALICE squeeze: Switched off H tune FB around 2.5m for B1 and B2 </a:t>
            </a:r>
          </a:p>
          <a:p>
            <a:r>
              <a:rPr lang="en-US" dirty="0" smtClean="0">
                <a:solidFill>
                  <a:srgbClr val="003399"/>
                </a:solidFill>
              </a:rPr>
              <a:t>08:00 Stable beam fill 2325.</a:t>
            </a:r>
          </a:p>
          <a:p>
            <a:r>
              <a:rPr lang="en-US" dirty="0" smtClean="0"/>
              <a:t>12:39 BGI gas injection</a:t>
            </a:r>
          </a:p>
          <a:p>
            <a:r>
              <a:rPr lang="en-US" dirty="0" smtClean="0"/>
              <a:t>13:11 dip in lifetime (beam intensity, luminosity) and bunch length; abort gap intensity going up to 5E9.</a:t>
            </a:r>
          </a:p>
          <a:p>
            <a:r>
              <a:rPr lang="en-US" dirty="0" smtClean="0">
                <a:solidFill>
                  <a:srgbClr val="FF0000"/>
                </a:solidFill>
              </a:rPr>
              <a:t>13:46 beam dump by QPS: trip of sector 45 (discharge request on RQF/RQD.A45)</a:t>
            </a:r>
          </a:p>
          <a:p>
            <a:r>
              <a:rPr lang="en-US" dirty="0" smtClean="0"/>
              <a:t>Access RF: fix PLC problem of line 6.B1 (during fill 2325 Beam 1 was running without cavities 2B1 and 6B1 and RF total voltage beam 1 set to 6 MV at injection and 11.5 MV at flat top). Put total voltage to 7MV (as before last night) at injection and to 12 MV at flattop (was 12.25 before last night). (B2 at 12 MV as well).</a:t>
            </a:r>
          </a:p>
          <a:p>
            <a:endParaRPr lang="en-US" dirty="0"/>
          </a:p>
        </p:txBody>
      </p:sp>
      <p:sp>
        <p:nvSpPr>
          <p:cNvPr id="3" name="Title 2"/>
          <p:cNvSpPr>
            <a:spLocks noGrp="1"/>
          </p:cNvSpPr>
          <p:nvPr>
            <p:ph type="title"/>
          </p:nvPr>
        </p:nvSpPr>
        <p:spPr/>
        <p:txBody>
          <a:bodyPr/>
          <a:lstStyle/>
          <a:p>
            <a:r>
              <a:rPr lang="en-US" dirty="0" smtClean="0"/>
              <a:t>Fill 2325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helium pressure spike in M1B1, cavity voltages around 1.85 MV. Fortunately not big enough to trip</a:t>
            </a:r>
            <a:endParaRPr lang="en-US" dirty="0"/>
          </a:p>
        </p:txBody>
      </p:sp>
      <p:sp>
        <p:nvSpPr>
          <p:cNvPr id="3" name="Title 2"/>
          <p:cNvSpPr>
            <a:spLocks noGrp="1"/>
          </p:cNvSpPr>
          <p:nvPr>
            <p:ph type="title"/>
          </p:nvPr>
        </p:nvSpPr>
        <p:spPr/>
        <p:txBody>
          <a:bodyPr/>
          <a:lstStyle/>
          <a:p>
            <a:r>
              <a:rPr lang="en-US" dirty="0" smtClean="0"/>
              <a:t>Fill 2325</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56282" y="1580728"/>
            <a:ext cx="7804150" cy="4800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13:11 dip in lifetime (beam intensity, luminosity) and bunch length; abort gap intensity going up to 5E9</a:t>
            </a:r>
            <a:endParaRPr lang="en-US" dirty="0"/>
          </a:p>
        </p:txBody>
      </p:sp>
      <p:sp>
        <p:nvSpPr>
          <p:cNvPr id="3" name="Title 2"/>
          <p:cNvSpPr>
            <a:spLocks noGrp="1"/>
          </p:cNvSpPr>
          <p:nvPr>
            <p:ph type="title"/>
          </p:nvPr>
        </p:nvSpPr>
        <p:spPr/>
        <p:txBody>
          <a:bodyPr/>
          <a:lstStyle/>
          <a:p>
            <a:r>
              <a:rPr lang="en-US" dirty="0" smtClean="0"/>
              <a:t>Fill 2325</a:t>
            </a:r>
            <a:endParaRPr lang="en-US" dirty="0"/>
          </a:p>
        </p:txBody>
      </p:sp>
      <p:pic>
        <p:nvPicPr>
          <p:cNvPr id="1028" name="Picture 4"/>
          <p:cNvPicPr>
            <a:picLocks noChangeAspect="1" noChangeArrowheads="1"/>
          </p:cNvPicPr>
          <p:nvPr/>
        </p:nvPicPr>
        <p:blipFill>
          <a:blip r:embed="rId2" cstate="print"/>
          <a:srcRect l="7470" t="17600" r="12876" b="23000"/>
          <a:stretch>
            <a:fillRect/>
          </a:stretch>
        </p:blipFill>
        <p:spPr bwMode="auto">
          <a:xfrm>
            <a:off x="394965" y="1844824"/>
            <a:ext cx="8497515" cy="39604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Fill 2326 dumped by operator as filling took too long (20’ SPS RF problem)</a:t>
            </a:r>
          </a:p>
          <a:p>
            <a:r>
              <a:rPr lang="en-US" dirty="0" smtClean="0"/>
              <a:t>Fill 2327:</a:t>
            </a:r>
          </a:p>
          <a:p>
            <a:r>
              <a:rPr lang="en-US" dirty="0" smtClean="0"/>
              <a:t>ALICE squeeze: Switched off H tune FB around 3.5m for B1 and B2.</a:t>
            </a:r>
          </a:p>
          <a:p>
            <a:r>
              <a:rPr lang="en-US" dirty="0" smtClean="0">
                <a:solidFill>
                  <a:srgbClr val="003399"/>
                </a:solidFill>
              </a:rPr>
              <a:t>19:58 Stable beam fill 2327</a:t>
            </a:r>
          </a:p>
          <a:p>
            <a:r>
              <a:rPr lang="en-US" dirty="0" smtClean="0">
                <a:solidFill>
                  <a:srgbClr val="FF0000"/>
                </a:solidFill>
              </a:rPr>
              <a:t>20:31 Beam dump: LBDS Self-trigger: MKB beam 1 faulty</a:t>
            </a:r>
          </a:p>
          <a:p>
            <a:pPr lvl="1"/>
            <a:r>
              <a:rPr lang="en-US" dirty="0" smtClean="0"/>
              <a:t>Kicker piquet found the vacuum pump VRPA.683206.DB (in the dump line of B1) OFF with an over-current fault.</a:t>
            </a:r>
            <a:br>
              <a:rPr lang="en-US" dirty="0" smtClean="0"/>
            </a:br>
            <a:r>
              <a:rPr lang="en-US" dirty="0" smtClean="0"/>
              <a:t>Vacuum piquet reset the fault and switched it back on.</a:t>
            </a:r>
          </a:p>
          <a:p>
            <a:pPr lvl="1"/>
            <a:r>
              <a:rPr lang="en-US" dirty="0" smtClean="0"/>
              <a:t>Kicker piquet: Bad vacuum (vacuum pump switching off)  triggered the dump due to a bad vacuum pressure at the dilution kickers MKBH67.A and MKBH67.B</a:t>
            </a:r>
            <a:endParaRPr lang="en-US" dirty="0"/>
          </a:p>
        </p:txBody>
      </p:sp>
      <p:sp>
        <p:nvSpPr>
          <p:cNvPr id="3" name="Title 2"/>
          <p:cNvSpPr>
            <a:spLocks noGrp="1"/>
          </p:cNvSpPr>
          <p:nvPr>
            <p:ph type="title"/>
          </p:nvPr>
        </p:nvSpPr>
        <p:spPr/>
        <p:txBody>
          <a:bodyPr/>
          <a:lstStyle/>
          <a:p>
            <a:r>
              <a:rPr lang="en-US" dirty="0" smtClean="0"/>
              <a:t>Fill 2327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3399"/>
                </a:solidFill>
              </a:rPr>
              <a:t>0:03 Stable beam fill 2328</a:t>
            </a:r>
          </a:p>
          <a:p>
            <a:pPr lvl="1"/>
            <a:r>
              <a:rPr lang="en-US" dirty="0" smtClean="0">
                <a:solidFill>
                  <a:schemeClr val="accent2"/>
                </a:solidFill>
              </a:rPr>
              <a:t>Peak </a:t>
            </a:r>
            <a:r>
              <a:rPr lang="en-US" dirty="0" err="1" smtClean="0">
                <a:solidFill>
                  <a:schemeClr val="accent2"/>
                </a:solidFill>
              </a:rPr>
              <a:t>Lumi</a:t>
            </a:r>
            <a:r>
              <a:rPr lang="en-US" dirty="0" smtClean="0">
                <a:solidFill>
                  <a:schemeClr val="accent2"/>
                </a:solidFill>
              </a:rPr>
              <a:t> </a:t>
            </a:r>
            <a:r>
              <a:rPr lang="en-US" dirty="0" smtClean="0"/>
              <a:t>ATLAS / ALICE / CMS: </a:t>
            </a:r>
            <a:r>
              <a:rPr lang="en-US" dirty="0" smtClean="0">
                <a:solidFill>
                  <a:schemeClr val="accent2"/>
                </a:solidFill>
              </a:rPr>
              <a:t>5.3 / 4.3 / 4.5 </a:t>
            </a:r>
            <a:r>
              <a:rPr lang="en-US" dirty="0" smtClean="0">
                <a:latin typeface="Arial"/>
              </a:rPr>
              <a:t>10</a:t>
            </a:r>
            <a:r>
              <a:rPr lang="en-US" baseline="30000" dirty="0" smtClean="0">
                <a:latin typeface="Arial"/>
              </a:rPr>
              <a:t>26</a:t>
            </a:r>
            <a:r>
              <a:rPr lang="en-US" sz="1300" dirty="0" smtClean="0">
                <a:latin typeface="Arial"/>
              </a:rPr>
              <a:t> </a:t>
            </a:r>
            <a:r>
              <a:rPr lang="en-US" dirty="0" smtClean="0">
                <a:latin typeface="Arial"/>
              </a:rPr>
              <a:t>cm-2s-1</a:t>
            </a:r>
          </a:p>
          <a:p>
            <a:r>
              <a:rPr lang="en-US" dirty="0" smtClean="0">
                <a:latin typeface="Arial"/>
              </a:rPr>
              <a:t>6:11 Programmed dump </a:t>
            </a:r>
          </a:p>
          <a:p>
            <a:pPr marL="228600" lvl="1" indent="-228600">
              <a:buClrTx/>
            </a:pPr>
            <a:endParaRPr lang="en-US" dirty="0" smtClean="0"/>
          </a:p>
          <a:p>
            <a:endParaRPr lang="en-US" dirty="0" smtClean="0">
              <a:solidFill>
                <a:srgbClr val="003399"/>
              </a:solidFill>
            </a:endParaRPr>
          </a:p>
          <a:p>
            <a:endParaRPr lang="en-US" dirty="0"/>
          </a:p>
        </p:txBody>
      </p:sp>
      <p:sp>
        <p:nvSpPr>
          <p:cNvPr id="3" name="Title 2"/>
          <p:cNvSpPr>
            <a:spLocks noGrp="1"/>
          </p:cNvSpPr>
          <p:nvPr>
            <p:ph type="title"/>
          </p:nvPr>
        </p:nvSpPr>
        <p:spPr/>
        <p:txBody>
          <a:bodyPr/>
          <a:lstStyle/>
          <a:p>
            <a:r>
              <a:rPr lang="en-US" dirty="0" smtClean="0"/>
              <a:t>Fill 2328</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92088" y="2060848"/>
            <a:ext cx="7596336" cy="4264610"/>
          </a:xfrm>
          <a:prstGeom prst="rect">
            <a:avLst/>
          </a:prstGeom>
          <a:noFill/>
          <a:ln w="9525">
            <a:noFill/>
            <a:miter lim="800000"/>
            <a:headEnd/>
            <a:tailEnd/>
          </a:ln>
        </p:spPr>
      </p:pic>
      <p:sp>
        <p:nvSpPr>
          <p:cNvPr id="6" name="TextBox 5"/>
          <p:cNvSpPr txBox="1"/>
          <p:nvPr/>
        </p:nvSpPr>
        <p:spPr>
          <a:xfrm>
            <a:off x="1547664" y="5229200"/>
            <a:ext cx="1224136" cy="523220"/>
          </a:xfrm>
          <a:prstGeom prst="rect">
            <a:avLst/>
          </a:prstGeom>
          <a:solidFill>
            <a:schemeClr val="bg1"/>
          </a:solidFill>
          <a:ln>
            <a:solidFill>
              <a:schemeClr val="tx1"/>
            </a:solidFill>
          </a:ln>
        </p:spPr>
        <p:txBody>
          <a:bodyPr wrap="square" rtlCol="0">
            <a:spAutoFit/>
          </a:bodyPr>
          <a:lstStyle/>
          <a:p>
            <a:pPr fontAlgn="b"/>
            <a:r>
              <a:rPr lang="en-US" dirty="0" smtClean="0"/>
              <a:t>5.6 Atlas Int</a:t>
            </a:r>
            <a:r>
              <a:rPr lang="en-US" dirty="0" smtClean="0"/>
              <a:t>. </a:t>
            </a:r>
            <a:r>
              <a:rPr lang="en-US" dirty="0" err="1" smtClean="0"/>
              <a:t>lumi</a:t>
            </a:r>
            <a:r>
              <a:rPr lang="en-US" dirty="0" smtClean="0"/>
              <a:t> [ub-1]</a:t>
            </a:r>
            <a:endParaRPr lang="en-US" dirty="0" smtClean="0"/>
          </a:p>
        </p:txBody>
      </p:sp>
      <p:sp>
        <p:nvSpPr>
          <p:cNvPr id="7" name="TextBox 6"/>
          <p:cNvSpPr txBox="1"/>
          <p:nvPr/>
        </p:nvSpPr>
        <p:spPr>
          <a:xfrm>
            <a:off x="6228184" y="5138028"/>
            <a:ext cx="1224136" cy="523220"/>
          </a:xfrm>
          <a:prstGeom prst="rect">
            <a:avLst/>
          </a:prstGeom>
          <a:solidFill>
            <a:schemeClr val="bg1"/>
          </a:solidFill>
          <a:ln>
            <a:solidFill>
              <a:schemeClr val="tx1"/>
            </a:solidFill>
          </a:ln>
        </p:spPr>
        <p:txBody>
          <a:bodyPr wrap="square" rtlCol="0">
            <a:spAutoFit/>
          </a:bodyPr>
          <a:lstStyle/>
          <a:p>
            <a:pPr fontAlgn="b"/>
            <a:r>
              <a:rPr lang="en-US" dirty="0" smtClean="0"/>
              <a:t>6.4 Atlas Int</a:t>
            </a:r>
            <a:r>
              <a:rPr lang="en-US" dirty="0" smtClean="0"/>
              <a:t>. </a:t>
            </a:r>
            <a:r>
              <a:rPr lang="en-US" dirty="0" err="1" smtClean="0"/>
              <a:t>lumi</a:t>
            </a:r>
            <a:r>
              <a:rPr lang="en-US" dirty="0" smtClean="0"/>
              <a:t> [ub-1]</a:t>
            </a:r>
            <a:endParaRPr lang="en-US" dirty="0" smtClean="0"/>
          </a:p>
        </p:txBody>
      </p:sp>
      <p:sp>
        <p:nvSpPr>
          <p:cNvPr id="8" name="TextBox 7"/>
          <p:cNvSpPr txBox="1"/>
          <p:nvPr/>
        </p:nvSpPr>
        <p:spPr>
          <a:xfrm>
            <a:off x="4427984" y="5157192"/>
            <a:ext cx="1224136" cy="523220"/>
          </a:xfrm>
          <a:prstGeom prst="rect">
            <a:avLst/>
          </a:prstGeom>
          <a:solidFill>
            <a:schemeClr val="bg1"/>
          </a:solidFill>
          <a:ln>
            <a:solidFill>
              <a:schemeClr val="tx1"/>
            </a:solidFill>
          </a:ln>
        </p:spPr>
        <p:txBody>
          <a:bodyPr wrap="square" rtlCol="0">
            <a:spAutoFit/>
          </a:bodyPr>
          <a:lstStyle/>
          <a:p>
            <a:pPr fontAlgn="b"/>
            <a:r>
              <a:rPr lang="en-US" dirty="0" smtClean="0"/>
              <a:t>0.9 Atlas Int</a:t>
            </a:r>
            <a:r>
              <a:rPr lang="en-US" dirty="0" smtClean="0"/>
              <a:t>. </a:t>
            </a:r>
            <a:r>
              <a:rPr lang="en-US" dirty="0" err="1" smtClean="0"/>
              <a:t>lumi</a:t>
            </a:r>
            <a:r>
              <a:rPr lang="en-US" dirty="0" smtClean="0"/>
              <a:t> [ub-1]</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err="1" smtClean="0"/>
              <a:t>Cryo</a:t>
            </a:r>
            <a:r>
              <a:rPr lang="en-US" dirty="0" smtClean="0"/>
              <a:t> </a:t>
            </a:r>
            <a:r>
              <a:rPr lang="en-US" dirty="0" smtClean="0"/>
              <a:t>Pt8: Conditions have stabilized for the filter of </a:t>
            </a:r>
            <a:r>
              <a:rPr lang="en-US" dirty="0" err="1" smtClean="0"/>
              <a:t>cryo</a:t>
            </a:r>
            <a:r>
              <a:rPr lang="en-US" dirty="0" smtClean="0"/>
              <a:t> Pt8. We can carry on without stop of the </a:t>
            </a:r>
            <a:r>
              <a:rPr lang="en-US" dirty="0" err="1" smtClean="0"/>
              <a:t>cryo</a:t>
            </a:r>
            <a:r>
              <a:rPr lang="en-US" dirty="0" smtClean="0"/>
              <a:t>. Will hopefully be fine till end of run.</a:t>
            </a:r>
          </a:p>
          <a:p>
            <a:endParaRPr lang="en-US" dirty="0" smtClean="0"/>
          </a:p>
          <a:p>
            <a:endParaRPr lang="en-US" dirty="0"/>
          </a:p>
        </p:txBody>
      </p:sp>
      <p:sp>
        <p:nvSpPr>
          <p:cNvPr id="3" name="Title 2"/>
          <p:cNvSpPr>
            <a:spLocks noGrp="1"/>
          </p:cNvSpPr>
          <p:nvPr>
            <p:ph type="title"/>
          </p:nvPr>
        </p:nvSpPr>
        <p:spPr/>
        <p:txBody>
          <a:bodyPr/>
          <a:lstStyle/>
          <a:p>
            <a:r>
              <a:rPr lang="en-US" dirty="0" smtClean="0"/>
              <a:t>Others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Now: access for </a:t>
            </a:r>
            <a:r>
              <a:rPr lang="en-US" dirty="0" smtClean="0"/>
              <a:t>QPS reset </a:t>
            </a:r>
            <a:r>
              <a:rPr lang="en-US" dirty="0" smtClean="0"/>
              <a:t>MB </a:t>
            </a:r>
            <a:r>
              <a:rPr lang="en-US" dirty="0" smtClean="0"/>
              <a:t>cell 11 L1</a:t>
            </a:r>
          </a:p>
          <a:p>
            <a:endParaRPr lang="en-US" dirty="0" smtClean="0"/>
          </a:p>
          <a:p>
            <a:r>
              <a:rPr lang="en-US" dirty="0" smtClean="0"/>
              <a:t>ALICE </a:t>
            </a:r>
            <a:r>
              <a:rPr lang="en-US" dirty="0" smtClean="0"/>
              <a:t>polarity change probably Monday</a:t>
            </a:r>
          </a:p>
          <a:p>
            <a:r>
              <a:rPr lang="en-US" dirty="0" err="1" smtClean="0"/>
              <a:t>VdM</a:t>
            </a:r>
            <a:r>
              <a:rPr lang="en-US" dirty="0" smtClean="0"/>
              <a:t> scan probably Tuesday</a:t>
            </a:r>
          </a:p>
          <a:p>
            <a:endParaRPr lang="en-US" dirty="0" smtClean="0">
              <a:solidFill>
                <a:srgbClr val="CC0099"/>
              </a:solidFill>
            </a:endParaRPr>
          </a:p>
          <a:p>
            <a:r>
              <a:rPr lang="en-US" dirty="0" smtClean="0">
                <a:solidFill>
                  <a:srgbClr val="CC0099"/>
                </a:solidFill>
              </a:rPr>
              <a:t>Quench </a:t>
            </a:r>
            <a:r>
              <a:rPr lang="en-US" dirty="0" smtClean="0">
                <a:solidFill>
                  <a:srgbClr val="CC0099"/>
                </a:solidFill>
              </a:rPr>
              <a:t>MD (approx. 8 hours, at the latest on Monday 5.12.): induce losses (using ADT or resonance crossing) at IP7 collimation and possible magnet quench in DS (cell 11 left of IP7)</a:t>
            </a:r>
          </a:p>
        </p:txBody>
      </p:sp>
      <p:sp>
        <p:nvSpPr>
          <p:cNvPr id="2" name="Title 1"/>
          <p:cNvSpPr>
            <a:spLocks noGrp="1"/>
          </p:cNvSpPr>
          <p:nvPr>
            <p:ph type="title"/>
          </p:nvPr>
        </p:nvSpPr>
        <p:spPr/>
        <p:txBody>
          <a:bodyPr/>
          <a:lstStyle/>
          <a:p>
            <a:r>
              <a:rPr lang="en-US" dirty="0" smtClean="0"/>
              <a:t>Outlook</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422</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Saturday 26 November 2011</vt:lpstr>
      <vt:lpstr>Fill 2325</vt:lpstr>
      <vt:lpstr>Fill 2325</vt:lpstr>
      <vt:lpstr>Fill 2325</vt:lpstr>
      <vt:lpstr>Fill 2327</vt:lpstr>
      <vt:lpstr>Fill 2328</vt:lpstr>
      <vt:lpstr>Others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2011-11-27T07:46:19Z</dcterms:modified>
</cp:coreProperties>
</file>