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714" r:id="rId2"/>
  </p:sldMasterIdLst>
  <p:notesMasterIdLst>
    <p:notesMasterId r:id="rId17"/>
  </p:notesMasterIdLst>
  <p:handoutMasterIdLst>
    <p:handoutMasterId r:id="rId18"/>
  </p:handoutMasterIdLst>
  <p:sldIdLst>
    <p:sldId id="932" r:id="rId3"/>
    <p:sldId id="947" r:id="rId4"/>
    <p:sldId id="946" r:id="rId5"/>
    <p:sldId id="948" r:id="rId6"/>
    <p:sldId id="949" r:id="rId7"/>
    <p:sldId id="950" r:id="rId8"/>
    <p:sldId id="951" r:id="rId9"/>
    <p:sldId id="953" r:id="rId10"/>
    <p:sldId id="952" r:id="rId11"/>
    <p:sldId id="954" r:id="rId12"/>
    <p:sldId id="955" r:id="rId13"/>
    <p:sldId id="956" r:id="rId14"/>
    <p:sldId id="958" r:id="rId15"/>
    <p:sldId id="959" r:id="rId16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A501"/>
    <a:srgbClr val="008000"/>
    <a:srgbClr val="FF0000"/>
    <a:srgbClr val="99FFCC"/>
    <a:srgbClr val="9FCAFF"/>
    <a:srgbClr val="DDDDDD"/>
    <a:srgbClr val="3399FF"/>
    <a:srgbClr val="FFCC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97" autoAdjust="0"/>
    <p:restoredTop sz="95238" autoAdjust="0"/>
  </p:normalViewPr>
  <p:slideViewPr>
    <p:cSldViewPr>
      <p:cViewPr varScale="1">
        <p:scale>
          <a:sx n="131" d="100"/>
          <a:sy n="131" d="100"/>
        </p:scale>
        <p:origin x="-216" y="-104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11/5/11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4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9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60C-1129-4972-8656-9D5132C56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3ADE-21D0-402F-B8D4-A691E37791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385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60C-1129-4972-8656-9D5132C56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3ADE-21D0-402F-B8D4-A691E37791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6814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60C-1129-4972-8656-9D5132C56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3ADE-21D0-402F-B8D4-A691E37791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268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60C-1129-4972-8656-9D5132C56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3ADE-21D0-402F-B8D4-A691E37791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397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60C-1129-4972-8656-9D5132C56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3ADE-21D0-402F-B8D4-A691E37791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738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60C-1129-4972-8656-9D5132C56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3ADE-21D0-402F-B8D4-A691E37791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819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60C-1129-4972-8656-9D5132C56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3ADE-21D0-402F-B8D4-A691E37791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5446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60C-1129-4972-8656-9D5132C56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3ADE-21D0-402F-B8D4-A691E37791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769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60C-1129-4972-8656-9D5132C56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3ADE-21D0-402F-B8D4-A691E37791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153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60C-1129-4972-8656-9D5132C56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3ADE-21D0-402F-B8D4-A691E37791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5487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60C-1129-4972-8656-9D5132C56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3ADE-21D0-402F-B8D4-A691E37791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08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545B60C-1129-4972-8656-9D5132C56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11/5/11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B1A3ADE-21D0-402F-B8D4-A691E37791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376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764630"/>
            <a:ext cx="8785220" cy="5760800"/>
          </a:xfrm>
        </p:spPr>
        <p:txBody>
          <a:bodyPr/>
          <a:lstStyle/>
          <a:p>
            <a:r>
              <a:rPr lang="en-US" dirty="0" smtClean="0"/>
              <a:t>Thu – Fri: Recovery of MKD in </a:t>
            </a:r>
            <a:r>
              <a:rPr lang="en-US" dirty="0" smtClean="0"/>
              <a:t>SPS (40h lost due to this). </a:t>
            </a:r>
            <a:r>
              <a:rPr lang="en-US" dirty="0" smtClean="0"/>
              <a:t>Only single bunches – all bunch train MD’s are cancelled.</a:t>
            </a:r>
          </a:p>
          <a:p>
            <a:r>
              <a:rPr lang="en-US" dirty="0"/>
              <a:t>P</a:t>
            </a:r>
            <a:r>
              <a:rPr lang="en-US" dirty="0" smtClean="0"/>
              <a:t>rocedure </a:t>
            </a:r>
            <a:r>
              <a:rPr lang="en-US" dirty="0"/>
              <a:t>for </a:t>
            </a:r>
            <a:r>
              <a:rPr lang="en-US" dirty="0" smtClean="0"/>
              <a:t>Fri night </a:t>
            </a:r>
            <a:r>
              <a:rPr lang="en-US" dirty="0"/>
              <a:t>and </a:t>
            </a:r>
            <a:r>
              <a:rPr lang="en-US" dirty="0" smtClean="0"/>
              <a:t>Sat morning:</a:t>
            </a:r>
          </a:p>
          <a:p>
            <a:pPr lvl="1"/>
            <a:r>
              <a:rPr lang="en-US" dirty="0" smtClean="0"/>
              <a:t>Call </a:t>
            </a:r>
            <a:r>
              <a:rPr lang="en-US" dirty="0"/>
              <a:t>in team contact ~1h before MD </a:t>
            </a:r>
            <a:r>
              <a:rPr lang="en-US" dirty="0" smtClean="0"/>
              <a:t>start</a:t>
            </a:r>
          </a:p>
          <a:p>
            <a:pPr lvl="1"/>
            <a:r>
              <a:rPr lang="en-US" dirty="0" smtClean="0"/>
              <a:t>MD </a:t>
            </a:r>
            <a:r>
              <a:rPr lang="en-US" dirty="0"/>
              <a:t>teams should leave coordinates and special requests with the </a:t>
            </a:r>
            <a:r>
              <a:rPr lang="en-US" dirty="0" smtClean="0"/>
              <a:t>EIC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fixed times but follow through program once we have beam back (now estimated for ~18:00). Ramps lost will be </a:t>
            </a:r>
            <a:r>
              <a:rPr lang="en-US" dirty="0" smtClean="0"/>
              <a:t>repeated.</a:t>
            </a:r>
          </a:p>
          <a:p>
            <a:pPr lvl="1"/>
            <a:r>
              <a:rPr lang="en-US" dirty="0" smtClean="0"/>
              <a:t>MD's </a:t>
            </a:r>
            <a:r>
              <a:rPr lang="en-US" dirty="0"/>
              <a:t>later in the list have a lower probability to happen but if our luck changes completely we might make it through almost all of it (you never know</a:t>
            </a:r>
            <a:r>
              <a:rPr lang="en-US" dirty="0" smtClean="0"/>
              <a:t>)…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Fri</a:t>
            </a:r>
            <a:r>
              <a:rPr lang="de-DE" dirty="0" smtClean="0"/>
              <a:t>/</a:t>
            </a:r>
            <a:r>
              <a:rPr lang="de-DE" dirty="0" err="1" smtClean="0"/>
              <a:t>Sat</a:t>
            </a:r>
            <a:r>
              <a:rPr lang="de-DE" dirty="0" smtClean="0"/>
              <a:t> 4-</a:t>
            </a:r>
            <a:r>
              <a:rPr lang="de-DE" dirty="0"/>
              <a:t>5</a:t>
            </a:r>
            <a:r>
              <a:rPr lang="de-DE" dirty="0" smtClean="0"/>
              <a:t>.11.11</a:t>
            </a:r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0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764630"/>
            <a:ext cx="8785220" cy="5760800"/>
          </a:xfrm>
        </p:spPr>
        <p:txBody>
          <a:bodyPr/>
          <a:lstStyle/>
          <a:p>
            <a:r>
              <a:rPr lang="en-US" dirty="0" smtClean="0"/>
              <a:t>05:49 MD on BI</a:t>
            </a:r>
            <a:r>
              <a:rPr lang="en-US" dirty="0" smtClean="0"/>
              <a:t>…</a:t>
            </a:r>
          </a:p>
          <a:p>
            <a:pPr lvl="1"/>
            <a:r>
              <a:rPr lang="en-US" dirty="0"/>
              <a:t> BSRT Studies 3.5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2"/>
            <a:r>
              <a:rPr lang="en-US" dirty="0" smtClean="0"/>
              <a:t>We </a:t>
            </a:r>
            <a:r>
              <a:rPr lang="en-US" dirty="0"/>
              <a:t>manage to record almost all the data we wanted (beam position and size while bumping a small </a:t>
            </a:r>
            <a:r>
              <a:rPr lang="en-US" dirty="0" err="1"/>
              <a:t>emittance</a:t>
            </a:r>
            <a:r>
              <a:rPr lang="en-US" dirty="0"/>
              <a:t> and a large </a:t>
            </a:r>
            <a:r>
              <a:rPr lang="en-US" dirty="0" err="1"/>
              <a:t>emittance</a:t>
            </a:r>
            <a:r>
              <a:rPr lang="en-US" dirty="0"/>
              <a:t> bunch).</a:t>
            </a:r>
            <a:br>
              <a:rPr lang="en-US" dirty="0"/>
            </a:br>
            <a:r>
              <a:rPr lang="en-US" dirty="0"/>
              <a:t>We couldn't measure in parallel also the pilot bunches (some BSRT acquisition SW problems) but this was not the priority.</a:t>
            </a:r>
            <a:br>
              <a:rPr lang="en-US" dirty="0"/>
            </a:br>
            <a:r>
              <a:rPr lang="en-US" dirty="0"/>
              <a:t>For amplitude we scanned 4 different longitudinal positions of the cameras in order to characterize the system magnification and </a:t>
            </a:r>
            <a:r>
              <a:rPr lang="en-US" dirty="0" smtClean="0"/>
              <a:t>focusing.</a:t>
            </a:r>
          </a:p>
          <a:p>
            <a:pPr lvl="2"/>
            <a:r>
              <a:rPr lang="en-US" dirty="0" smtClean="0"/>
              <a:t>At </a:t>
            </a:r>
            <a:r>
              <a:rPr lang="en-US" dirty="0"/>
              <a:t>the same time we took frequent WS (quality of Beam 1 WS data to be verified, since we </a:t>
            </a:r>
            <a:r>
              <a:rPr lang="en-US" dirty="0" err="1"/>
              <a:t>nneded</a:t>
            </a:r>
            <a:r>
              <a:rPr lang="en-US" dirty="0"/>
              <a:t> to boost the PM gains to max to have decent profile, which is not normal)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collected data need to be analyzed and will give </a:t>
            </a:r>
            <a:r>
              <a:rPr lang="en-US" dirty="0" smtClean="0"/>
              <a:t>meaningful information </a:t>
            </a:r>
            <a:r>
              <a:rPr lang="en-US" dirty="0"/>
              <a:t>about the BSRT </a:t>
            </a:r>
            <a:r>
              <a:rPr lang="en-US" dirty="0" err="1"/>
              <a:t>vs</a:t>
            </a:r>
            <a:r>
              <a:rPr lang="en-US" dirty="0"/>
              <a:t> WS calibration at 3.5 </a:t>
            </a:r>
            <a:r>
              <a:rPr lang="en-US" dirty="0" err="1"/>
              <a:t>TeV</a:t>
            </a:r>
            <a:r>
              <a:rPr lang="en-US" dirty="0"/>
              <a:t> and the imaging system magnification when taking light from the D3 (never measured experimentally before)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Some data on </a:t>
            </a:r>
            <a:r>
              <a:rPr lang="en-US" dirty="0"/>
              <a:t>influence of the beam </a:t>
            </a:r>
            <a:r>
              <a:rPr lang="en-US" dirty="0" smtClean="0"/>
              <a:t>position </a:t>
            </a:r>
            <a:r>
              <a:rPr lang="en-US" dirty="0"/>
              <a:t>on the FBCT reading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Sat</a:t>
            </a:r>
            <a:r>
              <a:rPr lang="de-DE" dirty="0" smtClean="0"/>
              <a:t> 5.11.11</a:t>
            </a:r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43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8383" r="-1838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beam position </a:t>
            </a:r>
            <a:r>
              <a:rPr lang="en-US" dirty="0"/>
              <a:t>on </a:t>
            </a:r>
            <a:r>
              <a:rPr lang="en-US" dirty="0" smtClean="0"/>
              <a:t>FBCT </a:t>
            </a:r>
            <a:r>
              <a:rPr lang="en-US" dirty="0"/>
              <a:t>reading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2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Next: some matching monitor checks at injection</a:t>
            </a:r>
          </a:p>
          <a:p>
            <a:r>
              <a:rPr lang="en-US" dirty="0" smtClean="0"/>
              <a:t>9:30 ATS (already at ATS injection optics)</a:t>
            </a:r>
          </a:p>
          <a:p>
            <a:r>
              <a:rPr lang="en-US" dirty="0" smtClean="0"/>
              <a:t>16:00 Start of ion commissioning </a:t>
            </a:r>
            <a:r>
              <a:rPr lang="en-US" dirty="0" smtClean="0">
                <a:sym typeface="Wingdings"/>
              </a:rPr>
              <a:t> unlikely that we can do anything for the RF MD and combined ramp and squeeze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For discussion:</a:t>
            </a:r>
          </a:p>
          <a:p>
            <a:pPr lvl="1"/>
            <a:r>
              <a:rPr lang="en-US" dirty="0">
                <a:sym typeface="Wingdings"/>
              </a:rPr>
              <a:t>Proposal to install movable BLM’s during upcoming TS to have better resolution where losses in IR2 aperture measurements start. Repeat aperture measurement…</a:t>
            </a:r>
          </a:p>
          <a:p>
            <a:pPr lvl="1"/>
            <a:r>
              <a:rPr lang="en-US" dirty="0" smtClean="0">
                <a:sym typeface="Wingdings"/>
              </a:rPr>
              <a:t>Crossing angle &amp; beta* in IR2 ( Massimo)</a:t>
            </a:r>
          </a:p>
          <a:p>
            <a:pPr lvl="1"/>
            <a:r>
              <a:rPr lang="en-US" dirty="0" smtClean="0"/>
              <a:t>Plan of ion commissioning before technical stop (</a:t>
            </a:r>
            <a:r>
              <a:rPr lang="en-US" dirty="0" smtClean="0">
                <a:sym typeface="Wingdings"/>
              </a:rPr>
              <a:t> John)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39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00" t="13333" r="41000" b="28889"/>
          <a:stretch>
            <a:fillRect/>
          </a:stretch>
        </p:blipFill>
        <p:spPr bwMode="auto">
          <a:xfrm>
            <a:off x="304800" y="990600"/>
            <a:ext cx="84640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76200"/>
            <a:ext cx="3625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Layout A4L2.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 (vertical)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886200"/>
            <a:ext cx="457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Q4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990600"/>
            <a:ext cx="5289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TCT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2590800"/>
            <a:ext cx="7889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ID800 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0600" y="762000"/>
            <a:ext cx="457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Q3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838200"/>
            <a:ext cx="4972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TDI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3733800"/>
            <a:ext cx="10788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TCT - TCD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124200" y="4648200"/>
            <a:ext cx="5796531" cy="1514198"/>
            <a:chOff x="990600" y="1828800"/>
            <a:chExt cx="5796531" cy="1514198"/>
          </a:xfrm>
        </p:grpSpPr>
        <p:grpSp>
          <p:nvGrpSpPr>
            <p:cNvPr id="14" name="Group 3"/>
            <p:cNvGrpSpPr/>
            <p:nvPr/>
          </p:nvGrpSpPr>
          <p:grpSpPr>
            <a:xfrm>
              <a:off x="990600" y="1828800"/>
              <a:ext cx="4338228" cy="1261497"/>
              <a:chOff x="1" y="1268760"/>
              <a:chExt cx="4338228" cy="1261497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1268760"/>
                <a:ext cx="4338228" cy="12614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2339752" y="1310571"/>
                <a:ext cx="504056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dirty="0" smtClean="0">
                    <a:solidFill>
                      <a:prstClr val="black"/>
                    </a:solidFill>
                    <a:latin typeface="Calibri"/>
                  </a:rPr>
                  <a:t>TCDD</a:t>
                </a:r>
                <a:endParaRPr lang="en-GB" sz="1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671120" y="1895363"/>
              <a:ext cx="11160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800" u="sng" dirty="0" smtClean="0">
                  <a:solidFill>
                    <a:prstClr val="black"/>
                  </a:solidFill>
                  <a:latin typeface="Calibri"/>
                </a:rPr>
                <a:t>LSS2L</a:t>
              </a:r>
              <a:r>
                <a:rPr lang="en-GB" sz="800" dirty="0" smtClean="0">
                  <a:solidFill>
                    <a:prstClr val="black"/>
                  </a:solidFill>
                  <a:latin typeface="Calibri"/>
                </a:rPr>
                <a:t> :</a:t>
              </a:r>
            </a:p>
            <a:p>
              <a:pPr marL="628650" lvl="1" indent="-171450" algn="l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GB" sz="800" dirty="0" smtClean="0">
                  <a:solidFill>
                    <a:prstClr val="black"/>
                  </a:solidFill>
                  <a:latin typeface="Calibri"/>
                </a:rPr>
                <a:t>TCTVB</a:t>
              </a:r>
            </a:p>
            <a:p>
              <a:pPr marL="628650" lvl="1" indent="-171450" algn="l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GB" sz="800" dirty="0" smtClean="0">
                  <a:solidFill>
                    <a:prstClr val="black"/>
                  </a:solidFill>
                  <a:latin typeface="Calibri"/>
                </a:rPr>
                <a:t>TCDD</a:t>
              </a:r>
            </a:p>
            <a:p>
              <a:pPr marL="628650" lvl="1" indent="-171450" algn="l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GB" sz="800" dirty="0" smtClean="0">
                  <a:solidFill>
                    <a:prstClr val="black"/>
                  </a:solidFill>
                  <a:latin typeface="Calibri"/>
                </a:rPr>
                <a:t>VAB</a:t>
              </a:r>
            </a:p>
            <a:p>
              <a:pPr marL="628650" lvl="1" indent="-171450" algn="l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GB" sz="800" dirty="0" smtClean="0">
                  <a:solidFill>
                    <a:prstClr val="black"/>
                  </a:solidFill>
                  <a:latin typeface="Calibri"/>
                </a:rPr>
                <a:t>BPMSX</a:t>
              </a:r>
            </a:p>
            <a:p>
              <a:pPr marL="628650" lvl="1" indent="-171450" algn="l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GB" sz="800" dirty="0" smtClean="0">
                  <a:solidFill>
                    <a:prstClr val="black"/>
                  </a:solidFill>
                  <a:latin typeface="Calibri"/>
                </a:rPr>
                <a:t>D1L2</a:t>
              </a:r>
              <a:endParaRPr lang="en-GB" sz="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45749" y="2260848"/>
              <a:ext cx="659155" cy="369332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800" dirty="0" smtClean="0">
                  <a:solidFill>
                    <a:prstClr val="white"/>
                  </a:solidFill>
                  <a:latin typeface="Calibri"/>
                </a:rPr>
                <a:t>D1L2</a:t>
              </a:r>
              <a:endParaRPr lang="en-GB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570528" y="2044824"/>
              <a:ext cx="328019" cy="740986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86744" y="3096777"/>
              <a:ext cx="1048685" cy="24622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 smtClean="0">
                  <a:solidFill>
                    <a:prstClr val="black"/>
                  </a:solidFill>
                  <a:latin typeface="Calibri"/>
                </a:rPr>
                <a:t>VPIA.A151.4L2.X</a:t>
              </a:r>
              <a:endParaRPr lang="en-GB" sz="1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69309" y="1921713"/>
              <a:ext cx="1019831" cy="24622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 smtClean="0">
                  <a:solidFill>
                    <a:prstClr val="black"/>
                  </a:solidFill>
                  <a:latin typeface="Calibri"/>
                </a:rPr>
                <a:t>VGPB.120.4L2.X</a:t>
              </a:r>
              <a:endParaRPr lang="en-GB" sz="1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23410" y="6165380"/>
            <a:ext cx="3168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Giuseppe </a:t>
            </a:r>
            <a:r>
              <a:rPr lang="en-US" dirty="0" err="1" smtClean="0">
                <a:solidFill>
                  <a:schemeClr val="tx1"/>
                </a:solidFill>
              </a:rPr>
              <a:t>Bregliozzi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2150" y="2852920"/>
            <a:ext cx="2448340" cy="57608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2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819400" y="5257800"/>
            <a:ext cx="5796531" cy="1514198"/>
            <a:chOff x="990600" y="1828800"/>
            <a:chExt cx="5796531" cy="1514198"/>
          </a:xfrm>
        </p:grpSpPr>
        <p:grpSp>
          <p:nvGrpSpPr>
            <p:cNvPr id="12" name="Group 3"/>
            <p:cNvGrpSpPr/>
            <p:nvPr/>
          </p:nvGrpSpPr>
          <p:grpSpPr>
            <a:xfrm>
              <a:off x="990600" y="1828800"/>
              <a:ext cx="4338228" cy="1261497"/>
              <a:chOff x="1" y="1268760"/>
              <a:chExt cx="4338228" cy="1261497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1268760"/>
                <a:ext cx="4338228" cy="12614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2339752" y="1310571"/>
                <a:ext cx="504056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dirty="0" smtClean="0">
                    <a:solidFill>
                      <a:prstClr val="black"/>
                    </a:solidFill>
                    <a:latin typeface="Calibri"/>
                  </a:rPr>
                  <a:t>TCDD</a:t>
                </a:r>
                <a:endParaRPr lang="en-GB" sz="1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671120" y="1895363"/>
              <a:ext cx="11160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800" u="sng" dirty="0" smtClean="0">
                  <a:solidFill>
                    <a:prstClr val="black"/>
                  </a:solidFill>
                  <a:latin typeface="Calibri"/>
                </a:rPr>
                <a:t>LSS2L</a:t>
              </a:r>
              <a:r>
                <a:rPr lang="en-GB" sz="800" dirty="0" smtClean="0">
                  <a:solidFill>
                    <a:prstClr val="black"/>
                  </a:solidFill>
                  <a:latin typeface="Calibri"/>
                </a:rPr>
                <a:t> :</a:t>
              </a:r>
            </a:p>
            <a:p>
              <a:pPr marL="628650" lvl="1" indent="-171450" algn="l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GB" sz="800" dirty="0" smtClean="0">
                  <a:solidFill>
                    <a:prstClr val="black"/>
                  </a:solidFill>
                  <a:latin typeface="Calibri"/>
                </a:rPr>
                <a:t>TCTVB</a:t>
              </a:r>
            </a:p>
            <a:p>
              <a:pPr marL="628650" lvl="1" indent="-171450" algn="l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GB" sz="800" dirty="0" smtClean="0">
                  <a:solidFill>
                    <a:prstClr val="black"/>
                  </a:solidFill>
                  <a:latin typeface="Calibri"/>
                </a:rPr>
                <a:t>TCDD</a:t>
              </a:r>
            </a:p>
            <a:p>
              <a:pPr marL="628650" lvl="1" indent="-171450" algn="l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GB" sz="800" dirty="0" smtClean="0">
                  <a:solidFill>
                    <a:prstClr val="black"/>
                  </a:solidFill>
                  <a:latin typeface="Calibri"/>
                </a:rPr>
                <a:t>VAB</a:t>
              </a:r>
            </a:p>
            <a:p>
              <a:pPr marL="628650" lvl="1" indent="-171450" algn="l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GB" sz="800" dirty="0" smtClean="0">
                  <a:solidFill>
                    <a:prstClr val="black"/>
                  </a:solidFill>
                  <a:latin typeface="Calibri"/>
                </a:rPr>
                <a:t>BPMSX</a:t>
              </a:r>
            </a:p>
            <a:p>
              <a:pPr marL="628650" lvl="1" indent="-171450" algn="l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GB" sz="800" dirty="0" smtClean="0">
                  <a:solidFill>
                    <a:prstClr val="black"/>
                  </a:solidFill>
                  <a:latin typeface="Calibri"/>
                </a:rPr>
                <a:t>D1L2</a:t>
              </a:r>
              <a:endParaRPr lang="en-GB" sz="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45749" y="2260848"/>
              <a:ext cx="659155" cy="369332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800" dirty="0" smtClean="0">
                  <a:solidFill>
                    <a:prstClr val="white"/>
                  </a:solidFill>
                  <a:latin typeface="Calibri"/>
                </a:rPr>
                <a:t>D1L2</a:t>
              </a:r>
              <a:endParaRPr lang="en-GB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570528" y="2044824"/>
              <a:ext cx="328019" cy="740986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744" y="3096777"/>
              <a:ext cx="1048685" cy="24622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 smtClean="0">
                  <a:solidFill>
                    <a:prstClr val="black"/>
                  </a:solidFill>
                  <a:latin typeface="Calibri"/>
                </a:rPr>
                <a:t>VPIA.A151.4L2.X</a:t>
              </a:r>
              <a:endParaRPr lang="en-GB" sz="1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69309" y="1921713"/>
              <a:ext cx="1019831" cy="24622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 smtClean="0">
                  <a:solidFill>
                    <a:prstClr val="black"/>
                  </a:solidFill>
                  <a:latin typeface="Calibri"/>
                </a:rPr>
                <a:t>VGPB.120.4L2.X</a:t>
              </a:r>
              <a:endParaRPr lang="en-GB" sz="10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5500" t="16296" r="55000" b="17037"/>
          <a:stretch>
            <a:fillRect/>
          </a:stretch>
        </p:blipFill>
        <p:spPr bwMode="auto">
          <a:xfrm>
            <a:off x="304776" y="609600"/>
            <a:ext cx="599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76200"/>
            <a:ext cx="4774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Layout A4L2.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 (vertical – zoom)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3276600"/>
            <a:ext cx="457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Q3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762000"/>
            <a:ext cx="4972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TDI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200400"/>
            <a:ext cx="7889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ID800 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3276600"/>
            <a:ext cx="10788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TCT - TCD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7480" y="3789050"/>
            <a:ext cx="4392610" cy="57608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16270" y="188550"/>
            <a:ext cx="2548708" cy="24006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Tunnel checks (vacuum, survey, RP): no indication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Worry: change of IR2 layout over </a:t>
            </a:r>
            <a:r>
              <a:rPr lang="en-US" dirty="0" err="1" smtClean="0">
                <a:solidFill>
                  <a:srgbClr val="000000"/>
                </a:solidFill>
              </a:rPr>
              <a:t>christmas</a:t>
            </a:r>
            <a:r>
              <a:rPr lang="en-US" dirty="0" smtClean="0">
                <a:solidFill>
                  <a:srgbClr val="000000"/>
                </a:solidFill>
              </a:rPr>
              <a:t> stop – will reduce aperture…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7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430" y="837600"/>
            <a:ext cx="8229600" cy="5687830"/>
          </a:xfrm>
        </p:spPr>
        <p:txBody>
          <a:bodyPr/>
          <a:lstStyle/>
          <a:p>
            <a:r>
              <a:rPr lang="en-US" sz="1400" b="1" dirty="0" smtClean="0"/>
              <a:t>Tight </a:t>
            </a:r>
            <a:r>
              <a:rPr lang="en-US" sz="1400" b="1" dirty="0"/>
              <a:t>collimation test</a:t>
            </a:r>
            <a:endParaRPr lang="en-US" sz="1400" dirty="0"/>
          </a:p>
          <a:p>
            <a:pPr lvl="1"/>
            <a:r>
              <a:rPr lang="en-US" sz="1200" dirty="0"/>
              <a:t>Contact: R. Bruce, S. </a:t>
            </a:r>
            <a:r>
              <a:rPr lang="en-US" sz="1200" dirty="0" err="1"/>
              <a:t>Redaelli</a:t>
            </a:r>
            <a:endParaRPr lang="en-US" sz="1200" dirty="0"/>
          </a:p>
          <a:p>
            <a:pPr lvl="1"/>
            <a:r>
              <a:rPr lang="en-US" sz="1200" dirty="0"/>
              <a:t>Beam: 1b per beam</a:t>
            </a:r>
          </a:p>
          <a:p>
            <a:pPr lvl="1"/>
            <a:r>
              <a:rPr lang="en-US" sz="1200" dirty="0"/>
              <a:t>Time: 1 ramp + 1h at flat top (~3h</a:t>
            </a:r>
            <a:r>
              <a:rPr lang="en-US" sz="1200" dirty="0" smtClean="0"/>
              <a:t>)</a:t>
            </a:r>
            <a:endParaRPr lang="en-US" sz="1200" dirty="0"/>
          </a:p>
          <a:p>
            <a:r>
              <a:rPr lang="en-US" sz="1400" b="1" dirty="0" smtClean="0"/>
              <a:t>Quench </a:t>
            </a:r>
            <a:r>
              <a:rPr lang="en-US" sz="1400" b="1" dirty="0"/>
              <a:t>test injection, BLM calibration, beam shape</a:t>
            </a:r>
            <a:endParaRPr lang="en-US" sz="1400" dirty="0"/>
          </a:p>
          <a:p>
            <a:pPr lvl="1"/>
            <a:r>
              <a:rPr lang="en-US" sz="1200" dirty="0"/>
              <a:t>Contact: R. Schmidt, D. </a:t>
            </a:r>
            <a:r>
              <a:rPr lang="en-US" sz="1200" dirty="0" err="1"/>
              <a:t>Wollmann</a:t>
            </a:r>
            <a:r>
              <a:rPr lang="en-US" sz="1200" dirty="0"/>
              <a:t>, C. </a:t>
            </a:r>
            <a:r>
              <a:rPr lang="en-US" sz="1200" dirty="0" err="1"/>
              <a:t>Bracco</a:t>
            </a:r>
            <a:endParaRPr lang="en-US" sz="1200" dirty="0"/>
          </a:p>
          <a:p>
            <a:pPr lvl="1"/>
            <a:r>
              <a:rPr lang="en-US" sz="1200" dirty="0"/>
              <a:t>Beam: 1b per beam</a:t>
            </a:r>
          </a:p>
          <a:p>
            <a:pPr lvl="1"/>
            <a:r>
              <a:rPr lang="en-US" sz="1200" dirty="0"/>
              <a:t>Time: 3h at </a:t>
            </a:r>
            <a:r>
              <a:rPr lang="en-US" sz="1200" dirty="0" smtClean="0"/>
              <a:t>injection</a:t>
            </a:r>
            <a:endParaRPr lang="en-US" sz="1200" dirty="0"/>
          </a:p>
          <a:p>
            <a:r>
              <a:rPr lang="en-US" sz="1400" b="1" dirty="0" smtClean="0"/>
              <a:t>BI </a:t>
            </a:r>
            <a:r>
              <a:rPr lang="en-US" sz="1400" b="1" dirty="0"/>
              <a:t>(BSRT 3.5 </a:t>
            </a:r>
            <a:r>
              <a:rPr lang="en-US" sz="1400" b="1" dirty="0" err="1"/>
              <a:t>TeV</a:t>
            </a:r>
            <a:r>
              <a:rPr lang="en-US" sz="1400" b="1" dirty="0"/>
              <a:t> and/or matching monitor)</a:t>
            </a:r>
            <a:endParaRPr lang="en-US" sz="1400" dirty="0"/>
          </a:p>
          <a:p>
            <a:pPr lvl="1"/>
            <a:r>
              <a:rPr lang="en-US" sz="1200" dirty="0"/>
              <a:t>Contact: F. </a:t>
            </a:r>
            <a:r>
              <a:rPr lang="en-US" sz="1200" dirty="0" err="1"/>
              <a:t>Roncarollo</a:t>
            </a:r>
            <a:endParaRPr lang="en-US" sz="1200" dirty="0"/>
          </a:p>
          <a:p>
            <a:pPr lvl="1"/>
            <a:r>
              <a:rPr lang="en-US" sz="1200" dirty="0"/>
              <a:t>Beam: 2b per beam</a:t>
            </a:r>
          </a:p>
          <a:p>
            <a:pPr lvl="1"/>
            <a:r>
              <a:rPr lang="en-US" sz="1200" dirty="0"/>
              <a:t>Time: 1 ramp + 2h at flat top (~4h</a:t>
            </a:r>
            <a:r>
              <a:rPr lang="en-US" sz="1200" dirty="0" smtClean="0"/>
              <a:t>)</a:t>
            </a:r>
            <a:endParaRPr lang="en-US" sz="1200" dirty="0"/>
          </a:p>
          <a:p>
            <a:r>
              <a:rPr lang="en-US" sz="1400" b="1" dirty="0" smtClean="0"/>
              <a:t>ATS</a:t>
            </a:r>
            <a:endParaRPr lang="en-US" sz="1400" dirty="0"/>
          </a:p>
          <a:p>
            <a:pPr lvl="1"/>
            <a:r>
              <a:rPr lang="en-US" sz="1200" dirty="0"/>
              <a:t>Contact: S. </a:t>
            </a:r>
            <a:r>
              <a:rPr lang="en-US" sz="1200" dirty="0" err="1"/>
              <a:t>Fartoukh</a:t>
            </a:r>
            <a:endParaRPr lang="en-US" sz="1200" dirty="0"/>
          </a:p>
          <a:p>
            <a:pPr lvl="1"/>
            <a:r>
              <a:rPr lang="en-US" sz="1200" dirty="0"/>
              <a:t>Beam: 1b per beam</a:t>
            </a:r>
          </a:p>
          <a:p>
            <a:pPr lvl="1"/>
            <a:r>
              <a:rPr lang="en-US" sz="1200" dirty="0"/>
              <a:t>Time: 6h </a:t>
            </a:r>
            <a:r>
              <a:rPr lang="en-US" sz="1200" dirty="0" smtClean="0"/>
              <a:t>total</a:t>
            </a:r>
            <a:endParaRPr lang="en-US" sz="1200" dirty="0"/>
          </a:p>
          <a:p>
            <a:r>
              <a:rPr lang="en-US" sz="1400" b="1" dirty="0" smtClean="0"/>
              <a:t>RF </a:t>
            </a:r>
            <a:r>
              <a:rPr lang="en-US" sz="1400" b="1" dirty="0"/>
              <a:t>tests</a:t>
            </a:r>
            <a:endParaRPr lang="en-US" sz="1400" dirty="0"/>
          </a:p>
          <a:p>
            <a:pPr lvl="1"/>
            <a:r>
              <a:rPr lang="en-US" sz="1200" dirty="0"/>
              <a:t>Contact: E. </a:t>
            </a:r>
            <a:r>
              <a:rPr lang="en-US" sz="1200" dirty="0" err="1"/>
              <a:t>Chapochnikova</a:t>
            </a:r>
            <a:endParaRPr lang="en-US" sz="1200" dirty="0"/>
          </a:p>
          <a:p>
            <a:pPr lvl="1"/>
            <a:r>
              <a:rPr lang="en-US" sz="1200" dirty="0"/>
              <a:t>Beam: 8b per beam</a:t>
            </a:r>
          </a:p>
          <a:p>
            <a:pPr lvl="1"/>
            <a:r>
              <a:rPr lang="en-US" sz="1200" dirty="0"/>
              <a:t>Time: 1 ramp + 1h at flat top (~3h</a:t>
            </a:r>
            <a:r>
              <a:rPr lang="en-US" sz="1200" dirty="0" smtClean="0"/>
              <a:t>)</a:t>
            </a:r>
            <a:endParaRPr lang="en-US" sz="1200" dirty="0"/>
          </a:p>
          <a:p>
            <a:r>
              <a:rPr lang="en-US" sz="1400" b="1" dirty="0" smtClean="0"/>
              <a:t>Ramp </a:t>
            </a:r>
            <a:r>
              <a:rPr lang="en-US" sz="1400" b="1" dirty="0"/>
              <a:t>and squeeze</a:t>
            </a:r>
            <a:endParaRPr lang="en-US" sz="1400" dirty="0"/>
          </a:p>
          <a:p>
            <a:pPr lvl="1"/>
            <a:r>
              <a:rPr lang="en-US" sz="1200" dirty="0"/>
              <a:t>Contact: S. </a:t>
            </a:r>
            <a:r>
              <a:rPr lang="en-US" sz="1200" dirty="0" err="1"/>
              <a:t>Redaelli</a:t>
            </a:r>
            <a:endParaRPr lang="en-US" sz="1200" dirty="0"/>
          </a:p>
          <a:p>
            <a:pPr lvl="1"/>
            <a:r>
              <a:rPr lang="en-US" sz="1200" dirty="0"/>
              <a:t>Beam: 1b per beam</a:t>
            </a:r>
          </a:p>
          <a:p>
            <a:pPr lvl="1"/>
            <a:r>
              <a:rPr lang="en-US" sz="1200" dirty="0"/>
              <a:t>Time: 1 ramp + squeeze (~2.5h)</a:t>
            </a:r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Adapted MD 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6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764630"/>
            <a:ext cx="8785220" cy="5760800"/>
          </a:xfrm>
        </p:spPr>
        <p:txBody>
          <a:bodyPr/>
          <a:lstStyle/>
          <a:p>
            <a:r>
              <a:rPr lang="en-US" dirty="0" smtClean="0"/>
              <a:t>19:27 Beam back in LHC.</a:t>
            </a:r>
          </a:p>
          <a:p>
            <a:r>
              <a:rPr lang="en-US" dirty="0" smtClean="0"/>
              <a:t>21:56 Start ramp</a:t>
            </a:r>
            <a:r>
              <a:rPr lang="en-US" dirty="0"/>
              <a:t>. </a:t>
            </a:r>
            <a:r>
              <a:rPr lang="en-US" dirty="0" smtClean="0"/>
              <a:t>Lost…</a:t>
            </a:r>
          </a:p>
          <a:p>
            <a:pPr lvl="1"/>
            <a:r>
              <a:rPr lang="en-US" dirty="0" smtClean="0"/>
              <a:t>Wrong </a:t>
            </a:r>
            <a:r>
              <a:rPr lang="en-US" dirty="0"/>
              <a:t>scaling time for OFB (</a:t>
            </a:r>
            <a:r>
              <a:rPr lang="en-US" dirty="0" smtClean="0"/>
              <a:t>1s </a:t>
            </a:r>
            <a:r>
              <a:rPr lang="en-US" dirty="0" err="1"/>
              <a:t>vs</a:t>
            </a:r>
            <a:r>
              <a:rPr lang="en-US" dirty="0"/>
              <a:t> 680s), OP dump as </a:t>
            </a:r>
            <a:r>
              <a:rPr lang="en-US" dirty="0" smtClean="0"/>
              <a:t>precaution.</a:t>
            </a:r>
          </a:p>
          <a:p>
            <a:r>
              <a:rPr lang="en-US" dirty="0" smtClean="0"/>
              <a:t>00:01 Ramp started with tight collimators. Squeeze.</a:t>
            </a:r>
          </a:p>
          <a:p>
            <a:pPr lvl="1"/>
            <a:r>
              <a:rPr lang="en-US" dirty="0" smtClean="0"/>
              <a:t>Settings: 4/6/8 sigma (IR7), 9.3 sigma (IR1/5) </a:t>
            </a:r>
            <a:r>
              <a:rPr lang="en-US" dirty="0" smtClean="0">
                <a:sym typeface="Wingdings"/>
              </a:rPr>
              <a:t> lower beta* settings</a:t>
            </a:r>
          </a:p>
          <a:p>
            <a:pPr lvl="1"/>
            <a:r>
              <a:rPr lang="en-US" dirty="0" smtClean="0">
                <a:sym typeface="Wingdings"/>
              </a:rPr>
              <a:t>Some beam losses  not a very good orbit correction by feedback</a:t>
            </a:r>
          </a:p>
          <a:p>
            <a:r>
              <a:rPr lang="en-US" dirty="0" smtClean="0">
                <a:sym typeface="Wingdings"/>
              </a:rPr>
              <a:t>00:55 Loss maps</a:t>
            </a:r>
          </a:p>
          <a:p>
            <a:pPr lvl="1"/>
            <a:r>
              <a:rPr lang="en-US" dirty="0" smtClean="0">
                <a:sym typeface="Wingdings"/>
              </a:rPr>
              <a:t>Results look very nice on first sight  end of run feasibility for tight settings looks OK</a:t>
            </a:r>
          </a:p>
          <a:p>
            <a:pPr lvl="1"/>
            <a:r>
              <a:rPr lang="en-US" dirty="0" smtClean="0">
                <a:sym typeface="Wingdings"/>
              </a:rPr>
              <a:t>Detailed analysis to be done…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Fri</a:t>
            </a:r>
            <a:r>
              <a:rPr lang="de-DE" dirty="0" smtClean="0"/>
              <a:t>/</a:t>
            </a:r>
            <a:r>
              <a:rPr lang="de-DE" dirty="0" err="1" smtClean="0"/>
              <a:t>Sat</a:t>
            </a:r>
            <a:r>
              <a:rPr lang="de-DE" dirty="0" smtClean="0"/>
              <a:t> 4-</a:t>
            </a:r>
            <a:r>
              <a:rPr lang="de-DE" dirty="0"/>
              <a:t>5</a:t>
            </a:r>
            <a:r>
              <a:rPr lang="de-DE" dirty="0" smtClean="0"/>
              <a:t>.11.11</a:t>
            </a:r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4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4097" r="-1409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and Squeeze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7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8383" r="-1838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Collimation Settings (Tight = Relaxed 7 </a:t>
            </a:r>
            <a:r>
              <a:rPr lang="en-US" dirty="0" err="1" smtClean="0"/>
              <a:t>TeV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1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6345" r="-1634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1 H loss 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5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764630"/>
            <a:ext cx="8785220" cy="5760800"/>
          </a:xfrm>
        </p:spPr>
        <p:txBody>
          <a:bodyPr/>
          <a:lstStyle/>
          <a:p>
            <a:r>
              <a:rPr lang="en-US" dirty="0" smtClean="0"/>
              <a:t>02:15 MD on quench limit, beam shape, TCLIB loss calibration</a:t>
            </a:r>
            <a:endParaRPr lang="en-US" dirty="0" smtClean="0"/>
          </a:p>
          <a:p>
            <a:pPr lvl="1"/>
            <a:r>
              <a:rPr lang="en-US" dirty="0" smtClean="0"/>
              <a:t>Beam shape: </a:t>
            </a:r>
            <a:r>
              <a:rPr lang="en-US" dirty="0" smtClean="0"/>
              <a:t>Within </a:t>
            </a:r>
            <a:r>
              <a:rPr lang="en-US" dirty="0"/>
              <a:t>the available 1h of circulating beam, we managed to perform 4 full slow scrapings</a:t>
            </a:r>
            <a:r>
              <a:rPr lang="en-US" dirty="0" smtClean="0"/>
              <a:t>. 2x20um </a:t>
            </a:r>
            <a:r>
              <a:rPr lang="en-US" dirty="0"/>
              <a:t>step size, 60um step size and 80um step </a:t>
            </a:r>
            <a:r>
              <a:rPr lang="en-US" dirty="0" smtClean="0"/>
              <a:t>size. The </a:t>
            </a:r>
            <a:r>
              <a:rPr lang="en-US" dirty="0"/>
              <a:t>scraping with 80um step size was performed with a frequency 1/8s, the others with 1/</a:t>
            </a:r>
            <a:r>
              <a:rPr lang="en-US" dirty="0" smtClean="0"/>
              <a:t>4s. </a:t>
            </a:r>
          </a:p>
          <a:p>
            <a:pPr lvl="1"/>
            <a:r>
              <a:rPr lang="en-US" dirty="0"/>
              <a:t>TCLIB BLM calibration: </a:t>
            </a:r>
            <a:r>
              <a:rPr lang="en-US" dirty="0" smtClean="0"/>
              <a:t>slow </a:t>
            </a:r>
            <a:r>
              <a:rPr lang="en-US" dirty="0"/>
              <a:t>full beam scraping: 50 um steps (90 steps) with a pilot bunch. Detailed data analysis will follow (normalization factor for FLUKA simulations</a:t>
            </a:r>
            <a:r>
              <a:rPr lang="en-US" dirty="0" smtClean="0"/>
              <a:t>). </a:t>
            </a:r>
            <a:r>
              <a:rPr lang="en-US" dirty="0"/>
              <a:t>O</a:t>
            </a:r>
            <a:r>
              <a:rPr lang="en-US" dirty="0" smtClean="0"/>
              <a:t>bserved </a:t>
            </a:r>
            <a:r>
              <a:rPr lang="en-US" dirty="0"/>
              <a:t>that the monitor with RC filter shows a signal which is just a factor 2 higher than the non filtered monitor (</a:t>
            </a:r>
            <a:r>
              <a:rPr lang="en-US" dirty="0" smtClean="0"/>
              <a:t>factor </a:t>
            </a:r>
            <a:r>
              <a:rPr lang="en-US" dirty="0"/>
              <a:t>180 expected, factor ~20 measured during last MD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 The unquenchable LHC magnets… (at 450 </a:t>
            </a:r>
            <a:r>
              <a:rPr lang="en-US" sz="2000" dirty="0" err="1" smtClean="0">
                <a:sym typeface="Wingdings"/>
              </a:rPr>
              <a:t>GeV</a:t>
            </a:r>
            <a:r>
              <a:rPr lang="en-US" sz="2000" dirty="0" smtClean="0">
                <a:sym typeface="Wingdings"/>
              </a:rPr>
              <a:t> at least)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Sat</a:t>
            </a:r>
            <a:r>
              <a:rPr lang="de-DE" dirty="0" smtClean="0"/>
              <a:t> 5.11.11</a:t>
            </a:r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99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8383" r="-1838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shape measurements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2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764630"/>
            <a:ext cx="8785220" cy="5760800"/>
          </a:xfrm>
        </p:spPr>
        <p:txBody>
          <a:bodyPr/>
          <a:lstStyle/>
          <a:p>
            <a:r>
              <a:rPr lang="en-US" dirty="0" smtClean="0"/>
              <a:t>02:15 MD on quench limit, beam shape, TCLIB loss calibration</a:t>
            </a:r>
            <a:r>
              <a:rPr lang="en-US" dirty="0"/>
              <a:t> </a:t>
            </a:r>
            <a:r>
              <a:rPr lang="en-US" dirty="0" smtClean="0"/>
              <a:t>continued…</a:t>
            </a:r>
          </a:p>
          <a:p>
            <a:pPr lvl="1"/>
            <a:r>
              <a:rPr lang="en-US" dirty="0" smtClean="0"/>
              <a:t>Quench test:</a:t>
            </a:r>
          </a:p>
          <a:p>
            <a:pPr lvl="2"/>
            <a:r>
              <a:rPr lang="en-US" dirty="0" smtClean="0"/>
              <a:t>closed </a:t>
            </a:r>
            <a:r>
              <a:rPr lang="en-US" dirty="0"/>
              <a:t>TCLIB collimator to 1 mm gap and -3 sigma </a:t>
            </a:r>
            <a:r>
              <a:rPr lang="en-US" dirty="0" smtClean="0"/>
              <a:t>offset</a:t>
            </a:r>
          </a:p>
          <a:p>
            <a:pPr lvl="2"/>
            <a:r>
              <a:rPr lang="en-US" dirty="0" smtClean="0"/>
              <a:t>Beam </a:t>
            </a:r>
            <a:r>
              <a:rPr lang="en-US" dirty="0"/>
              <a:t>2 inject and dump, pilot bunch of 3e10 p+ </a:t>
            </a:r>
            <a:endParaRPr lang="en-US" dirty="0" smtClean="0"/>
          </a:p>
          <a:p>
            <a:pPr lvl="2"/>
            <a:r>
              <a:rPr lang="en-US" dirty="0" smtClean="0"/>
              <a:t>BLM </a:t>
            </a:r>
            <a:r>
              <a:rPr lang="en-US" dirty="0"/>
              <a:t>monitors at TCLIB and Q6 in saturation (&gt; 1000% ratio to dump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We </a:t>
            </a:r>
            <a:r>
              <a:rPr lang="en-US" dirty="0"/>
              <a:t>increased the current of Q6.L8 magnet in steps of 200 A until 2200 A (5 </a:t>
            </a:r>
            <a:r>
              <a:rPr lang="en-US" dirty="0" err="1"/>
              <a:t>TeV</a:t>
            </a:r>
            <a:r>
              <a:rPr lang="en-US" dirty="0"/>
              <a:t> operation) and recorded QPS </a:t>
            </a:r>
            <a:r>
              <a:rPr lang="en-US" dirty="0" smtClean="0"/>
              <a:t>signal</a:t>
            </a:r>
          </a:p>
          <a:p>
            <a:pPr lvl="2"/>
            <a:r>
              <a:rPr lang="en-US" dirty="0" smtClean="0"/>
              <a:t>QPS </a:t>
            </a:r>
            <a:r>
              <a:rPr lang="en-US" dirty="0"/>
              <a:t>didn't show any significant variation when increasing the beam current ==&gt; NO QUENCH or QUENCHINO recorded. Data analysis will follow but up to now it looks like the signal was just induced by showers on the electronics (TCLIB intercepts the full beam ==&gt; too diluted energy deposition at Q6 to cause a quench).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Sat</a:t>
            </a:r>
            <a:r>
              <a:rPr lang="de-DE" dirty="0" smtClean="0"/>
              <a:t> 5.11.11</a:t>
            </a:r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92198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48158</TotalTime>
  <Words>1056</Words>
  <Application>Microsoft Macintosh PowerPoint</Application>
  <PresentationFormat>On-screen Show (4:3)</PresentationFormat>
  <Paragraphs>136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Pixel</vt:lpstr>
      <vt:lpstr>Office Theme</vt:lpstr>
      <vt:lpstr>Fri/Sat 4-5.11.11</vt:lpstr>
      <vt:lpstr>Adapted MD Program</vt:lpstr>
      <vt:lpstr>Fri/Sat 4-5.11.11</vt:lpstr>
      <vt:lpstr>Ramp and Squeeze</vt:lpstr>
      <vt:lpstr>Collimation Settings (Tight = Relaxed 7 TeV)</vt:lpstr>
      <vt:lpstr>Beam 1 H loss map</vt:lpstr>
      <vt:lpstr>Sat 5.11.11</vt:lpstr>
      <vt:lpstr>Bunch shape measurements</vt:lpstr>
      <vt:lpstr>Sat 5.11.11</vt:lpstr>
      <vt:lpstr>Sat 5.11.11</vt:lpstr>
      <vt:lpstr>Influence beam position on FBCT reading</vt:lpstr>
      <vt:lpstr>Ahead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Ralph Assmann</cp:lastModifiedBy>
  <cp:revision>2083</cp:revision>
  <dcterms:created xsi:type="dcterms:W3CDTF">2010-10-13T07:44:28Z</dcterms:created>
  <dcterms:modified xsi:type="dcterms:W3CDTF">2011-11-05T07:57:54Z</dcterms:modified>
</cp:coreProperties>
</file>