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451" r:id="rId3"/>
    <p:sldId id="452" r:id="rId4"/>
    <p:sldId id="442" r:id="rId5"/>
    <p:sldId id="448" r:id="rId6"/>
  </p:sldIdLst>
  <p:sldSz cx="9144000" cy="6858000" type="screen4x3"/>
  <p:notesSz cx="6731000" cy="98567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9900"/>
    <a:srgbClr val="CCFF99"/>
    <a:srgbClr val="FFCC99"/>
    <a:srgbClr val="FF9999"/>
    <a:srgbClr val="FF99FF"/>
    <a:srgbClr val="99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93" autoAdjust="0"/>
    <p:restoredTop sz="94660"/>
  </p:normalViewPr>
  <p:slideViewPr>
    <p:cSldViewPr>
      <p:cViewPr varScale="1">
        <p:scale>
          <a:sx n="83" d="100"/>
          <a:sy n="83" d="100"/>
        </p:scale>
        <p:origin x="-9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623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3175" y="0"/>
            <a:ext cx="291623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61488"/>
            <a:ext cx="291623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3175" y="9361488"/>
            <a:ext cx="291623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62A73E1-8466-43A5-AEC8-ED85D437FB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623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3175" y="0"/>
            <a:ext cx="291623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27600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1538"/>
            <a:ext cx="5384800" cy="443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1488"/>
            <a:ext cx="291623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3175" y="9361488"/>
            <a:ext cx="291623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AAA6A8A-6B71-4BA5-9F86-991C41F371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14F634-86BA-4E15-AAAB-002EADD5C5C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05/11/2011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9 o'clock meeting - MG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0CD1D8-DE80-4E52-B759-2134858A23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05/11/2011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9 o'clock meeting - MG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F2C8A0-E5B8-4D84-995F-D6F8CC6679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05/11/2011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9 o'clock meeting - MG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D5A6E2-075F-46C0-BFAD-900753A75C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05/11/2011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9 o'clock meeting - MG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3962D-5F7E-4B70-8AD6-0E73DEFBD7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05/11/2011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9 o'clock meeting - MG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AC3724-FB69-4EEA-AC5D-941B0C69DF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05/11/2011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9 o'clock meeting - MG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3027A-207A-4768-A485-960A4FAB5D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05/11/2011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9 o'clock meeting - MG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B70CEF-B7AC-4858-92CA-B465BB3B80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05/11/2011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9 o'clock meeting - MG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3ECF9F-D67F-43B6-99F4-2A077E4999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05/11/2011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9 o'clock meeting - MG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4992F4-C5DD-4248-87C6-8DD0581B1E8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05/11/2011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9 o'clock meeting - MG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56C089-A6E3-47EE-946F-9749F4C756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05/11/2011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9 o'clock meeting - MG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0F0C57-C35A-4911-94B9-A2F32437C4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05/11/2011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9 o'clock meeting - MG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25F70C-6B68-45F6-BC56-54167676BAA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341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05/11/2011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3415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LHC 9 o'clock meeting - MG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341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ABA53D45-348E-443B-99E1-72EA589F15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LHC 9 o'clock meeting - MG</a:t>
            </a:r>
          </a:p>
        </p:txBody>
      </p:sp>
      <p:sp>
        <p:nvSpPr>
          <p:cNvPr id="20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7484460-68B0-4261-ADDB-6848DE5B6F9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0"/>
            <a:ext cx="8077200" cy="1905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IR2 aperture measurements: results, actions and proposal</a:t>
            </a:r>
            <a:endParaRPr lang="en-GB" sz="40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1676400"/>
            <a:ext cx="7620000" cy="4724400"/>
          </a:xfrm>
        </p:spPr>
        <p:txBody>
          <a:bodyPr/>
          <a:lstStyle/>
          <a:p>
            <a:pPr eaLnBrk="1" hangingPunct="1"/>
            <a:r>
              <a:rPr lang="en-GB" dirty="0" smtClean="0"/>
              <a:t>C. </a:t>
            </a:r>
            <a:r>
              <a:rPr lang="en-GB" dirty="0" err="1" smtClean="0"/>
              <a:t>Alabau</a:t>
            </a:r>
            <a:r>
              <a:rPr lang="en-GB" dirty="0" smtClean="0"/>
              <a:t>, G. </a:t>
            </a:r>
            <a:r>
              <a:rPr lang="en-GB" dirty="0" err="1" smtClean="0"/>
              <a:t>Arduini</a:t>
            </a:r>
            <a:r>
              <a:rPr lang="en-GB" dirty="0" smtClean="0"/>
              <a:t>, R. </a:t>
            </a:r>
            <a:r>
              <a:rPr lang="en-GB" dirty="0" err="1" smtClean="0"/>
              <a:t>Assmann</a:t>
            </a:r>
            <a:r>
              <a:rPr lang="en-GB" dirty="0" smtClean="0"/>
              <a:t>, R. Bruce, M. Giovannozzi, G. </a:t>
            </a:r>
            <a:r>
              <a:rPr lang="en-GB" dirty="0" err="1" smtClean="0"/>
              <a:t>Müller</a:t>
            </a:r>
            <a:r>
              <a:rPr lang="en-GB" dirty="0" smtClean="0"/>
              <a:t>, S. </a:t>
            </a:r>
            <a:r>
              <a:rPr lang="en-GB" dirty="0" err="1" smtClean="0"/>
              <a:t>Redaelli</a:t>
            </a:r>
            <a:r>
              <a:rPr lang="en-GB" dirty="0" smtClean="0"/>
              <a:t>, J. </a:t>
            </a:r>
            <a:r>
              <a:rPr lang="en-GB" dirty="0" err="1" smtClean="0"/>
              <a:t>Wenninger</a:t>
            </a:r>
            <a:endParaRPr lang="en-GB" dirty="0" smtClean="0"/>
          </a:p>
          <a:p>
            <a:pPr eaLnBrk="1" hangingPunct="1"/>
            <a:endParaRPr lang="en-GB" sz="2000" dirty="0" smtClean="0"/>
          </a:p>
          <a:p>
            <a:pPr indent="234950" algn="l" eaLnBrk="1" hangingPunct="1">
              <a:buFont typeface="Arial" pitchFamily="34" charset="0"/>
              <a:buChar char="•"/>
            </a:pPr>
            <a:r>
              <a:rPr lang="en-GB" sz="2800" dirty="0" smtClean="0"/>
              <a:t>Latest results</a:t>
            </a:r>
          </a:p>
          <a:p>
            <a:pPr indent="234950" algn="l" eaLnBrk="1" hangingPunct="1">
              <a:buFont typeface="Arial" pitchFamily="34" charset="0"/>
              <a:buChar char="•"/>
            </a:pPr>
            <a:r>
              <a:rPr lang="en-GB" sz="2800" dirty="0" smtClean="0"/>
              <a:t>Actions</a:t>
            </a:r>
          </a:p>
          <a:p>
            <a:pPr indent="234950" algn="l" eaLnBrk="1" hangingPunct="1">
              <a:buFont typeface="Arial" pitchFamily="34" charset="0"/>
              <a:buChar char="•"/>
            </a:pPr>
            <a:r>
              <a:rPr lang="en-GB" sz="2800" dirty="0" smtClean="0"/>
              <a:t>Proposal</a:t>
            </a:r>
          </a:p>
          <a:p>
            <a:pPr indent="234950" algn="l" eaLnBrk="1" hangingPunct="1">
              <a:buFont typeface="Arial" pitchFamily="34" charset="0"/>
              <a:buChar char="•"/>
            </a:pPr>
            <a:endParaRPr lang="en-GB" sz="2000" dirty="0" smtClean="0"/>
          </a:p>
          <a:p>
            <a:pPr algn="just" eaLnBrk="1" hangingPunct="1"/>
            <a:r>
              <a:rPr lang="en-GB" sz="2800" dirty="0" smtClean="0"/>
              <a:t>Acknowledgements: </a:t>
            </a:r>
            <a:r>
              <a:rPr lang="en-GB" sz="2800" dirty="0" smtClean="0">
                <a:solidFill>
                  <a:srgbClr val="0000FF"/>
                </a:solidFill>
              </a:rPr>
              <a:t>V. </a:t>
            </a:r>
            <a:r>
              <a:rPr lang="en-GB" sz="2800" dirty="0" err="1" smtClean="0">
                <a:solidFill>
                  <a:srgbClr val="0000FF"/>
                </a:solidFill>
              </a:rPr>
              <a:t>Baglin</a:t>
            </a:r>
            <a:r>
              <a:rPr lang="en-GB" sz="2800" dirty="0" smtClean="0">
                <a:solidFill>
                  <a:srgbClr val="0000FF"/>
                </a:solidFill>
              </a:rPr>
              <a:t>, P. </a:t>
            </a:r>
            <a:r>
              <a:rPr lang="en-GB" sz="2800" dirty="0" err="1" smtClean="0">
                <a:solidFill>
                  <a:srgbClr val="0000FF"/>
                </a:solidFill>
              </a:rPr>
              <a:t>Bestmann</a:t>
            </a:r>
            <a:r>
              <a:rPr lang="en-GB" sz="2800" dirty="0" smtClean="0">
                <a:solidFill>
                  <a:srgbClr val="0000FF"/>
                </a:solidFill>
              </a:rPr>
              <a:t>, J. </a:t>
            </a:r>
            <a:r>
              <a:rPr lang="en-GB" sz="2800" smtClean="0">
                <a:solidFill>
                  <a:srgbClr val="0000FF"/>
                </a:solidFill>
              </a:rPr>
              <a:t>Jowett, </a:t>
            </a:r>
            <a:r>
              <a:rPr lang="en-GB" sz="2800" dirty="0" smtClean="0">
                <a:solidFill>
                  <a:srgbClr val="0000FF"/>
                </a:solidFill>
              </a:rPr>
              <a:t>K. Weiss</a:t>
            </a:r>
          </a:p>
        </p:txBody>
      </p:sp>
      <p:sp>
        <p:nvSpPr>
          <p:cNvPr id="2054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05/11/2011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Latest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838200"/>
            <a:ext cx="8915400" cy="5562600"/>
          </a:xfrm>
        </p:spPr>
        <p:txBody>
          <a:bodyPr/>
          <a:lstStyle/>
          <a:p>
            <a:r>
              <a:rPr lang="en-US" sz="2600" dirty="0" smtClean="0"/>
              <a:t>Latest aperture measurements (vertical plane only)</a:t>
            </a:r>
          </a:p>
          <a:p>
            <a:pPr lvl="1"/>
            <a:r>
              <a:rPr lang="en-US" sz="2400" dirty="0" smtClean="0">
                <a:solidFill>
                  <a:srgbClr val="0000FF"/>
                </a:solidFill>
              </a:rPr>
              <a:t>Separated beams-&gt; 0.7 mm</a:t>
            </a:r>
          </a:p>
          <a:p>
            <a:pPr lvl="1"/>
            <a:r>
              <a:rPr lang="en-US" sz="2400" dirty="0" smtClean="0">
                <a:solidFill>
                  <a:srgbClr val="0000FF"/>
                </a:solidFill>
              </a:rPr>
              <a:t>External crossing angle -&gt; 120 </a:t>
            </a:r>
            <a:r>
              <a:rPr lang="en-US" sz="2400" dirty="0" err="1" smtClean="0">
                <a:solidFill>
                  <a:srgbClr val="0000FF"/>
                </a:solidFill>
                <a:latin typeface="Symbol" pitchFamily="18" charset="2"/>
              </a:rPr>
              <a:t>m</a:t>
            </a:r>
            <a:r>
              <a:rPr lang="en-US" sz="2400" dirty="0" err="1" smtClean="0">
                <a:solidFill>
                  <a:srgbClr val="0000FF"/>
                </a:solidFill>
              </a:rPr>
              <a:t>rad</a:t>
            </a:r>
            <a:r>
              <a:rPr lang="en-US" sz="2400" dirty="0" smtClean="0">
                <a:solidFill>
                  <a:srgbClr val="0000FF"/>
                </a:solidFill>
              </a:rPr>
              <a:t> (internal -&gt; 20 </a:t>
            </a:r>
            <a:r>
              <a:rPr lang="en-US" sz="2400" dirty="0" err="1" smtClean="0">
                <a:solidFill>
                  <a:srgbClr val="0000FF"/>
                </a:solidFill>
                <a:latin typeface="Symbol" pitchFamily="18" charset="2"/>
              </a:rPr>
              <a:t>m</a:t>
            </a:r>
            <a:r>
              <a:rPr lang="en-US" sz="2400" dirty="0" err="1" smtClean="0">
                <a:solidFill>
                  <a:srgbClr val="0000FF"/>
                </a:solidFill>
              </a:rPr>
              <a:t>rad</a:t>
            </a:r>
            <a:r>
              <a:rPr lang="en-US" sz="2400" dirty="0" smtClean="0">
                <a:solidFill>
                  <a:srgbClr val="0000FF"/>
                </a:solidFill>
              </a:rPr>
              <a:t>)</a:t>
            </a:r>
          </a:p>
          <a:p>
            <a:pPr lvl="1"/>
            <a:r>
              <a:rPr lang="en-US" sz="2400" dirty="0" smtClean="0"/>
              <a:t>Two additional bumps used (similar to previous measurements)</a:t>
            </a:r>
          </a:p>
          <a:p>
            <a:pPr lvl="1"/>
            <a:r>
              <a:rPr lang="en-US" sz="2400" dirty="0" smtClean="0"/>
              <a:t>Results</a:t>
            </a:r>
          </a:p>
          <a:p>
            <a:pPr lvl="2"/>
            <a:r>
              <a:rPr lang="en-US" sz="2000" dirty="0" smtClean="0">
                <a:solidFill>
                  <a:srgbClr val="00B050"/>
                </a:solidFill>
              </a:rPr>
              <a:t>Beam 2 (V) -&gt; triplet aperture 15.0-15.5 </a:t>
            </a:r>
            <a:r>
              <a:rPr lang="en-US" sz="2000" dirty="0" smtClean="0">
                <a:solidFill>
                  <a:srgbClr val="00B050"/>
                </a:solidFill>
                <a:latin typeface="Symbol" pitchFamily="18" charset="2"/>
              </a:rPr>
              <a:t>s</a:t>
            </a:r>
          </a:p>
          <a:p>
            <a:pPr lvl="2"/>
            <a:r>
              <a:rPr lang="en-US" sz="2000" dirty="0" smtClean="0">
                <a:solidFill>
                  <a:srgbClr val="FF0000"/>
                </a:solidFill>
              </a:rPr>
              <a:t>Beam 1 (V) -&gt; aperture bottleneck 12.5-13.0 </a:t>
            </a:r>
            <a:r>
              <a:rPr lang="en-US" sz="2000" dirty="0" smtClean="0">
                <a:solidFill>
                  <a:srgbClr val="FF0000"/>
                </a:solidFill>
                <a:latin typeface="Symbol" pitchFamily="18" charset="2"/>
              </a:rPr>
              <a:t>s</a:t>
            </a:r>
          </a:p>
          <a:p>
            <a:pPr lvl="1"/>
            <a:r>
              <a:rPr lang="en-US" sz="2400" dirty="0" smtClean="0"/>
              <a:t>Comments</a:t>
            </a:r>
          </a:p>
          <a:p>
            <a:pPr lvl="2"/>
            <a:r>
              <a:rPr lang="en-US" sz="2200" dirty="0" smtClean="0">
                <a:solidFill>
                  <a:srgbClr val="FF0000"/>
                </a:solidFill>
              </a:rPr>
              <a:t>TCDD was found to be an aperture limit (14.0-15.0 s) for Beam 2. It was opened to ±15 mm and this solved the problem.</a:t>
            </a:r>
          </a:p>
          <a:p>
            <a:pPr lvl="2"/>
            <a:r>
              <a:rPr lang="en-US" sz="2200" dirty="0" smtClean="0">
                <a:solidFill>
                  <a:srgbClr val="FF0000"/>
                </a:solidFill>
              </a:rPr>
              <a:t>For Beam 1, the bottleneck was located upstream of the TCTVB.4L2. Its location could not be identified.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05/11/2011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9 o'clock meeting - MG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AC3724-FB69-4EEA-AC5D-941B0C69DF2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Recap of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838200"/>
            <a:ext cx="8915400" cy="5562600"/>
          </a:xfrm>
        </p:spPr>
        <p:txBody>
          <a:bodyPr/>
          <a:lstStyle/>
          <a:p>
            <a:r>
              <a:rPr lang="en-US" sz="2600" dirty="0" smtClean="0"/>
              <a:t>Beta*=1 m</a:t>
            </a:r>
          </a:p>
          <a:p>
            <a:pPr lvl="1"/>
            <a:endParaRPr lang="en-US" sz="2400" dirty="0" smtClean="0">
              <a:solidFill>
                <a:srgbClr val="0000FF"/>
              </a:solidFill>
            </a:endParaRPr>
          </a:p>
          <a:p>
            <a:pPr lvl="1"/>
            <a:endParaRPr lang="en-US" sz="2400" dirty="0" smtClean="0">
              <a:solidFill>
                <a:srgbClr val="0000FF"/>
              </a:solidFill>
            </a:endParaRPr>
          </a:p>
          <a:p>
            <a:pPr lvl="1"/>
            <a:endParaRPr lang="en-US" sz="2400" dirty="0" smtClean="0">
              <a:solidFill>
                <a:srgbClr val="0000FF"/>
              </a:solidFill>
            </a:endParaRPr>
          </a:p>
          <a:p>
            <a:pPr lvl="1"/>
            <a:endParaRPr lang="en-US" sz="2400" dirty="0" smtClean="0">
              <a:solidFill>
                <a:srgbClr val="0000FF"/>
              </a:solidFill>
            </a:endParaRPr>
          </a:p>
          <a:p>
            <a:pPr lvl="1"/>
            <a:endParaRPr lang="en-US" sz="2400" dirty="0" smtClean="0">
              <a:solidFill>
                <a:srgbClr val="0000FF"/>
              </a:solidFill>
            </a:endParaRPr>
          </a:p>
          <a:p>
            <a:pPr lvl="1"/>
            <a:r>
              <a:rPr lang="en-US" sz="2400" dirty="0" smtClean="0">
                <a:solidFill>
                  <a:srgbClr val="0000FF"/>
                </a:solidFill>
              </a:rPr>
              <a:t>Standard criterion: </a:t>
            </a:r>
          </a:p>
          <a:p>
            <a:pPr lvl="2"/>
            <a:r>
              <a:rPr lang="en-US" sz="2000" dirty="0" smtClean="0">
                <a:solidFill>
                  <a:srgbClr val="0000FF"/>
                </a:solidFill>
              </a:rPr>
              <a:t>TCT at 12 </a:t>
            </a:r>
            <a:r>
              <a:rPr lang="en-US" sz="2000" dirty="0" smtClean="0">
                <a:solidFill>
                  <a:srgbClr val="0000FF"/>
                </a:solidFill>
                <a:latin typeface="Symbol" pitchFamily="18" charset="2"/>
              </a:rPr>
              <a:t>s</a:t>
            </a:r>
          </a:p>
          <a:p>
            <a:pPr lvl="2"/>
            <a:r>
              <a:rPr lang="en-US" sz="2000" dirty="0" smtClean="0">
                <a:solidFill>
                  <a:srgbClr val="0000FF"/>
                </a:solidFill>
              </a:rPr>
              <a:t>Triplet aperture at least at 14 </a:t>
            </a:r>
            <a:r>
              <a:rPr lang="en-US" sz="2000" dirty="0" smtClean="0">
                <a:solidFill>
                  <a:srgbClr val="0000FF"/>
                </a:solidFill>
                <a:latin typeface="Symbol" pitchFamily="18" charset="2"/>
              </a:rPr>
              <a:t>s</a:t>
            </a:r>
          </a:p>
          <a:p>
            <a:pPr lvl="1"/>
            <a:r>
              <a:rPr lang="en-US" sz="2400" dirty="0" smtClean="0">
                <a:solidFill>
                  <a:srgbClr val="0000FF"/>
                </a:solidFill>
              </a:rPr>
              <a:t>For ion run TCTVs will be fully opened (interference with the ZDC)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05/11/2011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9 o'clock meeting - MG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AC3724-FB69-4EEA-AC5D-941B0C69DF2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85800" y="1295400"/>
          <a:ext cx="7772400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1828800"/>
                <a:gridCol w="21336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Plane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External crossing angle (</a:t>
                      </a:r>
                      <a:r>
                        <a:rPr lang="en-US" dirty="0" err="1" smtClean="0">
                          <a:latin typeface="Symbol" pitchFamily="18" charset="2"/>
                        </a:rPr>
                        <a:t>m</a:t>
                      </a:r>
                      <a:r>
                        <a:rPr lang="en-US" dirty="0" err="1" smtClean="0"/>
                        <a:t>rad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Aperture</a:t>
                      </a:r>
                      <a:r>
                        <a:rPr lang="en-US" b="1" baseline="0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Beam 1 </a:t>
                      </a:r>
                    </a:p>
                    <a:p>
                      <a:pPr algn="ctr"/>
                      <a:r>
                        <a:rPr lang="en-US" b="1" baseline="0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</a:t>
                      </a:r>
                      <a:r>
                        <a:rPr lang="en-US" b="1" baseline="0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ymbol" pitchFamily="18" charset="2"/>
                        </a:rPr>
                        <a:t>s</a:t>
                      </a:r>
                      <a:r>
                        <a:rPr lang="en-US" b="1" baseline="0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)</a:t>
                      </a:r>
                      <a:endParaRPr lang="en-US" b="1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Aperture Beam 2 (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  <a:latin typeface="Symbol" pitchFamily="18" charset="2"/>
                        </a:rPr>
                        <a:t>s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 (crossing)</a:t>
                      </a:r>
                      <a:endParaRPr lang="en-US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120</a:t>
                      </a:r>
                      <a:endParaRPr lang="en-US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12.5-13.0</a:t>
                      </a:r>
                      <a:endParaRPr lang="en-US" b="1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15.0-15.5 </a:t>
                      </a:r>
                      <a:endParaRPr lang="en-US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 (crossing)</a:t>
                      </a:r>
                      <a:endParaRPr lang="en-US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-80</a:t>
                      </a:r>
                      <a:endParaRPr lang="en-US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15.5-16.0</a:t>
                      </a:r>
                      <a:endParaRPr lang="en-US" b="1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16.0-16.5</a:t>
                      </a:r>
                      <a:endParaRPr lang="en-US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 (separation)</a:t>
                      </a:r>
                      <a:endParaRPr lang="en-US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-80</a:t>
                      </a:r>
                      <a:endParaRPr lang="en-US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16.0-16.5</a:t>
                      </a:r>
                      <a:endParaRPr lang="en-US" b="1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15.5-16.0</a:t>
                      </a:r>
                      <a:endParaRPr lang="en-US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Actions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686800" cy="5715000"/>
          </a:xfrm>
        </p:spPr>
        <p:txBody>
          <a:bodyPr/>
          <a:lstStyle/>
          <a:p>
            <a:pPr algn="just"/>
            <a:r>
              <a:rPr lang="en-US" sz="2400" dirty="0" smtClean="0"/>
              <a:t>Verification of alignment of collimators and vacuum chambers (ABP-SU): </a:t>
            </a:r>
            <a:r>
              <a:rPr lang="en-US" sz="2400" dirty="0" smtClean="0">
                <a:solidFill>
                  <a:srgbClr val="00B050"/>
                </a:solidFill>
              </a:rPr>
              <a:t>nothing abnormal found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 smtClean="0"/>
              <a:t>Radiation survey (RP): </a:t>
            </a:r>
            <a:r>
              <a:rPr lang="en-US" sz="2400" dirty="0" smtClean="0">
                <a:solidFill>
                  <a:srgbClr val="00B050"/>
                </a:solidFill>
              </a:rPr>
              <a:t>nothing abnormal found</a:t>
            </a:r>
            <a:r>
              <a:rPr lang="en-US" sz="2400" dirty="0" smtClean="0"/>
              <a:t>.</a:t>
            </a:r>
          </a:p>
        </p:txBody>
      </p:sp>
      <p:sp>
        <p:nvSpPr>
          <p:cNvPr id="307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05/11/2011</a:t>
            </a:r>
          </a:p>
        </p:txBody>
      </p:sp>
      <p:sp>
        <p:nvSpPr>
          <p:cNvPr id="307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LHC 9 o'clock meeting - MG</a:t>
            </a:r>
          </a:p>
        </p:txBody>
      </p:sp>
      <p:sp>
        <p:nvSpPr>
          <p:cNvPr id="30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1ECFFC-FAEB-4091-93AF-4AC1919DD7AC}" type="slidenum">
              <a:rPr lang="en-US" smtClean="0"/>
              <a:pPr/>
              <a:t>4</a:t>
            </a:fld>
            <a:endParaRPr lang="en-US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1584" t="1961" b="3268"/>
          <a:stretch>
            <a:fillRect/>
          </a:stretch>
        </p:blipFill>
        <p:spPr bwMode="auto">
          <a:xfrm>
            <a:off x="2514600" y="2438400"/>
            <a:ext cx="6629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228600" y="2057400"/>
            <a:ext cx="22860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Status of bellows and RF fingers (TE-VCR):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X-rays do not show any issue. One module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non-conform, but not serious.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5867400"/>
          </a:xfrm>
        </p:spPr>
        <p:txBody>
          <a:bodyPr/>
          <a:lstStyle/>
          <a:p>
            <a:r>
              <a:rPr lang="en-US" sz="2400" dirty="0" smtClean="0"/>
              <a:t>Ion commissioning</a:t>
            </a:r>
          </a:p>
          <a:p>
            <a:pPr lvl="1"/>
            <a:r>
              <a:rPr lang="en-US" sz="2200" dirty="0" smtClean="0"/>
              <a:t>The conditions: </a:t>
            </a:r>
          </a:p>
          <a:p>
            <a:pPr lvl="2"/>
            <a:r>
              <a:rPr lang="en-US" sz="1800" dirty="0" smtClean="0">
                <a:solidFill>
                  <a:srgbClr val="0000FF"/>
                </a:solidFill>
              </a:rPr>
              <a:t> </a:t>
            </a:r>
            <a:r>
              <a:rPr lang="en-US" sz="1800" dirty="0" smtClean="0">
                <a:solidFill>
                  <a:srgbClr val="0000FF"/>
                </a:solidFill>
                <a:latin typeface="Symbol" pitchFamily="18" charset="2"/>
              </a:rPr>
              <a:t>b</a:t>
            </a:r>
            <a:r>
              <a:rPr lang="en-US" sz="1800" dirty="0" smtClean="0">
                <a:solidFill>
                  <a:srgbClr val="0000FF"/>
                </a:solidFill>
              </a:rPr>
              <a:t>*=1 m</a:t>
            </a:r>
          </a:p>
          <a:p>
            <a:pPr lvl="2"/>
            <a:r>
              <a:rPr lang="en-US" sz="1800" dirty="0" smtClean="0">
                <a:solidFill>
                  <a:srgbClr val="0000FF"/>
                </a:solidFill>
              </a:rPr>
              <a:t>External crossing angle of 80 </a:t>
            </a:r>
            <a:r>
              <a:rPr lang="en-US" sz="1800" dirty="0" err="1" smtClean="0">
                <a:solidFill>
                  <a:srgbClr val="0000FF"/>
                </a:solidFill>
                <a:latin typeface="Symbol" pitchFamily="18" charset="2"/>
              </a:rPr>
              <a:t>m</a:t>
            </a:r>
            <a:r>
              <a:rPr lang="en-US" sz="1800" dirty="0" err="1" smtClean="0">
                <a:solidFill>
                  <a:srgbClr val="0000FF"/>
                </a:solidFill>
              </a:rPr>
              <a:t>rad</a:t>
            </a:r>
            <a:endParaRPr lang="en-US" sz="1800" dirty="0" smtClean="0">
              <a:solidFill>
                <a:srgbClr val="0000FF"/>
              </a:solidFill>
            </a:endParaRPr>
          </a:p>
          <a:p>
            <a:pPr lvl="1"/>
            <a:r>
              <a:rPr lang="en-US" sz="2200" dirty="0" smtClean="0"/>
              <a:t>Have been stated to be fully acceptable at the last LMC.</a:t>
            </a:r>
          </a:p>
          <a:p>
            <a:pPr lvl="1"/>
            <a:r>
              <a:rPr lang="en-US" sz="2200" dirty="0" smtClean="0"/>
              <a:t>Proceed with commissioning using external crossing angle of 80 </a:t>
            </a:r>
            <a:r>
              <a:rPr lang="en-US" sz="2200" dirty="0" err="1" smtClean="0">
                <a:latin typeface="Symbol" pitchFamily="18" charset="2"/>
              </a:rPr>
              <a:t>m</a:t>
            </a:r>
            <a:r>
              <a:rPr lang="en-US" sz="2200" dirty="0" err="1" smtClean="0"/>
              <a:t>rad</a:t>
            </a:r>
            <a:r>
              <a:rPr lang="en-US" sz="2200" dirty="0" smtClean="0"/>
              <a:t>.</a:t>
            </a:r>
          </a:p>
          <a:p>
            <a:pPr lvl="1"/>
            <a:r>
              <a:rPr lang="en-US" sz="2200" dirty="0" smtClean="0"/>
              <a:t>Later it might be considered to make an attempt to increase the external crossing angle (</a:t>
            </a:r>
            <a:r>
              <a:rPr lang="en-US" sz="2200" dirty="0" smtClean="0">
                <a:solidFill>
                  <a:srgbClr val="0000FF"/>
                </a:solidFill>
              </a:rPr>
              <a:t>100 </a:t>
            </a:r>
            <a:r>
              <a:rPr lang="en-US" sz="2200" dirty="0" err="1" smtClean="0">
                <a:solidFill>
                  <a:srgbClr val="0000FF"/>
                </a:solidFill>
                <a:latin typeface="Symbol" pitchFamily="18" charset="2"/>
              </a:rPr>
              <a:t>m</a:t>
            </a:r>
            <a:r>
              <a:rPr lang="en-US" sz="2200" dirty="0" err="1" smtClean="0">
                <a:solidFill>
                  <a:srgbClr val="0000FF"/>
                </a:solidFill>
              </a:rPr>
              <a:t>rad</a:t>
            </a:r>
            <a:r>
              <a:rPr lang="en-US" sz="2200" dirty="0" smtClean="0">
                <a:solidFill>
                  <a:srgbClr val="0000FF"/>
                </a:solidFill>
              </a:rPr>
              <a:t> – moderate – 120 </a:t>
            </a:r>
            <a:r>
              <a:rPr lang="en-US" sz="2200" dirty="0" err="1" smtClean="0">
                <a:solidFill>
                  <a:srgbClr val="0000FF"/>
                </a:solidFill>
                <a:latin typeface="Symbol" pitchFamily="18" charset="2"/>
              </a:rPr>
              <a:t>m</a:t>
            </a:r>
            <a:r>
              <a:rPr lang="en-US" sz="2200" dirty="0" err="1" smtClean="0">
                <a:solidFill>
                  <a:srgbClr val="0000FF"/>
                </a:solidFill>
              </a:rPr>
              <a:t>rad</a:t>
            </a:r>
            <a:r>
              <a:rPr lang="en-US" sz="2200" dirty="0" smtClean="0">
                <a:solidFill>
                  <a:srgbClr val="0000FF"/>
                </a:solidFill>
              </a:rPr>
              <a:t> – bold</a:t>
            </a:r>
            <a:r>
              <a:rPr lang="en-US" sz="2200" dirty="0" smtClean="0"/>
              <a:t>). </a:t>
            </a:r>
          </a:p>
          <a:p>
            <a:pPr lvl="1"/>
            <a:r>
              <a:rPr lang="en-US" sz="2200" dirty="0" smtClean="0"/>
              <a:t>Overhead is measurement of loss maps (with the risk of stepping back in case of problems).</a:t>
            </a:r>
          </a:p>
          <a:p>
            <a:r>
              <a:rPr lang="en-US" sz="2400" dirty="0" smtClean="0"/>
              <a:t>Technical stop</a:t>
            </a:r>
          </a:p>
          <a:p>
            <a:pPr lvl="1"/>
            <a:r>
              <a:rPr lang="en-US" sz="2200" dirty="0" smtClean="0"/>
              <a:t>Consider the installation of a mobile BLM in the region upstream of the TCTVB (left of IP2) to study aperture bottleneck.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05/11/2011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9 o'clock meeting - MG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AC3724-FB69-4EEA-AC5D-941B0C69DF2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9275</TotalTime>
  <Words>446</Words>
  <Application>Microsoft Office PowerPoint</Application>
  <PresentationFormat>On-screen Show (4:3)</PresentationFormat>
  <Paragraphs>78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IR2 aperture measurements: results, actions and proposal</vt:lpstr>
      <vt:lpstr>Latest results</vt:lpstr>
      <vt:lpstr>Recap of results</vt:lpstr>
      <vt:lpstr>Actions</vt:lpstr>
      <vt:lpstr>Proposal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Slot allocation of SSS620</dc:title>
  <dc:creator>giovanno</dc:creator>
  <cp:lastModifiedBy>giovanno</cp:lastModifiedBy>
  <cp:revision>1397</cp:revision>
  <dcterms:created xsi:type="dcterms:W3CDTF">2005-10-26T09:47:38Z</dcterms:created>
  <dcterms:modified xsi:type="dcterms:W3CDTF">2011-11-05T07:48:52Z</dcterms:modified>
</cp:coreProperties>
</file>