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0"/>
  </p:notesMasterIdLst>
  <p:handoutMasterIdLst>
    <p:handoutMasterId r:id="rId11"/>
  </p:handoutMasterIdLst>
  <p:sldIdLst>
    <p:sldId id="1275" r:id="rId2"/>
    <p:sldId id="1277" r:id="rId3"/>
    <p:sldId id="1278" r:id="rId4"/>
    <p:sldId id="1280" r:id="rId5"/>
    <p:sldId id="1279" r:id="rId6"/>
    <p:sldId id="1281" r:id="rId7"/>
    <p:sldId id="1255" r:id="rId8"/>
    <p:sldId id="1276" r:id="rId9"/>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E3D0AF"/>
    <a:srgbClr val="008000"/>
    <a:srgbClr val="FF9900"/>
    <a:srgbClr val="DEDC8C"/>
    <a:srgbClr val="0000FF"/>
    <a:srgbClr val="FFFF99"/>
    <a:srgbClr val="CC0066"/>
    <a:srgbClr val="99FF99"/>
    <a:srgbClr val="FFCC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84" autoAdjust="0"/>
    <p:restoredTop sz="95262" autoAdjust="0"/>
  </p:normalViewPr>
  <p:slideViewPr>
    <p:cSldViewPr>
      <p:cViewPr varScale="1">
        <p:scale>
          <a:sx n="107" d="100"/>
          <a:sy n="107" d="100"/>
        </p:scale>
        <p:origin x="-84" y="-156"/>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10/29/2011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p14="http://schemas.microsoft.com/office/powerpoint/2010/main" xmlns="" val="34702695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p14="http://schemas.microsoft.com/office/powerpoint/2010/main" xmlns="" val="44617313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04/06/2011</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9:00 meeting</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9:00 meeting</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04/06/2011</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9:00 meeting</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04/06/2011</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9:00 meeting</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04/06/2011</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9:00 meeting</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04/06/2011</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04/06/2011</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9:00 meeting</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7" name="Footer Placeholder 3"/>
          <p:cNvSpPr>
            <a:spLocks noGrp="1"/>
          </p:cNvSpPr>
          <p:nvPr userDrawn="1">
            <p:ph type="ftr" sz="quarter" idx="10"/>
          </p:nvPr>
        </p:nvSpPr>
        <p:spPr>
          <a:xfrm>
            <a:off x="3124200" y="6632575"/>
            <a:ext cx="2895600" cy="252413"/>
          </a:xfrm>
        </p:spPr>
        <p:txBody>
          <a:bodyPr/>
          <a:lstStyle>
            <a:lvl1pPr>
              <a:defRPr/>
            </a:lvl1pPr>
          </a:lstStyle>
          <a:p>
            <a:r>
              <a:rPr lang="en-US" dirty="0" smtClean="0"/>
              <a:t>LHC 8:30 meeting</a:t>
            </a:r>
            <a:endParaRPr lang="en-US" dirty="0"/>
          </a:p>
        </p:txBody>
      </p:sp>
      <p:sp>
        <p:nvSpPr>
          <p:cNvPr id="8" name="Date Placeholder 4"/>
          <p:cNvSpPr>
            <a:spLocks noGrp="1"/>
          </p:cNvSpPr>
          <p:nvPr userDrawn="1">
            <p:ph type="dt" sz="half" idx="12"/>
          </p:nvPr>
        </p:nvSpPr>
        <p:spPr>
          <a:xfrm>
            <a:off x="34925" y="6616700"/>
            <a:ext cx="2133600" cy="268288"/>
          </a:xfrm>
        </p:spPr>
        <p:txBody>
          <a:bodyPr/>
          <a:lstStyle/>
          <a:p>
            <a:r>
              <a:rPr lang="en-US" dirty="0" smtClean="0"/>
              <a:t>28/10/2011</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9:00 meeting</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04/06/2011</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9:00 meeting</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04/06/2011</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9:00 meeting</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04/06/2011</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9:00 meeting</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04/06/2011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9:00 meeting</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04/06/2011</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9:00 meeting</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04/06/2011</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9:00 meeting</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04/06/2011</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9:00 meeting</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04/06/2011</a:t>
            </a:r>
            <a:endParaRPr lang="en-US" dirty="0"/>
          </a:p>
        </p:txBody>
      </p:sp>
      <p:sp>
        <p:nvSpPr>
          <p:cNvPr id="24593" name="Line 17"/>
          <p:cNvSpPr>
            <a:spLocks noChangeShapeType="1"/>
          </p:cNvSpPr>
          <p:nvPr/>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Saturday 29</a:t>
            </a:r>
            <a:r>
              <a:rPr lang="en-GB" baseline="30000" dirty="0" smtClean="0"/>
              <a:t>th</a:t>
            </a:r>
            <a:r>
              <a:rPr lang="en-GB" dirty="0" smtClean="0"/>
              <a:t> October</a:t>
            </a:r>
            <a:endParaRPr lang="en-GB" dirty="0"/>
          </a:p>
        </p:txBody>
      </p:sp>
      <p:sp>
        <p:nvSpPr>
          <p:cNvPr id="3" name="Content Placeholder 2"/>
          <p:cNvSpPr>
            <a:spLocks noGrp="1"/>
          </p:cNvSpPr>
          <p:nvPr>
            <p:ph idx="1"/>
          </p:nvPr>
        </p:nvSpPr>
        <p:spPr>
          <a:xfrm>
            <a:off x="457200" y="908650"/>
            <a:ext cx="8579420" cy="5111750"/>
          </a:xfrm>
        </p:spPr>
        <p:txBody>
          <a:bodyPr/>
          <a:lstStyle/>
          <a:p>
            <a:r>
              <a:rPr lang="en-GB" sz="1800" dirty="0" smtClean="0"/>
              <a:t>Friday during IP2 1 m squeeze test</a:t>
            </a:r>
          </a:p>
          <a:p>
            <a:pPr lvl="1"/>
            <a:r>
              <a:rPr lang="en-US" sz="1600" dirty="0" smtClean="0"/>
              <a:t>19:53 beams </a:t>
            </a:r>
            <a:r>
              <a:rPr lang="en-US" sz="1600" dirty="0" smtClean="0"/>
              <a:t>dumped, electrical </a:t>
            </a:r>
            <a:r>
              <a:rPr lang="en-US" sz="1600" dirty="0" smtClean="0"/>
              <a:t>glitch. Cryogenics lost in sector 12</a:t>
            </a:r>
            <a:r>
              <a:rPr lang="en-US" sz="1600" dirty="0" smtClean="0"/>
              <a:t>.</a:t>
            </a:r>
          </a:p>
          <a:p>
            <a:r>
              <a:rPr lang="en-US" sz="1800" dirty="0" smtClean="0"/>
              <a:t>11:00 </a:t>
            </a:r>
            <a:r>
              <a:rPr lang="en-US" sz="1800" dirty="0" err="1" smtClean="0"/>
              <a:t>Cryo</a:t>
            </a:r>
            <a:r>
              <a:rPr lang="en-US" sz="1800" dirty="0" smtClean="0"/>
              <a:t> recovered. Starting </a:t>
            </a:r>
            <a:r>
              <a:rPr lang="en-US" sz="1800" dirty="0" err="1" smtClean="0"/>
              <a:t>precycle</a:t>
            </a:r>
            <a:endParaRPr lang="en-US" sz="1800" dirty="0" smtClean="0"/>
          </a:p>
          <a:p>
            <a:pPr lvl="1"/>
            <a:r>
              <a:rPr lang="en-US" sz="1400" dirty="0" smtClean="0"/>
              <a:t>	</a:t>
            </a:r>
            <a:r>
              <a:rPr lang="en-US" sz="1400" dirty="0" smtClean="0"/>
              <a:t>ATLAS </a:t>
            </a:r>
            <a:r>
              <a:rPr lang="en-US" sz="1400" dirty="0" smtClean="0"/>
              <a:t>needs an urgent access after pre-cycle.</a:t>
            </a:r>
          </a:p>
          <a:p>
            <a:r>
              <a:rPr lang="en-US" sz="1800" dirty="0" smtClean="0"/>
              <a:t>12:08 </a:t>
            </a:r>
            <a:r>
              <a:rPr lang="en-US" sz="1800" dirty="0" err="1" smtClean="0"/>
              <a:t>Precycle</a:t>
            </a:r>
            <a:r>
              <a:rPr lang="en-US" sz="1800" dirty="0" smtClean="0"/>
              <a:t> finished, ATLAS access starting </a:t>
            </a:r>
          </a:p>
          <a:p>
            <a:r>
              <a:rPr lang="en-US" sz="1800" dirty="0" smtClean="0"/>
              <a:t>13:37 Injecting probe beam</a:t>
            </a:r>
          </a:p>
          <a:p>
            <a:r>
              <a:rPr lang="en-US" sz="1800" dirty="0" smtClean="0"/>
              <a:t>14:20 Ramp starting, with pilots for 1 m b* tests at IP2 for ion run</a:t>
            </a:r>
            <a:br>
              <a:rPr lang="en-US" sz="1800" dirty="0" smtClean="0"/>
            </a:br>
            <a:r>
              <a:rPr lang="en-US" sz="1800" dirty="0" smtClean="0"/>
              <a:t>Start with optics measurements</a:t>
            </a:r>
          </a:p>
          <a:p>
            <a:r>
              <a:rPr lang="en-US" sz="1800" dirty="0" smtClean="0"/>
              <a:t>18:00 Start with collimator alignment IP2</a:t>
            </a:r>
          </a:p>
          <a:p>
            <a:r>
              <a:rPr lang="en-US" sz="1800" dirty="0" smtClean="0"/>
              <a:t>19:00 Start aperture </a:t>
            </a:r>
            <a:r>
              <a:rPr lang="en-US" sz="1800" dirty="0" smtClean="0"/>
              <a:t>measurements</a:t>
            </a:r>
          </a:p>
          <a:p>
            <a:r>
              <a:rPr lang="en-US" sz="1800" dirty="0" smtClean="0"/>
              <a:t>00:40 Loss maps, </a:t>
            </a:r>
            <a:r>
              <a:rPr lang="en-US" sz="1800" dirty="0" err="1" smtClean="0"/>
              <a:t>betatron</a:t>
            </a:r>
            <a:r>
              <a:rPr lang="en-US" sz="1800" dirty="0" smtClean="0"/>
              <a:t> H &amp; V</a:t>
            </a:r>
          </a:p>
          <a:p>
            <a:r>
              <a:rPr lang="en-US" sz="1800" dirty="0" smtClean="0"/>
              <a:t>Beam Dump </a:t>
            </a:r>
            <a:r>
              <a:rPr lang="en-US" sz="1800" dirty="0" smtClean="0"/>
              <a:t>XPOC/IPOC problem with cfi-ua63-mkdpm2 and cfi-ua67-mkdpm2 </a:t>
            </a:r>
            <a:r>
              <a:rPr lang="en-US" sz="1800" dirty="0" smtClean="0"/>
              <a:t>, some resets</a:t>
            </a:r>
          </a:p>
          <a:p>
            <a:r>
              <a:rPr lang="en-US" sz="1800" dirty="0" smtClean="0"/>
              <a:t>02:40 Transverse damper checks: OK (ions set-up remains to be done)</a:t>
            </a:r>
          </a:p>
          <a:p>
            <a:r>
              <a:rPr lang="en-US" sz="1800" dirty="0" smtClean="0"/>
              <a:t>04:00 Some injection steering</a:t>
            </a:r>
          </a:p>
          <a:p>
            <a:r>
              <a:rPr lang="en-US" sz="1800" dirty="0" smtClean="0"/>
              <a:t>07:27 Stable beams with enhanced satellites, fill #2266</a:t>
            </a:r>
            <a:endParaRPr lang="en-US" sz="1800" dirty="0" smtClean="0"/>
          </a:p>
          <a:p>
            <a:pPr lvl="1"/>
            <a:endParaRPr lang="en-GB" sz="1800" dirty="0"/>
          </a:p>
        </p:txBody>
      </p:sp>
      <p:sp>
        <p:nvSpPr>
          <p:cNvPr id="4" name="Slide Number Placeholder 3"/>
          <p:cNvSpPr>
            <a:spLocks noGrp="1"/>
          </p:cNvSpPr>
          <p:nvPr>
            <p:ph type="sldNum" sz="quarter" idx="11"/>
          </p:nvPr>
        </p:nvSpPr>
        <p:spPr/>
        <p:txBody>
          <a:bodyPr/>
          <a:lstStyle/>
          <a:p>
            <a:fld id="{57C3E7D3-E8A8-4E1B-881E-DBC7929F1526}" type="slidenum">
              <a:rPr lang="en-US" smtClean="0"/>
              <a:pPr/>
              <a:t>1</a:t>
            </a:fld>
            <a:endParaRPr lang="en-US"/>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dirty="0" smtClean="0"/>
              <a:t>30</a:t>
            </a:r>
            <a:r>
              <a:rPr lang="en-US" dirty="0" smtClean="0"/>
              <a:t>/10/2011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IP2 squeeze 1 m, in </a:t>
            </a:r>
            <a:r>
              <a:rPr lang="fr-CH" dirty="0" err="1" smtClean="0"/>
              <a:t>prep</a:t>
            </a:r>
            <a:r>
              <a:rPr lang="fr-CH" dirty="0" smtClean="0"/>
              <a:t>. of ion </a:t>
            </a:r>
            <a:r>
              <a:rPr lang="fr-CH" dirty="0" err="1" smtClean="0"/>
              <a:t>run</a:t>
            </a:r>
            <a:endParaRPr lang="en-GB" dirty="0"/>
          </a:p>
        </p:txBody>
      </p:sp>
      <p:sp>
        <p:nvSpPr>
          <p:cNvPr id="3" name="Content Placeholder 2"/>
          <p:cNvSpPr>
            <a:spLocks noGrp="1"/>
          </p:cNvSpPr>
          <p:nvPr>
            <p:ph idx="1"/>
          </p:nvPr>
        </p:nvSpPr>
        <p:spPr>
          <a:xfrm>
            <a:off x="457200" y="764630"/>
            <a:ext cx="8229600" cy="2448340"/>
          </a:xfrm>
        </p:spPr>
        <p:txBody>
          <a:bodyPr/>
          <a:lstStyle/>
          <a:p>
            <a:r>
              <a:rPr lang="en-GB" sz="1800" dirty="0" smtClean="0"/>
              <a:t>Checked coupling and other optics corrections applied yesterday that were incorporated</a:t>
            </a:r>
          </a:p>
          <a:p>
            <a:r>
              <a:rPr lang="en-US" sz="1800" dirty="0" smtClean="0"/>
              <a:t>The </a:t>
            </a:r>
            <a:r>
              <a:rPr lang="en-US" sz="1800" dirty="0" smtClean="0"/>
              <a:t>coupling correction was increased from a knob value of 0.8 to 1.1. </a:t>
            </a:r>
            <a:r>
              <a:rPr lang="en-US" sz="1800" dirty="0" smtClean="0"/>
              <a:t>Resulting coupling about 0.0017, both beams</a:t>
            </a:r>
          </a:p>
          <a:p>
            <a:r>
              <a:rPr lang="en-US" sz="1800" dirty="0" smtClean="0"/>
              <a:t>Beta-beat correction </a:t>
            </a:r>
            <a:r>
              <a:rPr lang="en-US" sz="1800" dirty="0" smtClean="0"/>
              <a:t>was calculated for beam 1 and beam 2. </a:t>
            </a:r>
            <a:r>
              <a:rPr lang="en-US" sz="1800" dirty="0" smtClean="0"/>
              <a:t>Only </a:t>
            </a:r>
            <a:r>
              <a:rPr lang="en-US" sz="1800" dirty="0" smtClean="0"/>
              <a:t>20 correctors, for both beams, around IP2 are used. This resulted in a reduction of the beta-beat from 20% to a peak 10%. </a:t>
            </a:r>
            <a:endParaRPr lang="en-US" sz="1800" dirty="0" smtClean="0"/>
          </a:p>
          <a:p>
            <a:r>
              <a:rPr lang="en-US" sz="1800" dirty="0" err="1" smtClean="0"/>
              <a:t>betastar</a:t>
            </a:r>
            <a:r>
              <a:rPr lang="en-US" sz="1800" dirty="0" smtClean="0"/>
              <a:t> was measured with the K-modulation</a:t>
            </a:r>
            <a:r>
              <a:rPr lang="en-US" sz="2000" dirty="0" smtClean="0"/>
              <a:t/>
            </a:r>
            <a:br>
              <a:rPr lang="en-US" sz="2000" dirty="0" smtClean="0"/>
            </a:br>
            <a:endParaRPr lang="en-GB" sz="2000" dirty="0" smtClean="0"/>
          </a:p>
          <a:p>
            <a:endParaRPr lang="en-GB" dirty="0"/>
          </a:p>
        </p:txBody>
      </p:sp>
      <p:sp>
        <p:nvSpPr>
          <p:cNvPr id="4" name="Slide Number Placeholder 3"/>
          <p:cNvSpPr>
            <a:spLocks noGrp="1"/>
          </p:cNvSpPr>
          <p:nvPr>
            <p:ph type="sldNum" sz="quarter" idx="11"/>
          </p:nvPr>
        </p:nvSpPr>
        <p:spPr/>
        <p:txBody>
          <a:bodyPr/>
          <a:lstStyle/>
          <a:p>
            <a:fld id="{57C3E7D3-E8A8-4E1B-881E-DBC7929F1526}" type="slidenum">
              <a:rPr lang="en-US" smtClean="0"/>
              <a:pPr/>
              <a:t>2</a:t>
            </a:fld>
            <a:endParaRPr lang="en-US"/>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28/10/2011</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4355970" y="3140960"/>
            <a:ext cx="4283435" cy="321640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323410" y="3284980"/>
            <a:ext cx="4111183" cy="309942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Collimator setup for the 4 TCTs in IP2 </a:t>
            </a:r>
          </a:p>
        </p:txBody>
      </p:sp>
      <p:sp>
        <p:nvSpPr>
          <p:cNvPr id="3" name="Content Placeholder 2"/>
          <p:cNvSpPr>
            <a:spLocks noGrp="1"/>
          </p:cNvSpPr>
          <p:nvPr>
            <p:ph idx="1"/>
          </p:nvPr>
        </p:nvSpPr>
        <p:spPr>
          <a:xfrm>
            <a:off x="457200" y="836640"/>
            <a:ext cx="8229600" cy="5111750"/>
          </a:xfrm>
        </p:spPr>
        <p:txBody>
          <a:bodyPr/>
          <a:lstStyle/>
          <a:p>
            <a:r>
              <a:rPr lang="en-US" sz="2000" dirty="0" smtClean="0"/>
              <a:t>Used the same beam as for the optics checks</a:t>
            </a:r>
          </a:p>
          <a:p>
            <a:r>
              <a:rPr lang="en-US" sz="2000" dirty="0" smtClean="0"/>
              <a:t>The </a:t>
            </a:r>
            <a:r>
              <a:rPr lang="en-US" sz="2000" dirty="0" smtClean="0"/>
              <a:t>TCTH.4L2.B1, TCTVB.4L2, TCTH.4R2.B2 and TCTVB.4R2 collimators were setup at 1.0 m beta* in IP2</a:t>
            </a:r>
            <a:r>
              <a:rPr lang="en-US" sz="2000" dirty="0" smtClean="0"/>
              <a:t>.</a:t>
            </a:r>
          </a:p>
          <a:p>
            <a:r>
              <a:rPr lang="en-US" sz="2000" dirty="0" smtClean="0"/>
              <a:t>Machine configuration: </a:t>
            </a:r>
          </a:p>
          <a:p>
            <a:pPr lvl="1"/>
            <a:r>
              <a:rPr lang="en-US" sz="1800" dirty="0" smtClean="0"/>
              <a:t>Squeeze </a:t>
            </a:r>
            <a:r>
              <a:rPr lang="en-US" sz="1800" dirty="0" smtClean="0"/>
              <a:t>and separated beams; </a:t>
            </a:r>
            <a:endParaRPr lang="en-US" sz="1800" dirty="0" smtClean="0"/>
          </a:p>
          <a:p>
            <a:pPr lvl="1"/>
            <a:r>
              <a:rPr lang="en-US" sz="1800" dirty="0" smtClean="0"/>
              <a:t>Separation </a:t>
            </a:r>
            <a:r>
              <a:rPr lang="en-US" sz="1800" dirty="0" smtClean="0"/>
              <a:t>= 700 um (B1); </a:t>
            </a:r>
            <a:endParaRPr lang="en-US" sz="1800" dirty="0" smtClean="0"/>
          </a:p>
          <a:p>
            <a:pPr lvl="1"/>
            <a:r>
              <a:rPr lang="en-US" sz="1800" dirty="0" smtClean="0"/>
              <a:t>Crossing </a:t>
            </a:r>
            <a:r>
              <a:rPr lang="en-US" sz="1800" dirty="0" smtClean="0"/>
              <a:t>angle = -80urad (ALICE positive polarity). </a:t>
            </a:r>
            <a:endParaRPr lang="en-US" sz="1800" dirty="0" smtClean="0"/>
          </a:p>
          <a:p>
            <a:pPr lvl="1"/>
            <a:r>
              <a:rPr lang="en-US" sz="1800" dirty="0" smtClean="0"/>
              <a:t> </a:t>
            </a:r>
            <a:r>
              <a:rPr lang="en-US" sz="1800" dirty="0" smtClean="0"/>
              <a:t>The beam size ratios are OK (within 110%). </a:t>
            </a:r>
            <a:endParaRPr lang="en-US" sz="1800" dirty="0" smtClean="0"/>
          </a:p>
          <a:p>
            <a:r>
              <a:rPr lang="en-US" sz="2000" dirty="0" smtClean="0"/>
              <a:t>The </a:t>
            </a:r>
            <a:r>
              <a:rPr lang="en-US" sz="2000" dirty="0" smtClean="0"/>
              <a:t>setup took 1 hour. </a:t>
            </a:r>
            <a:endParaRPr lang="en-US" sz="2000" dirty="0" smtClean="0"/>
          </a:p>
          <a:p>
            <a:r>
              <a:rPr lang="en-US" sz="2000" dirty="0" smtClean="0"/>
              <a:t>Summary </a:t>
            </a:r>
            <a:r>
              <a:rPr lang="en-US" sz="2000" dirty="0" smtClean="0"/>
              <a:t>of beam-based </a:t>
            </a:r>
            <a:r>
              <a:rPr lang="en-US" sz="2000" dirty="0" err="1" smtClean="0"/>
              <a:t>centres</a:t>
            </a:r>
            <a:r>
              <a:rPr lang="en-US" sz="2000" dirty="0" smtClean="0"/>
              <a:t>: </a:t>
            </a:r>
            <a:br>
              <a:rPr lang="en-US" sz="2000" dirty="0" smtClean="0"/>
            </a:br>
            <a:r>
              <a:rPr lang="en-US" sz="2000" dirty="0" smtClean="0"/>
              <a:t>TCTH.4L2.B1/</a:t>
            </a:r>
            <a:r>
              <a:rPr lang="en-US" sz="2000" dirty="0" err="1" smtClean="0"/>
              <a:t>BBCentre</a:t>
            </a:r>
            <a:r>
              <a:rPr lang="en-US" sz="2000" dirty="0" smtClean="0"/>
              <a:t>  -0.593 </a:t>
            </a:r>
            <a:br>
              <a:rPr lang="en-US" sz="2000" dirty="0" smtClean="0"/>
            </a:br>
            <a:r>
              <a:rPr lang="en-US" sz="2000" dirty="0" smtClean="0"/>
              <a:t>TCTH.4R2.B2/</a:t>
            </a:r>
            <a:r>
              <a:rPr lang="en-US" sz="2000" dirty="0" err="1" smtClean="0"/>
              <a:t>BBCentre</a:t>
            </a:r>
            <a:r>
              <a:rPr lang="en-US" sz="2000" dirty="0" smtClean="0"/>
              <a:t>  -0.728 </a:t>
            </a:r>
            <a:br>
              <a:rPr lang="en-US" sz="2000" dirty="0" smtClean="0"/>
            </a:br>
            <a:r>
              <a:rPr lang="en-US" sz="2000" dirty="0" smtClean="0"/>
              <a:t>TCTVB.4L2/</a:t>
            </a:r>
            <a:r>
              <a:rPr lang="en-US" sz="2000" dirty="0" err="1" smtClean="0"/>
              <a:t>BBCentre</a:t>
            </a:r>
            <a:r>
              <a:rPr lang="en-US" sz="2000" dirty="0" smtClean="0"/>
              <a:t>    3.498 </a:t>
            </a:r>
            <a:br>
              <a:rPr lang="en-US" sz="2000" dirty="0" smtClean="0"/>
            </a:br>
            <a:r>
              <a:rPr lang="en-US" sz="2000" dirty="0" smtClean="0"/>
              <a:t>TCTVB.4R2/</a:t>
            </a:r>
            <a:r>
              <a:rPr lang="en-US" sz="2000" dirty="0" err="1" smtClean="0"/>
              <a:t>BBCentre</a:t>
            </a:r>
            <a:r>
              <a:rPr lang="en-US" sz="2000" dirty="0" smtClean="0"/>
              <a:t>    2.372 </a:t>
            </a:r>
            <a:r>
              <a:rPr lang="en-US" dirty="0" smtClean="0"/>
              <a:t/>
            </a:r>
            <a:br>
              <a:rPr lang="en-US" dirty="0" smtClean="0"/>
            </a:br>
            <a:r>
              <a:rPr lang="en-US" dirty="0" smtClean="0"/>
              <a:t/>
            </a:r>
            <a:br>
              <a:rPr lang="en-US" dirty="0" smtClean="0"/>
            </a:br>
            <a:endParaRPr lang="en-GB" dirty="0"/>
          </a:p>
        </p:txBody>
      </p:sp>
      <p:sp>
        <p:nvSpPr>
          <p:cNvPr id="4" name="Slide Number Placeholder 3"/>
          <p:cNvSpPr>
            <a:spLocks noGrp="1"/>
          </p:cNvSpPr>
          <p:nvPr>
            <p:ph type="sldNum" sz="quarter" idx="11"/>
          </p:nvPr>
        </p:nvSpPr>
        <p:spPr/>
        <p:txBody>
          <a:bodyPr/>
          <a:lstStyle/>
          <a:p>
            <a:fld id="{57C3E7D3-E8A8-4E1B-881E-DBC7929F1526}" type="slidenum">
              <a:rPr lang="en-US" smtClean="0"/>
              <a:pPr/>
              <a:t>3</a:t>
            </a:fld>
            <a:endParaRPr lang="en-US"/>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28/10/2011</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Measured beams at IP2 with </a:t>
            </a:r>
            <a:r>
              <a:rPr lang="en-US" dirty="0" err="1" smtClean="0"/>
              <a:t>apetures</a:t>
            </a:r>
            <a:endParaRPr lang="en-GB" dirty="0"/>
          </a:p>
        </p:txBody>
      </p:sp>
      <p:sp>
        <p:nvSpPr>
          <p:cNvPr id="4" name="Slide Number Placeholder 3"/>
          <p:cNvSpPr>
            <a:spLocks noGrp="1"/>
          </p:cNvSpPr>
          <p:nvPr>
            <p:ph type="sldNum" sz="quarter" idx="11"/>
          </p:nvPr>
        </p:nvSpPr>
        <p:spPr/>
        <p:txBody>
          <a:bodyPr/>
          <a:lstStyle/>
          <a:p>
            <a:fld id="{57C3E7D3-E8A8-4E1B-881E-DBC7929F1526}" type="slidenum">
              <a:rPr lang="en-US" smtClean="0"/>
              <a:pPr/>
              <a:t>4</a:t>
            </a:fld>
            <a:endParaRPr lang="en-US"/>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28/10/2011</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4355970" y="1318069"/>
            <a:ext cx="4680650" cy="4271231"/>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9151" y="1268700"/>
            <a:ext cx="4693161" cy="4320600"/>
          </a:xfrm>
          <a:prstGeom prst="rect">
            <a:avLst/>
          </a:prstGeom>
          <a:noFill/>
          <a:ln w="9525">
            <a:noFill/>
            <a:miter lim="800000"/>
            <a:headEnd/>
            <a:tailEnd/>
          </a:ln>
        </p:spPr>
      </p:pic>
      <p:sp>
        <p:nvSpPr>
          <p:cNvPr id="9" name="TextBox 8"/>
          <p:cNvSpPr txBox="1"/>
          <p:nvPr/>
        </p:nvSpPr>
        <p:spPr>
          <a:xfrm>
            <a:off x="1547580" y="764630"/>
            <a:ext cx="1440200" cy="400110"/>
          </a:xfrm>
          <a:prstGeom prst="rect">
            <a:avLst/>
          </a:prstGeom>
          <a:noFill/>
        </p:spPr>
        <p:txBody>
          <a:bodyPr wrap="square" rtlCol="0">
            <a:spAutoFit/>
          </a:bodyPr>
          <a:lstStyle/>
          <a:p>
            <a:r>
              <a:rPr lang="en-US" dirty="0" smtClean="0"/>
              <a:t>B1</a:t>
            </a:r>
            <a:endParaRPr lang="en-GB" dirty="0"/>
          </a:p>
        </p:txBody>
      </p:sp>
      <p:sp>
        <p:nvSpPr>
          <p:cNvPr id="10" name="TextBox 9"/>
          <p:cNvSpPr txBox="1"/>
          <p:nvPr/>
        </p:nvSpPr>
        <p:spPr>
          <a:xfrm>
            <a:off x="5940190" y="836640"/>
            <a:ext cx="792110" cy="400110"/>
          </a:xfrm>
          <a:prstGeom prst="rect">
            <a:avLst/>
          </a:prstGeom>
          <a:noFill/>
        </p:spPr>
        <p:txBody>
          <a:bodyPr wrap="square" rtlCol="0">
            <a:spAutoFit/>
          </a:bodyPr>
          <a:lstStyle/>
          <a:p>
            <a:r>
              <a:rPr lang="en-US" dirty="0" smtClean="0"/>
              <a:t>B2</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Triplet Aperture Checks in IP2</a:t>
            </a:r>
            <a:endParaRPr lang="en-GB" dirty="0"/>
          </a:p>
        </p:txBody>
      </p:sp>
      <p:sp>
        <p:nvSpPr>
          <p:cNvPr id="3" name="Content Placeholder 2"/>
          <p:cNvSpPr>
            <a:spLocks noGrp="1"/>
          </p:cNvSpPr>
          <p:nvPr>
            <p:ph idx="1"/>
          </p:nvPr>
        </p:nvSpPr>
        <p:spPr>
          <a:xfrm>
            <a:off x="179390" y="909610"/>
            <a:ext cx="8713210" cy="5111750"/>
          </a:xfrm>
        </p:spPr>
        <p:txBody>
          <a:bodyPr/>
          <a:lstStyle/>
          <a:p>
            <a:r>
              <a:rPr lang="en-US" sz="1400" dirty="0" smtClean="0"/>
              <a:t>We performed the local IR measurements with the technique used already in IP1 and IP5: Local crossing bumps are added to the reference orbit in the crossing and separation planes. An alignment of the TCTs of IR2 was performed to establish reference </a:t>
            </a:r>
            <a:r>
              <a:rPr lang="en-US" sz="1400" dirty="0" err="1" smtClean="0"/>
              <a:t>centres</a:t>
            </a:r>
            <a:r>
              <a:rPr lang="en-US" sz="1400" dirty="0" smtClean="0"/>
              <a:t> and accurate 12sigma gaps. </a:t>
            </a:r>
            <a:endParaRPr lang="en-US" sz="1400" dirty="0" smtClean="0"/>
          </a:p>
          <a:p>
            <a:r>
              <a:rPr lang="en-US" sz="1400" dirty="0" smtClean="0"/>
              <a:t>Starting </a:t>
            </a:r>
            <a:r>
              <a:rPr lang="en-US" sz="1400" dirty="0" smtClean="0"/>
              <a:t>configuration: -80urad crossing angle; squeezed beams (1m) and separated by 2 x 700 um. </a:t>
            </a:r>
            <a:endParaRPr lang="en-US" sz="1400" dirty="0" smtClean="0"/>
          </a:p>
          <a:p>
            <a:r>
              <a:rPr lang="en-US" sz="1400" dirty="0" smtClean="0"/>
              <a:t>For </a:t>
            </a:r>
            <a:r>
              <a:rPr lang="en-US" sz="1400" dirty="0" smtClean="0"/>
              <a:t>IP2, we immediately noticed that the strength of the standard </a:t>
            </a:r>
            <a:r>
              <a:rPr lang="en-US" sz="1400" dirty="0" err="1" smtClean="0"/>
              <a:t>lumi</a:t>
            </a:r>
            <a:r>
              <a:rPr lang="en-US" sz="1400" dirty="0" smtClean="0"/>
              <a:t> angle knobs was not sufficient to probe the aperture. So, we had to add on top of them additional crossing knobs generated with the correctors upstream (separated knobs for B1 and B2). </a:t>
            </a:r>
            <a:endParaRPr lang="en-US" sz="1400" dirty="0" smtClean="0"/>
          </a:p>
          <a:p>
            <a:r>
              <a:rPr lang="en-US" sz="1400" dirty="0" smtClean="0"/>
              <a:t>For </a:t>
            </a:r>
            <a:r>
              <a:rPr lang="en-US" sz="1400" dirty="0" smtClean="0"/>
              <a:t>the vertical planes, we found some puzzling results because we saw indication of aperture restrictions upstream of the TCTVB collimators. We did not manage to reach the aperture of the triplets. </a:t>
            </a:r>
            <a:endParaRPr lang="en-US" sz="1400" dirty="0" smtClean="0"/>
          </a:p>
          <a:p>
            <a:r>
              <a:rPr lang="en-US" sz="1400" dirty="0" smtClean="0"/>
              <a:t>The </a:t>
            </a:r>
            <a:r>
              <a:rPr lang="en-US" sz="1400" dirty="0" smtClean="0"/>
              <a:t>minimum aperture for the vertical case were found to be: </a:t>
            </a:r>
            <a:endParaRPr lang="en-US" sz="1400" dirty="0" smtClean="0"/>
          </a:p>
          <a:p>
            <a:pPr lvl="1"/>
            <a:r>
              <a:rPr lang="en-US" sz="1100" dirty="0" smtClean="0"/>
              <a:t>B1-V </a:t>
            </a:r>
            <a:r>
              <a:rPr lang="en-US" sz="1100" dirty="0" smtClean="0"/>
              <a:t>-&gt; 15.5 to 16.0 </a:t>
            </a:r>
            <a:r>
              <a:rPr lang="en-US" sz="1100" dirty="0" err="1" smtClean="0"/>
              <a:t>sigmas</a:t>
            </a:r>
            <a:r>
              <a:rPr lang="en-US" sz="1100" dirty="0" smtClean="0"/>
              <a:t> </a:t>
            </a:r>
            <a:endParaRPr lang="en-US" sz="1100" dirty="0" smtClean="0"/>
          </a:p>
          <a:p>
            <a:pPr lvl="1"/>
            <a:r>
              <a:rPr lang="en-US" sz="1100" dirty="0" smtClean="0"/>
              <a:t>B2-V </a:t>
            </a:r>
            <a:r>
              <a:rPr lang="en-US" sz="1100" dirty="0" smtClean="0"/>
              <a:t>-&gt; 16.0 to 16.5 </a:t>
            </a:r>
            <a:r>
              <a:rPr lang="en-US" sz="1100" dirty="0" err="1" smtClean="0"/>
              <a:t>sigmas</a:t>
            </a:r>
            <a:r>
              <a:rPr lang="en-US" sz="1100" dirty="0" smtClean="0"/>
              <a:t> </a:t>
            </a:r>
            <a:endParaRPr lang="en-US" sz="1100" dirty="0" smtClean="0"/>
          </a:p>
          <a:p>
            <a:r>
              <a:rPr lang="en-US" sz="1400" dirty="0" smtClean="0"/>
              <a:t>For </a:t>
            </a:r>
            <a:r>
              <a:rPr lang="en-US" sz="1400" dirty="0" smtClean="0"/>
              <a:t>the horizontal planes, the measurements were cleaner. We found: </a:t>
            </a:r>
            <a:endParaRPr lang="en-US" sz="1400" dirty="0" smtClean="0"/>
          </a:p>
          <a:p>
            <a:pPr lvl="1"/>
            <a:r>
              <a:rPr lang="en-US" sz="1100" dirty="0" smtClean="0"/>
              <a:t>B1-H </a:t>
            </a:r>
            <a:r>
              <a:rPr lang="en-US" sz="1100" dirty="0" smtClean="0"/>
              <a:t>-&gt; 16.0 to 16.5 </a:t>
            </a:r>
            <a:r>
              <a:rPr lang="en-US" sz="1100" dirty="0" err="1" smtClean="0"/>
              <a:t>sigmas</a:t>
            </a:r>
            <a:r>
              <a:rPr lang="en-US" sz="1100" dirty="0" smtClean="0"/>
              <a:t> </a:t>
            </a:r>
            <a:endParaRPr lang="en-US" sz="1100" dirty="0" smtClean="0"/>
          </a:p>
          <a:p>
            <a:pPr lvl="1"/>
            <a:r>
              <a:rPr lang="en-US" sz="1100" dirty="0" smtClean="0"/>
              <a:t>B2-H </a:t>
            </a:r>
            <a:r>
              <a:rPr lang="en-US" sz="1100" dirty="0" smtClean="0"/>
              <a:t>-&gt; 15.5 to 16.0 </a:t>
            </a:r>
            <a:r>
              <a:rPr lang="en-US" sz="1100" dirty="0" err="1" smtClean="0"/>
              <a:t>sigmas</a:t>
            </a:r>
            <a:r>
              <a:rPr lang="en-US" sz="1100" dirty="0" smtClean="0"/>
              <a:t> </a:t>
            </a:r>
            <a:endParaRPr lang="en-US" sz="1100" dirty="0" smtClean="0"/>
          </a:p>
          <a:p>
            <a:r>
              <a:rPr lang="en-US" sz="1400" dirty="0" smtClean="0"/>
              <a:t>Note </a:t>
            </a:r>
            <a:r>
              <a:rPr lang="en-US" sz="1400" dirty="0" smtClean="0"/>
              <a:t>that these results are given in terms of TCT aperture corresponding to the opening that "exposes" the triplet aperture. These results depend </a:t>
            </a:r>
            <a:r>
              <a:rPr lang="en-US" sz="1400" dirty="0" smtClean="0"/>
              <a:t>slightly </a:t>
            </a:r>
            <a:r>
              <a:rPr lang="en-US" sz="1400" dirty="0" smtClean="0"/>
              <a:t>on the shape of the bumps used to probe the aperture and therefore detailed offline analysis is required for precise </a:t>
            </a:r>
            <a:r>
              <a:rPr lang="en-US" sz="1400" dirty="0" err="1" smtClean="0"/>
              <a:t>quentitative</a:t>
            </a:r>
            <a:r>
              <a:rPr lang="en-US" sz="1400" dirty="0" smtClean="0"/>
              <a:t> estimates. </a:t>
            </a:r>
            <a:endParaRPr lang="en-US" sz="1400" dirty="0" smtClean="0"/>
          </a:p>
          <a:p>
            <a:r>
              <a:rPr lang="en-US" sz="1400" dirty="0" smtClean="0"/>
              <a:t>Parasitically</a:t>
            </a:r>
            <a:r>
              <a:rPr lang="en-US" sz="1400" dirty="0" smtClean="0"/>
              <a:t>, we also measured tune shifts versus orbit amplitude. The results will be </a:t>
            </a:r>
            <a:r>
              <a:rPr lang="en-US" sz="1400" dirty="0" err="1" smtClean="0"/>
              <a:t>analysed</a:t>
            </a:r>
            <a:r>
              <a:rPr lang="en-US" sz="1400" dirty="0" smtClean="0"/>
              <a:t>. </a:t>
            </a:r>
            <a:r>
              <a:rPr lang="en-US" dirty="0" smtClean="0"/>
              <a:t/>
            </a:r>
            <a:br>
              <a:rPr lang="en-US" dirty="0" smtClean="0"/>
            </a:br>
            <a:r>
              <a:rPr lang="en-US" dirty="0" smtClean="0"/>
              <a:t/>
            </a:r>
            <a:br>
              <a:rPr lang="en-US" dirty="0" smtClean="0"/>
            </a:br>
            <a:endParaRPr lang="en-GB" dirty="0"/>
          </a:p>
        </p:txBody>
      </p:sp>
      <p:sp>
        <p:nvSpPr>
          <p:cNvPr id="4" name="Slide Number Placeholder 3"/>
          <p:cNvSpPr>
            <a:spLocks noGrp="1"/>
          </p:cNvSpPr>
          <p:nvPr>
            <p:ph type="sldNum" sz="quarter" idx="11"/>
          </p:nvPr>
        </p:nvSpPr>
        <p:spPr/>
        <p:txBody>
          <a:bodyPr/>
          <a:lstStyle/>
          <a:p>
            <a:fld id="{57C3E7D3-E8A8-4E1B-881E-DBC7929F1526}" type="slidenum">
              <a:rPr lang="en-US" smtClean="0"/>
              <a:pPr/>
              <a:t>5</a:t>
            </a:fld>
            <a:endParaRPr lang="en-US"/>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28/10/2011</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 </a:t>
            </a:r>
            <a:r>
              <a:rPr lang="en-US" dirty="0" smtClean="0"/>
              <a:t>#</a:t>
            </a:r>
            <a:r>
              <a:rPr lang="en-US" dirty="0" smtClean="0"/>
              <a:t>2266: </a:t>
            </a:r>
            <a:r>
              <a:rPr lang="en-US" dirty="0" err="1" smtClean="0"/>
              <a:t>Lumi’s</a:t>
            </a:r>
            <a:r>
              <a:rPr lang="en-US" dirty="0" smtClean="0"/>
              <a:t> and satellites</a:t>
            </a:r>
            <a:endParaRPr lang="en-GB" dirty="0"/>
          </a:p>
        </p:txBody>
      </p:sp>
      <p:sp>
        <p:nvSpPr>
          <p:cNvPr id="4" name="Slide Number Placeholder 3"/>
          <p:cNvSpPr>
            <a:spLocks noGrp="1"/>
          </p:cNvSpPr>
          <p:nvPr>
            <p:ph type="sldNum" sz="quarter" idx="11"/>
          </p:nvPr>
        </p:nvSpPr>
        <p:spPr/>
        <p:txBody>
          <a:bodyPr/>
          <a:lstStyle/>
          <a:p>
            <a:fld id="{57C3E7D3-E8A8-4E1B-881E-DBC7929F1526}" type="slidenum">
              <a:rPr lang="en-US" smtClean="0"/>
              <a:pPr/>
              <a:t>6</a:t>
            </a:fld>
            <a:endParaRPr lang="en-US"/>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28/10/2011</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251400" y="620610"/>
            <a:ext cx="6953008" cy="4392610"/>
          </a:xfrm>
          <a:prstGeom prst="rect">
            <a:avLst/>
          </a:prstGeom>
          <a:noFill/>
          <a:ln w="9525">
            <a:noFill/>
            <a:miter lim="800000"/>
            <a:headEnd/>
            <a:tailEnd/>
          </a:ln>
        </p:spPr>
      </p:pic>
      <p:sp>
        <p:nvSpPr>
          <p:cNvPr id="8" name="TextBox 7"/>
          <p:cNvSpPr txBox="1"/>
          <p:nvPr/>
        </p:nvSpPr>
        <p:spPr>
          <a:xfrm>
            <a:off x="755470" y="1196690"/>
            <a:ext cx="864120" cy="707886"/>
          </a:xfrm>
          <a:prstGeom prst="rect">
            <a:avLst/>
          </a:prstGeom>
          <a:noFill/>
        </p:spPr>
        <p:txBody>
          <a:bodyPr wrap="square" rtlCol="0">
            <a:spAutoFit/>
          </a:bodyPr>
          <a:lstStyle/>
          <a:p>
            <a:r>
              <a:rPr lang="en-US" dirty="0" smtClean="0">
                <a:solidFill>
                  <a:srgbClr val="FFFF00"/>
                </a:solidFill>
              </a:rPr>
              <a:t>4</a:t>
            </a:r>
            <a:br>
              <a:rPr lang="en-US" dirty="0" smtClean="0">
                <a:solidFill>
                  <a:srgbClr val="FFFF00"/>
                </a:solidFill>
              </a:rPr>
            </a:br>
            <a:r>
              <a:rPr lang="en-US" dirty="0" smtClean="0">
                <a:solidFill>
                  <a:srgbClr val="FFFF00"/>
                </a:solidFill>
              </a:rPr>
              <a:t>Alice</a:t>
            </a:r>
            <a:endParaRPr lang="en-GB" dirty="0">
              <a:solidFill>
                <a:srgbClr val="FFFF00"/>
              </a:solidFill>
            </a:endParaRPr>
          </a:p>
        </p:txBody>
      </p:sp>
      <p:sp>
        <p:nvSpPr>
          <p:cNvPr id="9" name="TextBox 8"/>
          <p:cNvSpPr txBox="1"/>
          <p:nvPr/>
        </p:nvSpPr>
        <p:spPr>
          <a:xfrm>
            <a:off x="5940190" y="836640"/>
            <a:ext cx="864120" cy="400110"/>
          </a:xfrm>
          <a:prstGeom prst="rect">
            <a:avLst/>
          </a:prstGeom>
          <a:noFill/>
        </p:spPr>
        <p:txBody>
          <a:bodyPr wrap="square" rtlCol="0">
            <a:spAutoFit/>
          </a:bodyPr>
          <a:lstStyle/>
          <a:p>
            <a:r>
              <a:rPr lang="en-US" dirty="0" smtClean="0">
                <a:solidFill>
                  <a:srgbClr val="FFFF00"/>
                </a:solidFill>
              </a:rPr>
              <a:t>4000</a:t>
            </a:r>
            <a:endParaRPr lang="en-GB" dirty="0">
              <a:solidFill>
                <a:srgbClr val="FFFF00"/>
              </a:solidFill>
            </a:endParaRPr>
          </a:p>
        </p:txBody>
      </p:sp>
      <p:sp>
        <p:nvSpPr>
          <p:cNvPr id="10" name="TextBox 9"/>
          <p:cNvSpPr txBox="1"/>
          <p:nvPr/>
        </p:nvSpPr>
        <p:spPr>
          <a:xfrm>
            <a:off x="6444260" y="980660"/>
            <a:ext cx="864120" cy="707886"/>
          </a:xfrm>
          <a:prstGeom prst="rect">
            <a:avLst/>
          </a:prstGeom>
          <a:noFill/>
        </p:spPr>
        <p:txBody>
          <a:bodyPr wrap="square" rtlCol="0">
            <a:spAutoFit/>
          </a:bodyPr>
          <a:lstStyle/>
          <a:p>
            <a:r>
              <a:rPr lang="en-US" dirty="0" smtClean="0">
                <a:solidFill>
                  <a:srgbClr val="FFFF00"/>
                </a:solidFill>
              </a:rPr>
              <a:t>400</a:t>
            </a:r>
            <a:br>
              <a:rPr lang="en-US" dirty="0" smtClean="0">
                <a:solidFill>
                  <a:srgbClr val="FFFF00"/>
                </a:solidFill>
              </a:rPr>
            </a:br>
            <a:r>
              <a:rPr lang="en-US" dirty="0" err="1" smtClean="0">
                <a:solidFill>
                  <a:srgbClr val="FFFF00"/>
                </a:solidFill>
              </a:rPr>
              <a:t>LHCb</a:t>
            </a:r>
            <a:endParaRPr lang="en-GB" dirty="0">
              <a:solidFill>
                <a:srgbClr val="FFFF00"/>
              </a:solidFill>
            </a:endParaRPr>
          </a:p>
        </p:txBody>
      </p:sp>
      <p:pic>
        <p:nvPicPr>
          <p:cNvPr id="3075" name="Picture 3"/>
          <p:cNvPicPr>
            <a:picLocks noChangeAspect="1" noChangeArrowheads="1"/>
          </p:cNvPicPr>
          <p:nvPr/>
        </p:nvPicPr>
        <p:blipFill>
          <a:blip r:embed="rId3" cstate="print"/>
          <a:srcRect/>
          <a:stretch>
            <a:fillRect/>
          </a:stretch>
        </p:blipFill>
        <p:spPr bwMode="auto">
          <a:xfrm>
            <a:off x="4572000" y="3284980"/>
            <a:ext cx="4148345" cy="3128149"/>
          </a:xfrm>
          <a:prstGeom prst="rect">
            <a:avLst/>
          </a:prstGeom>
          <a:noFill/>
          <a:ln w="9525">
            <a:noFill/>
            <a:miter lim="800000"/>
            <a:headEnd/>
            <a:tailEnd/>
          </a:ln>
        </p:spPr>
      </p:pic>
      <p:sp>
        <p:nvSpPr>
          <p:cNvPr id="12" name="TextBox 11"/>
          <p:cNvSpPr txBox="1"/>
          <p:nvPr/>
        </p:nvSpPr>
        <p:spPr>
          <a:xfrm>
            <a:off x="467430" y="5589300"/>
            <a:ext cx="3960550" cy="707886"/>
          </a:xfrm>
          <a:prstGeom prst="rect">
            <a:avLst/>
          </a:prstGeom>
          <a:noFill/>
        </p:spPr>
        <p:txBody>
          <a:bodyPr wrap="square" rtlCol="0">
            <a:spAutoFit/>
          </a:bodyPr>
          <a:lstStyle/>
          <a:p>
            <a:r>
              <a:rPr lang="en-US" dirty="0" smtClean="0"/>
              <a:t>Reduced enhanced satellites of 1- 2 % of main bunches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smtClean="0"/>
              <a:t>Plan for Sunday</a:t>
            </a:r>
            <a:endParaRPr lang="en-GB" dirty="0"/>
          </a:p>
        </p:txBody>
      </p:sp>
      <p:sp>
        <p:nvSpPr>
          <p:cNvPr id="3" name="Content Placeholder 2"/>
          <p:cNvSpPr>
            <a:spLocks noGrp="1"/>
          </p:cNvSpPr>
          <p:nvPr>
            <p:ph idx="1"/>
          </p:nvPr>
        </p:nvSpPr>
        <p:spPr>
          <a:xfrm>
            <a:off x="457200" y="836640"/>
            <a:ext cx="8229600" cy="5111750"/>
          </a:xfrm>
        </p:spPr>
        <p:txBody>
          <a:bodyPr/>
          <a:lstStyle/>
          <a:p>
            <a:r>
              <a:rPr lang="en-GB" dirty="0" smtClean="0"/>
              <a:t>Physics</a:t>
            </a:r>
            <a:endParaRPr lang="en-GB" dirty="0" smtClean="0"/>
          </a:p>
          <a:p>
            <a:pPr lvl="1"/>
            <a:r>
              <a:rPr lang="en-GB" dirty="0" smtClean="0"/>
              <a:t>End of fill studies (if possible):</a:t>
            </a:r>
          </a:p>
          <a:p>
            <a:pPr lvl="2"/>
            <a:r>
              <a:rPr lang="en-US" dirty="0" smtClean="0"/>
              <a:t>Reduced ADT </a:t>
            </a:r>
            <a:r>
              <a:rPr lang="en-US" dirty="0" smtClean="0"/>
              <a:t>gain </a:t>
            </a:r>
            <a:r>
              <a:rPr lang="en-US" dirty="0" smtClean="0"/>
              <a:t>of 30 % for about 2 hours (check </a:t>
            </a:r>
            <a:r>
              <a:rPr lang="en-US" dirty="0" smtClean="0"/>
              <a:t>beam lifetime, emittance growth, luminosity lifetime)</a:t>
            </a:r>
          </a:p>
          <a:p>
            <a:pPr lvl="2"/>
            <a:r>
              <a:rPr lang="en-US" dirty="0" smtClean="0"/>
              <a:t>ATLAS </a:t>
            </a:r>
            <a:r>
              <a:rPr lang="en-US" dirty="0" smtClean="0"/>
              <a:t>~</a:t>
            </a:r>
            <a:r>
              <a:rPr lang="en-US" dirty="0" smtClean="0"/>
              <a:t>10 minutes </a:t>
            </a:r>
            <a:r>
              <a:rPr lang="en-US" dirty="0" smtClean="0"/>
              <a:t>of </a:t>
            </a:r>
            <a:r>
              <a:rPr lang="en-US" dirty="0" smtClean="0"/>
              <a:t>beam separation by</a:t>
            </a:r>
          </a:p>
          <a:p>
            <a:pPr lvl="3"/>
            <a:r>
              <a:rPr lang="en-US" dirty="0" smtClean="0"/>
              <a:t>+/-</a:t>
            </a:r>
            <a:r>
              <a:rPr lang="en-US" dirty="0" smtClean="0"/>
              <a:t>3 sigma separation in the vertical plane</a:t>
            </a:r>
          </a:p>
          <a:p>
            <a:pPr lvl="3"/>
            <a:r>
              <a:rPr lang="en-US" dirty="0" smtClean="0"/>
              <a:t>+/-</a:t>
            </a:r>
            <a:r>
              <a:rPr lang="en-US" dirty="0" smtClean="0"/>
              <a:t>1 sigma separation in the horizontal </a:t>
            </a:r>
            <a:r>
              <a:rPr lang="en-US" dirty="0" smtClean="0"/>
              <a:t>plane</a:t>
            </a:r>
            <a:endParaRPr lang="en-GB" dirty="0" smtClean="0"/>
          </a:p>
          <a:p>
            <a:r>
              <a:rPr lang="en-US" dirty="0" smtClean="0">
                <a:solidFill>
                  <a:srgbClr val="FF0000"/>
                </a:solidFill>
              </a:rPr>
              <a:t>Sunday 17:00, </a:t>
            </a:r>
            <a:r>
              <a:rPr lang="en-US" dirty="0" err="1" smtClean="0">
                <a:solidFill>
                  <a:srgbClr val="FF0000"/>
                </a:solidFill>
              </a:rPr>
              <a:t>t.b.c</a:t>
            </a:r>
            <a:r>
              <a:rPr lang="en-US" dirty="0" smtClean="0">
                <a:solidFill>
                  <a:srgbClr val="FF0000"/>
                </a:solidFill>
              </a:rPr>
              <a:t>., End </a:t>
            </a:r>
            <a:r>
              <a:rPr lang="en-US" dirty="0" smtClean="0">
                <a:solidFill>
                  <a:srgbClr val="FF0000"/>
                </a:solidFill>
              </a:rPr>
              <a:t>of proton physics </a:t>
            </a:r>
            <a:r>
              <a:rPr lang="en-US" dirty="0" smtClean="0">
                <a:solidFill>
                  <a:srgbClr val="FF0000"/>
                </a:solidFill>
              </a:rPr>
              <a:t>2011</a:t>
            </a:r>
            <a:endParaRPr lang="en-US" dirty="0" smtClean="0">
              <a:solidFill>
                <a:srgbClr val="0070C0"/>
              </a:solidFill>
            </a:endParaRPr>
          </a:p>
          <a:p>
            <a:r>
              <a:rPr lang="en-US" dirty="0" smtClean="0">
                <a:solidFill>
                  <a:schemeClr val="accent6">
                    <a:lumMod val="75000"/>
                  </a:schemeClr>
                </a:solidFill>
              </a:rPr>
              <a:t>18:00 Sunday –  6:00 Saturday 5 November: MD block 4</a:t>
            </a:r>
            <a:endParaRPr lang="en-US" sz="1600" dirty="0" smtClean="0"/>
          </a:p>
          <a:p>
            <a:pPr>
              <a:buNone/>
            </a:pPr>
            <a:endParaRPr lang="en-US" sz="1000" dirty="0" smtClean="0"/>
          </a:p>
        </p:txBody>
      </p:sp>
      <p:sp>
        <p:nvSpPr>
          <p:cNvPr id="4" name="Slide Number Placeholder 3"/>
          <p:cNvSpPr>
            <a:spLocks noGrp="1"/>
          </p:cNvSpPr>
          <p:nvPr>
            <p:ph type="sldNum" sz="quarter" idx="11"/>
          </p:nvPr>
        </p:nvSpPr>
        <p:spPr/>
        <p:txBody>
          <a:bodyPr/>
          <a:lstStyle/>
          <a:p>
            <a:fld id="{57C3E7D3-E8A8-4E1B-881E-DBC7929F1526}" type="slidenum">
              <a:rPr lang="en-US" smtClean="0"/>
              <a:pPr/>
              <a:t>7</a:t>
            </a:fld>
            <a:endParaRPr lang="en-US"/>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dirty="0" smtClean="0"/>
              <a:t>30</a:t>
            </a:r>
            <a:r>
              <a:rPr lang="en-US" dirty="0" smtClean="0"/>
              <a:t>/10/2011</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MD Program</a:t>
            </a:r>
            <a:endParaRPr lang="en-GB" dirty="0"/>
          </a:p>
        </p:txBody>
      </p:sp>
      <p:sp>
        <p:nvSpPr>
          <p:cNvPr id="3" name="Content Placeholder 2"/>
          <p:cNvSpPr>
            <a:spLocks noGrp="1"/>
          </p:cNvSpPr>
          <p:nvPr>
            <p:ph idx="1"/>
          </p:nvPr>
        </p:nvSpPr>
        <p:spPr>
          <a:xfrm>
            <a:off x="467430" y="764915"/>
            <a:ext cx="8229600" cy="1007855"/>
          </a:xfrm>
        </p:spPr>
        <p:txBody>
          <a:bodyPr/>
          <a:lstStyle/>
          <a:p>
            <a:r>
              <a:rPr lang="en-GB" dirty="0" smtClean="0"/>
              <a:t>https://espace.cern.ch/lhc-md/default.aspx</a:t>
            </a:r>
            <a:endParaRPr lang="en-GB" dirty="0"/>
          </a:p>
        </p:txBody>
      </p:sp>
      <p:sp>
        <p:nvSpPr>
          <p:cNvPr id="4" name="Slide Number Placeholder 3"/>
          <p:cNvSpPr>
            <a:spLocks noGrp="1"/>
          </p:cNvSpPr>
          <p:nvPr>
            <p:ph type="sldNum" sz="quarter" idx="11"/>
          </p:nvPr>
        </p:nvSpPr>
        <p:spPr/>
        <p:txBody>
          <a:bodyPr/>
          <a:lstStyle/>
          <a:p>
            <a:fld id="{57C3E7D3-E8A8-4E1B-881E-DBC7929F1526}" type="slidenum">
              <a:rPr lang="en-US" smtClean="0"/>
              <a:pPr/>
              <a:t>8</a:t>
            </a:fld>
            <a:endParaRPr lang="en-US"/>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28/10/2011</a:t>
            </a:r>
            <a:endParaRPr lang="en-US" dirty="0"/>
          </a:p>
        </p:txBody>
      </p:sp>
      <p:graphicFrame>
        <p:nvGraphicFramePr>
          <p:cNvPr id="8" name="Content Placeholder 6"/>
          <p:cNvGraphicFramePr>
            <a:graphicFrameLocks/>
          </p:cNvGraphicFramePr>
          <p:nvPr>
            <p:extLst>
              <p:ext uri="{D42A27DB-BD31-4B8C-83A1-F6EECF244321}">
                <p14:modId xmlns="" xmlns:p14="http://schemas.microsoft.com/office/powerpoint/2010/main" xmlns:mv="urn:schemas-microsoft-com:mac:vml" xmlns:mc="http://schemas.openxmlformats.org/markup-compatibility/2006" val="193332837"/>
              </p:ext>
            </p:extLst>
          </p:nvPr>
        </p:nvGraphicFramePr>
        <p:xfrm>
          <a:off x="467430" y="1565160"/>
          <a:ext cx="8229601" cy="2910840"/>
        </p:xfrm>
        <a:graphic>
          <a:graphicData uri="http://schemas.openxmlformats.org/drawingml/2006/table">
            <a:tbl>
              <a:tblPr firstRow="1" bandRow="1">
                <a:tableStyleId>{5C22544A-7EE6-4342-B048-85BDC9FD1C3A}</a:tableStyleId>
              </a:tblPr>
              <a:tblGrid>
                <a:gridCol w="648090"/>
                <a:gridCol w="936130"/>
                <a:gridCol w="6120850"/>
                <a:gridCol w="524531"/>
              </a:tblGrid>
              <a:tr h="274320">
                <a:tc>
                  <a:txBody>
                    <a:bodyPr/>
                    <a:lstStyle/>
                    <a:p>
                      <a:r>
                        <a:rPr lang="en-US" sz="1600" dirty="0" smtClean="0"/>
                        <a:t>Day</a:t>
                      </a:r>
                      <a:endParaRPr lang="en-US" sz="1600" dirty="0"/>
                    </a:p>
                  </a:txBody>
                  <a:tcPr/>
                </a:tc>
                <a:tc>
                  <a:txBody>
                    <a:bodyPr/>
                    <a:lstStyle/>
                    <a:p>
                      <a:r>
                        <a:rPr lang="en-US" sz="1600" dirty="0" smtClean="0"/>
                        <a:t>Time</a:t>
                      </a:r>
                      <a:endParaRPr lang="en-US" sz="1600" dirty="0"/>
                    </a:p>
                  </a:txBody>
                  <a:tcPr/>
                </a:tc>
                <a:tc>
                  <a:txBody>
                    <a:bodyPr/>
                    <a:lstStyle/>
                    <a:p>
                      <a:r>
                        <a:rPr lang="en-US" sz="1600" dirty="0" smtClean="0"/>
                        <a:t>MD</a:t>
                      </a:r>
                      <a:endParaRPr lang="en-US" sz="1600" dirty="0"/>
                    </a:p>
                  </a:txBody>
                  <a:tcPr/>
                </a:tc>
                <a:tc>
                  <a:txBody>
                    <a:bodyPr/>
                    <a:lstStyle/>
                    <a:p>
                      <a:r>
                        <a:rPr lang="en-US" dirty="0" smtClean="0"/>
                        <a:t>MP</a:t>
                      </a:r>
                      <a:endParaRPr lang="en-US" dirty="0"/>
                    </a:p>
                  </a:txBody>
                  <a:tcP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t>Sun</a:t>
                      </a:r>
                    </a:p>
                  </a:txBody>
                  <a:tcPr marL="12700" marR="12700" marT="12700" marB="0" anchor="ctr"/>
                </a:tc>
                <a:tc>
                  <a:txBody>
                    <a:bodyPr/>
                    <a:lstStyle/>
                    <a:p>
                      <a:r>
                        <a:rPr lang="en-US" sz="1600" i="0" dirty="0" smtClean="0"/>
                        <a:t>16:00 (?)</a:t>
                      </a:r>
                      <a:endParaRPr lang="en-US" sz="1600" i="0" dirty="0"/>
                    </a:p>
                  </a:txBody>
                  <a:tcPr marL="12700" marR="12700" marT="12700"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1" u="none" strike="noStrike" noProof="0" dirty="0" smtClean="0">
                          <a:solidFill>
                            <a:srgbClr val="000000"/>
                          </a:solidFill>
                          <a:effectLst/>
                          <a:latin typeface="+mn-lt"/>
                        </a:rPr>
                        <a:t>Ramp down,</a:t>
                      </a:r>
                      <a:r>
                        <a:rPr lang="en-US" sz="1400" b="0" i="1" u="none" strike="noStrike" baseline="0" noProof="0" dirty="0" smtClean="0">
                          <a:solidFill>
                            <a:srgbClr val="000000"/>
                          </a:solidFill>
                          <a:effectLst/>
                          <a:latin typeface="+mn-lt"/>
                        </a:rPr>
                        <a:t> cycle</a:t>
                      </a:r>
                      <a:endParaRPr lang="en-US" sz="1400" b="0" i="1" u="none" strike="noStrike" noProof="0" dirty="0" smtClean="0">
                        <a:solidFill>
                          <a:srgbClr val="000000"/>
                        </a:solidFill>
                        <a:effectLst/>
                        <a:latin typeface="+mn-lt"/>
                      </a:endParaRPr>
                    </a:p>
                  </a:txBody>
                  <a:tcPr marL="12700" marR="12700" marT="1270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2000" b="1" i="0" u="none" strike="noStrike" dirty="0" smtClean="0">
                        <a:solidFill>
                          <a:schemeClr val="tx1"/>
                        </a:solidFill>
                        <a:effectLst/>
                        <a:latin typeface="+mn-lt"/>
                      </a:endParaRPr>
                    </a:p>
                  </a:txBody>
                  <a:tcPr marL="12700" marR="12700" marT="12700" marB="0" anchor="ct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L="12700" marR="12700" marT="12700" marB="0" anchor="ctr"/>
                </a:tc>
                <a:tc>
                  <a:txBody>
                    <a:bodyPr/>
                    <a:lstStyle/>
                    <a:p>
                      <a:r>
                        <a:rPr lang="en-GB" sz="1600" i="0" dirty="0" smtClean="0"/>
                        <a:t>18:00</a:t>
                      </a:r>
                      <a:endParaRPr lang="en-GB" sz="1600" i="0" dirty="0"/>
                    </a:p>
                  </a:txBody>
                  <a:tcPr marL="12700" marR="12700" marT="1270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000000"/>
                          </a:solidFill>
                          <a:effectLst/>
                          <a:uLnTx/>
                          <a:uFillTx/>
                          <a:latin typeface="+mn-lt"/>
                          <a:ea typeface="+mn-ea"/>
                          <a:cs typeface="+mn-cs"/>
                        </a:rPr>
                        <a:t>450 </a:t>
                      </a:r>
                      <a:r>
                        <a:rPr kumimoji="0" lang="en-US" sz="1600" b="0" i="0" u="none" strike="noStrike" kern="1200" cap="none" spc="0" normalizeH="0" baseline="0" noProof="0" dirty="0" err="1" smtClean="0">
                          <a:ln>
                            <a:noFill/>
                          </a:ln>
                          <a:solidFill>
                            <a:srgbClr val="000000"/>
                          </a:solidFill>
                          <a:effectLst/>
                          <a:uLnTx/>
                          <a:uFillTx/>
                          <a:latin typeface="+mn-lt"/>
                          <a:ea typeface="+mn-ea"/>
                          <a:cs typeface="+mn-cs"/>
                        </a:rPr>
                        <a:t>GeV</a:t>
                      </a:r>
                      <a:r>
                        <a:rPr kumimoji="0" lang="en-US" sz="1600" b="0" i="0" u="none" strike="noStrike" kern="1200" cap="none" spc="0" normalizeH="0" baseline="0" noProof="0" dirty="0" smtClean="0">
                          <a:ln>
                            <a:noFill/>
                          </a:ln>
                          <a:solidFill>
                            <a:srgbClr val="000000"/>
                          </a:solidFill>
                          <a:effectLst/>
                          <a:uLnTx/>
                          <a:uFillTx/>
                          <a:latin typeface="+mn-lt"/>
                          <a:ea typeface="+mn-ea"/>
                          <a:cs typeface="+mn-cs"/>
                        </a:rPr>
                        <a:t> </a:t>
                      </a:r>
                      <a:r>
                        <a:rPr kumimoji="0" lang="en-US" sz="1600" b="0" i="0" u="none" strike="noStrike" kern="1200" cap="none" spc="0" normalizeH="0" baseline="0" noProof="0" dirty="0" smtClean="0">
                          <a:ln>
                            <a:noFill/>
                          </a:ln>
                          <a:solidFill>
                            <a:srgbClr val="000000"/>
                          </a:solidFill>
                          <a:effectLst/>
                          <a:uLnTx/>
                          <a:uFillTx/>
                          <a:latin typeface="+mn-lt"/>
                          <a:ea typeface="+mn-ea"/>
                          <a:cs typeface="+mn-cs"/>
                          <a:sym typeface="Wingdings"/>
                        </a:rPr>
                        <a:t> 3.5 </a:t>
                      </a:r>
                      <a:r>
                        <a:rPr kumimoji="0" lang="en-US" sz="1600" b="0" i="0" u="none" strike="noStrike" kern="1200" cap="none" spc="0" normalizeH="0" baseline="0" noProof="0" dirty="0" err="1" smtClean="0">
                          <a:ln>
                            <a:noFill/>
                          </a:ln>
                          <a:solidFill>
                            <a:srgbClr val="000000"/>
                          </a:solidFill>
                          <a:effectLst/>
                          <a:uLnTx/>
                          <a:uFillTx/>
                          <a:latin typeface="+mn-lt"/>
                          <a:ea typeface="+mn-ea"/>
                          <a:cs typeface="+mn-cs"/>
                          <a:sym typeface="Wingdings"/>
                        </a:rPr>
                        <a:t>TeV</a:t>
                      </a:r>
                      <a:r>
                        <a:rPr kumimoji="0" lang="en-US" sz="1600" b="0" i="0" u="none" strike="noStrike" kern="1200" cap="none" spc="0" normalizeH="0" baseline="0" noProof="0" dirty="0" smtClean="0">
                          <a:ln>
                            <a:noFill/>
                          </a:ln>
                          <a:solidFill>
                            <a:srgbClr val="000000"/>
                          </a:solidFill>
                          <a:effectLst/>
                          <a:uLnTx/>
                          <a:uFillTx/>
                          <a:latin typeface="+mn-lt"/>
                          <a:ea typeface="+mn-ea"/>
                          <a:cs typeface="+mn-cs"/>
                          <a:sym typeface="Wingdings"/>
                        </a:rPr>
                        <a:t>: </a:t>
                      </a:r>
                      <a:r>
                        <a:rPr kumimoji="0" lang="en-US" sz="1800" b="1" i="0" u="sng" strike="noStrike" kern="1200" cap="none" spc="0" normalizeH="0" baseline="0" noProof="0" dirty="0" smtClean="0">
                          <a:ln>
                            <a:noFill/>
                          </a:ln>
                          <a:solidFill>
                            <a:srgbClr val="0000FF"/>
                          </a:solidFill>
                          <a:effectLst/>
                          <a:uLnTx/>
                          <a:uFillTx/>
                          <a:latin typeface="+mn-lt"/>
                          <a:ea typeface="+mn-ea"/>
                          <a:cs typeface="+mn-cs"/>
                        </a:rPr>
                        <a:t>Dry run ATS optics</a:t>
                      </a:r>
                      <a:endParaRPr kumimoji="0" lang="en-US" sz="1600" b="0" i="0" u="none" strike="noStrike" kern="1200" cap="none" spc="0" normalizeH="0" baseline="0" noProof="0" dirty="0" smtClean="0">
                        <a:ln>
                          <a:noFill/>
                        </a:ln>
                        <a:solidFill>
                          <a:srgbClr val="000000"/>
                        </a:solidFill>
                        <a:effectLst/>
                        <a:uLnTx/>
                        <a:uFillTx/>
                        <a:latin typeface="+mn-lt"/>
                        <a:ea typeface="+mn-ea"/>
                        <a:cs typeface="+mn-cs"/>
                      </a:endParaRPr>
                    </a:p>
                  </a:txBody>
                  <a:tcPr marL="12700" marR="12700" marT="1270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000" b="1" i="0" u="none" strike="noStrike" dirty="0" smtClean="0">
                          <a:solidFill>
                            <a:schemeClr val="tx1"/>
                          </a:solidFill>
                          <a:effectLst/>
                          <a:latin typeface="+mn-lt"/>
                        </a:rPr>
                        <a:t>A</a:t>
                      </a:r>
                    </a:p>
                  </a:txBody>
                  <a:tcPr marL="12700" marR="12700" marT="12700" marB="0" anchor="ct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L="12700" marR="12700" marT="12700" marB="0" anchor="ctr"/>
                </a:tc>
                <a:tc>
                  <a:txBody>
                    <a:bodyPr/>
                    <a:lstStyle/>
                    <a:p>
                      <a:r>
                        <a:rPr lang="en-GB" sz="1600" i="0" dirty="0" smtClean="0"/>
                        <a:t>21:00</a:t>
                      </a:r>
                      <a:endParaRPr lang="en-GB" sz="160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1" u="none" strike="noStrike" noProof="0" dirty="0" smtClean="0">
                          <a:solidFill>
                            <a:srgbClr val="000000"/>
                          </a:solidFill>
                          <a:effectLst/>
                          <a:latin typeface="+mn-lt"/>
                        </a:rPr>
                        <a:t>Ramp down,</a:t>
                      </a:r>
                      <a:r>
                        <a:rPr lang="en-US" sz="1400" b="0" i="1" u="none" strike="noStrike" baseline="0" noProof="0" dirty="0" smtClean="0">
                          <a:solidFill>
                            <a:srgbClr val="000000"/>
                          </a:solidFill>
                          <a:effectLst/>
                          <a:latin typeface="+mn-lt"/>
                        </a:rPr>
                        <a:t> cycle</a:t>
                      </a:r>
                      <a:endParaRPr lang="en-US" sz="1400" b="0" i="1" u="none" strike="noStrike" noProof="0" dirty="0" smtClean="0">
                        <a:solidFill>
                          <a:srgbClr val="000000"/>
                        </a:solidFill>
                        <a:effectLst/>
                        <a:latin typeface="+mn-lt"/>
                      </a:endParaRPr>
                    </a:p>
                  </a:txBody>
                  <a:tcPr marL="12700" marR="12700" marT="1270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2000" b="1" i="0" u="none" strike="noStrike" dirty="0" smtClean="0">
                        <a:solidFill>
                          <a:schemeClr val="tx1"/>
                        </a:solidFill>
                        <a:effectLst/>
                        <a:latin typeface="+mn-lt"/>
                      </a:endParaRPr>
                    </a:p>
                  </a:txBody>
                  <a:tcPr marL="12700" marR="12700" marT="12700" marB="0" anchor="ctr"/>
                </a:tc>
              </a:tr>
              <a:tr h="274320">
                <a:tc>
                  <a:txBody>
                    <a:bodyPr/>
                    <a:lstStyle/>
                    <a:p>
                      <a:endParaRPr lang="en-US" sz="1600" b="0" dirty="0"/>
                    </a:p>
                  </a:txBody>
                  <a:tcPr marL="12700" marR="12700" marT="12700" marB="0" anchor="ctr"/>
                </a:tc>
                <a:tc>
                  <a:txBody>
                    <a:bodyPr/>
                    <a:lstStyle/>
                    <a:p>
                      <a:r>
                        <a:rPr lang="en-US" sz="1600" i="0" dirty="0" smtClean="0"/>
                        <a:t>23:00</a:t>
                      </a:r>
                      <a:endParaRPr lang="en-US" sz="160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noProof="0" dirty="0" smtClean="0">
                          <a:solidFill>
                            <a:srgbClr val="000000"/>
                          </a:solidFill>
                          <a:effectLst/>
                          <a:latin typeface="+mn-lt"/>
                        </a:rPr>
                        <a:t>450 </a:t>
                      </a:r>
                      <a:r>
                        <a:rPr lang="en-US" sz="1600" b="0" i="0" u="none" strike="noStrike" noProof="0" dirty="0" err="1" smtClean="0">
                          <a:solidFill>
                            <a:srgbClr val="000000"/>
                          </a:solidFill>
                          <a:effectLst/>
                          <a:latin typeface="+mn-lt"/>
                        </a:rPr>
                        <a:t>GeV</a:t>
                      </a:r>
                      <a:r>
                        <a:rPr lang="en-US" sz="1600" b="0" i="0" u="none" strike="noStrike" noProof="0" dirty="0" smtClean="0">
                          <a:solidFill>
                            <a:srgbClr val="000000"/>
                          </a:solidFill>
                          <a:effectLst/>
                          <a:latin typeface="+mn-lt"/>
                        </a:rPr>
                        <a:t>: </a:t>
                      </a:r>
                      <a:r>
                        <a:rPr lang="en-US" sz="1800" b="1" i="0" u="sng" strike="noStrike" noProof="0" dirty="0" smtClean="0">
                          <a:solidFill>
                            <a:srgbClr val="0000FF"/>
                          </a:solidFill>
                          <a:effectLst/>
                          <a:latin typeface="+mn-lt"/>
                        </a:rPr>
                        <a:t>Tune working points</a:t>
                      </a:r>
                      <a:r>
                        <a:rPr lang="en-US" sz="1800" b="1" i="0" u="none" strike="noStrike" baseline="0" noProof="0" dirty="0" smtClean="0">
                          <a:solidFill>
                            <a:srgbClr val="0000FF"/>
                          </a:solidFill>
                          <a:effectLst/>
                          <a:latin typeface="+mn-lt"/>
                        </a:rPr>
                        <a:t> </a:t>
                      </a:r>
                      <a:r>
                        <a:rPr lang="en-US" sz="1400" b="0" i="0" u="none" strike="noStrike" baseline="0" noProof="0" dirty="0" smtClean="0">
                          <a:solidFill>
                            <a:schemeClr val="dk1"/>
                          </a:solidFill>
                          <a:effectLst/>
                          <a:latin typeface="+mn-lt"/>
                        </a:rPr>
                        <a:t>–</a:t>
                      </a:r>
                      <a:r>
                        <a:rPr lang="en-US" sz="1200" b="0" i="0" u="none" strike="noStrike" baseline="0" noProof="0" dirty="0" smtClean="0">
                          <a:solidFill>
                            <a:schemeClr val="dk1"/>
                          </a:solidFill>
                          <a:effectLst/>
                          <a:latin typeface="+mn-lt"/>
                        </a:rPr>
                        <a:t> </a:t>
                      </a:r>
                      <a:r>
                        <a:rPr lang="en-US" sz="1400" b="0" i="0" u="none" strike="noStrike" baseline="0" noProof="0" dirty="0" smtClean="0">
                          <a:solidFill>
                            <a:schemeClr val="dk1"/>
                          </a:solidFill>
                          <a:effectLst/>
                          <a:latin typeface="+mn-lt"/>
                        </a:rPr>
                        <a:t>half integer WP, more space for tune footprint, lower crossing angle, lower beta*, …</a:t>
                      </a:r>
                      <a:endParaRPr lang="en-US" sz="1600" b="0" i="0" u="none" strike="noStrike" noProof="0" dirty="0" smtClean="0">
                        <a:solidFill>
                          <a:srgbClr val="000000"/>
                        </a:solidFill>
                        <a:effectLst/>
                        <a:latin typeface="+mn-lt"/>
                      </a:endParaRPr>
                    </a:p>
                  </a:txBody>
                  <a:tcPr marL="12700" marR="12700" marT="1270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000" b="1" i="0" u="none" dirty="0" smtClean="0">
                          <a:solidFill>
                            <a:schemeClr val="tx1"/>
                          </a:solidFill>
                        </a:rPr>
                        <a:t>A</a:t>
                      </a:r>
                    </a:p>
                  </a:txBody>
                  <a:tcPr marL="12700" marR="12700" marT="12700" marB="0" anchor="ctr"/>
                </a:tc>
              </a:tr>
              <a:tr h="274320">
                <a:tc>
                  <a:txBody>
                    <a:bodyPr/>
                    <a:lstStyle/>
                    <a:p>
                      <a:r>
                        <a:rPr lang="en-US" sz="1600" b="0" dirty="0" smtClean="0"/>
                        <a:t>Mon</a:t>
                      </a:r>
                      <a:endParaRPr lang="en-US" sz="1600" b="0" dirty="0"/>
                    </a:p>
                  </a:txBody>
                  <a:tcPr marL="12700" marR="12700" marT="12700" marB="0" anchor="ctr"/>
                </a:tc>
                <a:tc>
                  <a:txBody>
                    <a:bodyPr/>
                    <a:lstStyle/>
                    <a:p>
                      <a:r>
                        <a:rPr lang="en-US" sz="1600" i="0" dirty="0" smtClean="0"/>
                        <a:t>07:00</a:t>
                      </a:r>
                      <a:endParaRPr lang="en-US" sz="1600" i="0" dirty="0"/>
                    </a:p>
                  </a:txBody>
                  <a:tcPr marL="12700" marR="12700" marT="1270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000000"/>
                          </a:solidFill>
                          <a:effectLst/>
                          <a:uLnTx/>
                          <a:uFillTx/>
                          <a:latin typeface="+mn-lt"/>
                          <a:ea typeface="+mn-ea"/>
                          <a:cs typeface="+mn-cs"/>
                        </a:rPr>
                        <a:t>450 </a:t>
                      </a:r>
                      <a:r>
                        <a:rPr kumimoji="0" lang="en-US" sz="1600" b="0" i="0" u="none" strike="noStrike" kern="1200" cap="none" spc="0" normalizeH="0" baseline="0" noProof="0" dirty="0" err="1" smtClean="0">
                          <a:ln>
                            <a:noFill/>
                          </a:ln>
                          <a:solidFill>
                            <a:srgbClr val="000000"/>
                          </a:solidFill>
                          <a:effectLst/>
                          <a:uLnTx/>
                          <a:uFillTx/>
                          <a:latin typeface="+mn-lt"/>
                          <a:ea typeface="+mn-ea"/>
                          <a:cs typeface="+mn-cs"/>
                        </a:rPr>
                        <a:t>GeV</a:t>
                      </a:r>
                      <a:r>
                        <a:rPr kumimoji="0" lang="en-US" sz="1600" b="0" i="0" u="none" strike="noStrike" kern="1200" cap="none" spc="0" normalizeH="0" baseline="0" noProof="0" dirty="0" smtClean="0">
                          <a:ln>
                            <a:noFill/>
                          </a:ln>
                          <a:solidFill>
                            <a:srgbClr val="000000"/>
                          </a:solidFill>
                          <a:effectLst/>
                          <a:uLnTx/>
                          <a:uFillTx/>
                          <a:latin typeface="+mn-lt"/>
                          <a:ea typeface="+mn-ea"/>
                          <a:cs typeface="+mn-cs"/>
                        </a:rPr>
                        <a:t> </a:t>
                      </a:r>
                      <a:r>
                        <a:rPr kumimoji="0" lang="en-US" sz="1600" b="0" i="0" u="none" strike="noStrike" kern="1200" cap="none" spc="0" normalizeH="0" baseline="0" noProof="0" dirty="0" err="1" smtClean="0">
                          <a:ln>
                            <a:noFill/>
                          </a:ln>
                          <a:solidFill>
                            <a:srgbClr val="000000"/>
                          </a:solidFill>
                          <a:effectLst/>
                          <a:uLnTx/>
                          <a:uFillTx/>
                          <a:latin typeface="+mn-lt"/>
                          <a:ea typeface="+mn-ea"/>
                          <a:cs typeface="+mn-cs"/>
                          <a:sym typeface="Wingdings"/>
                        </a:rPr>
                        <a:t></a:t>
                      </a:r>
                      <a:r>
                        <a:rPr kumimoji="0" lang="en-US" sz="1600" b="0" i="0" u="none" strike="noStrike" kern="1200" cap="none" spc="0" normalizeH="0" baseline="0" noProof="0" dirty="0" smtClean="0">
                          <a:ln>
                            <a:noFill/>
                          </a:ln>
                          <a:solidFill>
                            <a:srgbClr val="000000"/>
                          </a:solidFill>
                          <a:effectLst/>
                          <a:uLnTx/>
                          <a:uFillTx/>
                          <a:latin typeface="+mn-lt"/>
                          <a:ea typeface="+mn-ea"/>
                          <a:cs typeface="+mn-cs"/>
                          <a:sym typeface="Wingdings"/>
                        </a:rPr>
                        <a:t> 3.5 </a:t>
                      </a:r>
                      <a:r>
                        <a:rPr kumimoji="0" lang="en-US" sz="1600" b="0" i="0" u="none" strike="noStrike" kern="1200" cap="none" spc="0" normalizeH="0" baseline="0" noProof="0" dirty="0" err="1" smtClean="0">
                          <a:ln>
                            <a:noFill/>
                          </a:ln>
                          <a:solidFill>
                            <a:srgbClr val="000000"/>
                          </a:solidFill>
                          <a:effectLst/>
                          <a:uLnTx/>
                          <a:uFillTx/>
                          <a:latin typeface="+mn-lt"/>
                          <a:ea typeface="+mn-ea"/>
                          <a:cs typeface="+mn-cs"/>
                          <a:sym typeface="Wingdings"/>
                        </a:rPr>
                        <a:t>TeV</a:t>
                      </a:r>
                      <a:r>
                        <a:rPr kumimoji="0" lang="en-US" sz="1600" b="0" i="0" u="none" strike="noStrike" kern="1200" cap="none" spc="0" normalizeH="0" baseline="0" noProof="0" dirty="0" smtClean="0">
                          <a:ln>
                            <a:noFill/>
                          </a:ln>
                          <a:solidFill>
                            <a:srgbClr val="000000"/>
                          </a:solidFill>
                          <a:effectLst/>
                          <a:uLnTx/>
                          <a:uFillTx/>
                          <a:latin typeface="+mn-lt"/>
                          <a:ea typeface="+mn-ea"/>
                          <a:cs typeface="+mn-cs"/>
                        </a:rPr>
                        <a:t>: </a:t>
                      </a:r>
                      <a:r>
                        <a:rPr kumimoji="0" lang="en-US" sz="1800" b="1" i="0" u="sng" strike="noStrike" kern="1200" cap="none" spc="0" normalizeH="0" baseline="0" noProof="0" dirty="0" smtClean="0">
                          <a:ln>
                            <a:noFill/>
                          </a:ln>
                          <a:solidFill>
                            <a:srgbClr val="0000FF"/>
                          </a:solidFill>
                          <a:effectLst/>
                          <a:uLnTx/>
                          <a:uFillTx/>
                          <a:latin typeface="+mn-lt"/>
                          <a:ea typeface="+mn-ea"/>
                          <a:cs typeface="+mn-cs"/>
                        </a:rPr>
                        <a:t>Proton-Lead</a:t>
                      </a:r>
                      <a:r>
                        <a:rPr kumimoji="0" lang="en-US" sz="1800" b="1" i="0" u="none" strike="noStrike" kern="1200" cap="none" spc="0" normalizeH="0" baseline="0" noProof="0" dirty="0" smtClean="0">
                          <a:ln>
                            <a:noFill/>
                          </a:ln>
                          <a:solidFill>
                            <a:srgbClr val="0000FF"/>
                          </a:solidFill>
                          <a:effectLst/>
                          <a:uLnTx/>
                          <a:uFillTx/>
                          <a:latin typeface="+mn-lt"/>
                          <a:ea typeface="+mn-ea"/>
                          <a:cs typeface="+mn-cs"/>
                        </a:rPr>
                        <a:t> </a:t>
                      </a:r>
                      <a:r>
                        <a:rPr kumimoji="0" lang="en-US" sz="1400" b="0" i="0" u="none" strike="noStrike" kern="1200" cap="none" spc="0" normalizeH="0" baseline="0" noProof="0" dirty="0" smtClean="0">
                          <a:ln>
                            <a:noFill/>
                          </a:ln>
                          <a:solidFill>
                            <a:srgbClr val="000000"/>
                          </a:solidFill>
                          <a:effectLst/>
                          <a:uLnTx/>
                          <a:uFillTx/>
                          <a:latin typeface="+mn-lt"/>
                          <a:ea typeface="+mn-ea"/>
                          <a:cs typeface="+mn-cs"/>
                        </a:rPr>
                        <a:t>– feasibility of new physics scenario</a:t>
                      </a:r>
                      <a:endParaRPr kumimoji="0" lang="en-US" sz="1600" b="0" i="0" u="none" strike="noStrike" kern="1200" cap="none" spc="0" normalizeH="0" baseline="0" noProof="0" dirty="0" smtClean="0">
                        <a:ln>
                          <a:noFill/>
                        </a:ln>
                        <a:solidFill>
                          <a:srgbClr val="000000"/>
                        </a:solidFill>
                        <a:effectLst/>
                        <a:uLnTx/>
                        <a:uFillTx/>
                        <a:latin typeface="+mn-lt"/>
                        <a:ea typeface="+mn-ea"/>
                        <a:cs typeface="+mn-cs"/>
                      </a:endParaRPr>
                    </a:p>
                  </a:txBody>
                  <a:tcPr marL="12700" marR="12700" marT="12700"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1" i="0" u="none" dirty="0" smtClean="0"/>
                        <a:t>A/B</a:t>
                      </a:r>
                    </a:p>
                  </a:txBody>
                  <a:tcPr marL="12700" marR="12700" marT="12700" marB="0" anchor="ct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L="12700" marR="12700" marT="12700" marB="0" anchor="ctr"/>
                </a:tc>
                <a:tc>
                  <a:txBody>
                    <a:bodyPr/>
                    <a:lstStyle/>
                    <a:p>
                      <a:r>
                        <a:rPr lang="en-GB" sz="1600" i="0" dirty="0" smtClean="0"/>
                        <a:t>23:00</a:t>
                      </a:r>
                      <a:endParaRPr lang="en-GB" sz="160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1" u="none" strike="noStrike" noProof="0" dirty="0" smtClean="0">
                          <a:solidFill>
                            <a:srgbClr val="000000"/>
                          </a:solidFill>
                          <a:effectLst/>
                          <a:latin typeface="+mn-lt"/>
                        </a:rPr>
                        <a:t>Ramp down,</a:t>
                      </a:r>
                      <a:r>
                        <a:rPr lang="en-US" sz="1400" b="0" i="1" u="none" strike="noStrike" baseline="0" noProof="0" dirty="0" smtClean="0">
                          <a:solidFill>
                            <a:srgbClr val="000000"/>
                          </a:solidFill>
                          <a:effectLst/>
                          <a:latin typeface="+mn-lt"/>
                        </a:rPr>
                        <a:t> cycle</a:t>
                      </a:r>
                      <a:endParaRPr lang="en-US" sz="1400" b="0" i="1" u="none" strike="noStrike" noProof="0" dirty="0" smtClean="0">
                        <a:solidFill>
                          <a:srgbClr val="000000"/>
                        </a:solidFill>
                        <a:effectLst/>
                        <a:latin typeface="+mn-lt"/>
                      </a:endParaRPr>
                    </a:p>
                  </a:txBody>
                  <a:tcPr marL="12700" marR="12700" marT="12700" marB="0" anchor="ctr"/>
                </a:tc>
                <a:tc>
                  <a:txBody>
                    <a:bodyPr/>
                    <a:lstStyle/>
                    <a:p>
                      <a:pPr algn="ctr"/>
                      <a:endParaRPr lang="en-US" sz="2000" b="1" i="0" u="none" dirty="0">
                        <a:solidFill>
                          <a:schemeClr val="tx1"/>
                        </a:solidFill>
                      </a:endParaRPr>
                    </a:p>
                  </a:txBody>
                  <a:tcPr marL="12700" marR="12700" marT="12700" marB="0" anchor="ctr"/>
                </a:tc>
              </a:tr>
            </a:tbl>
          </a:graphicData>
        </a:graphic>
      </p:graphicFrame>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53106</TotalTime>
  <Words>705</Words>
  <Application>Microsoft Office PowerPoint</Application>
  <PresentationFormat>On-screen Show (4:3)</PresentationFormat>
  <Paragraphs>107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Pixel</vt:lpstr>
      <vt:lpstr>Saturday 29th October</vt:lpstr>
      <vt:lpstr>IP2 squeeze 1 m, in prep. of ion run</vt:lpstr>
      <vt:lpstr>Collimator setup for the 4 TCTs in IP2 </vt:lpstr>
      <vt:lpstr>Measured beams at IP2 with apetures</vt:lpstr>
      <vt:lpstr>Triplet Aperture Checks in IP2</vt:lpstr>
      <vt:lpstr>Fill #2266: Lumi’s and satellites</vt:lpstr>
      <vt:lpstr>The Plan for Sunday</vt:lpstr>
      <vt:lpstr>MD Program</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NICE</cp:lastModifiedBy>
  <cp:revision>3314</cp:revision>
  <dcterms:created xsi:type="dcterms:W3CDTF">2010-07-26T05:43:59Z</dcterms:created>
  <dcterms:modified xsi:type="dcterms:W3CDTF">2011-10-30T07:55:34Z</dcterms:modified>
</cp:coreProperties>
</file>