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 id="2147483684" r:id="rId2"/>
  </p:sldMasterIdLst>
  <p:notesMasterIdLst>
    <p:notesMasterId r:id="rId18"/>
  </p:notesMasterIdLst>
  <p:handoutMasterIdLst>
    <p:handoutMasterId r:id="rId19"/>
  </p:handoutMasterIdLst>
  <p:sldIdLst>
    <p:sldId id="1248" r:id="rId3"/>
    <p:sldId id="1259" r:id="rId4"/>
    <p:sldId id="1249" r:id="rId5"/>
    <p:sldId id="1253" r:id="rId6"/>
    <p:sldId id="1250" r:id="rId7"/>
    <p:sldId id="1251" r:id="rId8"/>
    <p:sldId id="1252" r:id="rId9"/>
    <p:sldId id="1254" r:id="rId10"/>
    <p:sldId id="1256" r:id="rId11"/>
    <p:sldId id="1257" r:id="rId12"/>
    <p:sldId id="1258" r:id="rId13"/>
    <p:sldId id="1255" r:id="rId14"/>
    <p:sldId id="1260" r:id="rId15"/>
    <p:sldId id="1261" r:id="rId16"/>
    <p:sldId id="1262" r:id="rId17"/>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3D0AF"/>
    <a:srgbClr val="008000"/>
    <a:srgbClr val="FF9900"/>
    <a:srgbClr val="DEDC8C"/>
    <a:srgbClr val="0000FF"/>
    <a:srgbClr val="FFFF99"/>
    <a:srgbClr val="CC0066"/>
    <a:srgbClr val="99FF99"/>
    <a:srgbClr val="FF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4" autoAdjust="0"/>
    <p:restoredTop sz="95262" autoAdjust="0"/>
  </p:normalViewPr>
  <p:slideViewPr>
    <p:cSldViewPr>
      <p:cViewPr varScale="1">
        <p:scale>
          <a:sx n="135" d="100"/>
          <a:sy n="135" d="100"/>
        </p:scale>
        <p:origin x="-930" y="-15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10/26/2011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xmlns=""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xmlns=""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04/06/2011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9:00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04/06/2011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04/06/2011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04/06/2011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9:00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59025"/>
            <a:ext cx="7772400" cy="1470025"/>
          </a:xfrm>
        </p:spPr>
        <p:txBody>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14800"/>
            <a:ext cx="6400800" cy="1752600"/>
          </a:xfrm>
        </p:spPr>
        <p:txBody>
          <a:bodyPr/>
          <a:lstStyle>
            <a:lvl1pPr marL="292100" indent="-292100" algn="l">
              <a:buFont typeface="Wingdings" pitchFamily="2" charset="2"/>
              <a:buChar char="q"/>
              <a:defRPr/>
            </a:lvl1pPr>
            <a:lvl2pPr marL="690563" indent="-233363" algn="l">
              <a:buClr>
                <a:srgbClr val="0000FF"/>
              </a:buClr>
              <a:buFont typeface="Arial" pitchFamily="34" charset="0"/>
              <a:buChar char="–"/>
              <a:defRPr sz="1800"/>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a:t>
            </a:r>
            <a:r>
              <a:rPr lang="en-US" smtClean="0"/>
              <a:t>subtitle style</a:t>
            </a:r>
          </a:p>
          <a:p>
            <a:pPr lvl="1"/>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lnSpc>
                <a:spcPct val="100000"/>
              </a:lnSpc>
              <a:defRPr/>
            </a:lvl1pPr>
            <a:lvl2pPr>
              <a:lnSpc>
                <a:spcPct val="100000"/>
              </a:lnSpc>
              <a:defRPr sz="1800"/>
            </a:lvl2pPr>
            <a:lvl3pPr>
              <a:lnSpc>
                <a:spcPct val="100000"/>
              </a:lnSpc>
              <a:defRPr/>
            </a:lvl3pPr>
            <a:lvl4pPr>
              <a:lnSpc>
                <a:spcPct val="100000"/>
              </a:lnSpc>
              <a:defRPr/>
            </a:lvl4pPr>
            <a:lvl5pPr>
              <a:lnSpc>
                <a:spcPct val="10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p:spPr>
        <p:txBody>
          <a:bodyPr/>
          <a:lstStyle>
            <a:lvl1pPr>
              <a:defRPr/>
            </a:lvl1pPr>
          </a:lstStyle>
          <a:p>
            <a:r>
              <a:rPr lang="en-US" dirty="0"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r>
              <a:rPr lang="en-US" dirty="0" smtClean="0"/>
              <a:t>26/10/2011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9:00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9:00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9:00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04/06/2011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9:00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9:00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04/06/2011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9:00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04/06/2011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Line 7"/>
          <p:cNvSpPr>
            <a:spLocks noChangeShapeType="1"/>
          </p:cNvSpPr>
          <p:nvPr/>
        </p:nvSpPr>
        <p:spPr bwMode="auto">
          <a:xfrm>
            <a:off x="76200" y="6629400"/>
            <a:ext cx="8991600" cy="0"/>
          </a:xfrm>
          <a:prstGeom prst="line">
            <a:avLst/>
          </a:prstGeom>
          <a:noFill/>
          <a:ln w="12700">
            <a:solidFill>
              <a:schemeClr val="bg2"/>
            </a:solidFill>
            <a:round/>
            <a:headEnd/>
            <a:tailEnd/>
          </a:ln>
        </p:spPr>
        <p:txBody>
          <a:bodyPr/>
          <a:lstStyle/>
          <a:p>
            <a:pPr algn="l" eaLnBrk="1" hangingPunct="1">
              <a:spcBef>
                <a:spcPct val="0"/>
              </a:spcBef>
              <a:defRPr/>
            </a:pPr>
            <a:endParaRPr lang="en-US" sz="1800">
              <a:solidFill>
                <a:srgbClr val="000000"/>
              </a:solidFill>
              <a:cs typeface="Arial" charset="0"/>
            </a:endParaRPr>
          </a:p>
        </p:txBody>
      </p:sp>
      <p:sp>
        <p:nvSpPr>
          <p:cNvPr id="1028" name="Text Box 8"/>
          <p:cNvSpPr txBox="1">
            <a:spLocks noChangeArrowheads="1"/>
          </p:cNvSpPr>
          <p:nvPr/>
        </p:nvSpPr>
        <p:spPr bwMode="auto">
          <a:xfrm>
            <a:off x="76200" y="6629400"/>
            <a:ext cx="9067800" cy="203200"/>
          </a:xfrm>
          <a:prstGeom prst="rect">
            <a:avLst/>
          </a:prstGeom>
          <a:noFill/>
          <a:ln w="9525">
            <a:noFill/>
            <a:miter lim="800000"/>
            <a:headEnd/>
            <a:tailEnd/>
          </a:ln>
        </p:spPr>
        <p:txBody>
          <a:bodyPr tIns="9144" bIns="9144">
            <a:spAutoFit/>
          </a:bodyPr>
          <a:lstStyle/>
          <a:p>
            <a:pPr algn="l" eaLnBrk="1" hangingPunct="1">
              <a:spcBef>
                <a:spcPct val="0"/>
              </a:spcBef>
              <a:defRPr/>
            </a:pPr>
            <a:r>
              <a:rPr lang="en-US" sz="1000" dirty="0">
                <a:solidFill>
                  <a:srgbClr val="808080"/>
                </a:solidFill>
                <a:cs typeface="Arial" charset="0"/>
              </a:rPr>
              <a:t>8h30 meeting		26-Oct-2011		CERN			</a:t>
            </a:r>
            <a:r>
              <a:rPr lang="en-US" sz="1000" dirty="0" err="1">
                <a:solidFill>
                  <a:srgbClr val="808080"/>
                </a:solidFill>
                <a:cs typeface="Arial" charset="0"/>
              </a:rPr>
              <a:t>Massimiliano</a:t>
            </a:r>
            <a:r>
              <a:rPr lang="en-US" sz="1000" dirty="0">
                <a:solidFill>
                  <a:srgbClr val="808080"/>
                </a:solidFill>
                <a:cs typeface="Arial" charset="0"/>
              </a:rPr>
              <a:t> Ferro-</a:t>
            </a:r>
            <a:r>
              <a:rPr lang="en-US" sz="1000" dirty="0" err="1">
                <a:solidFill>
                  <a:srgbClr val="808080"/>
                </a:solidFill>
                <a:cs typeface="Arial" charset="0"/>
              </a:rPr>
              <a:t>Luzzi</a:t>
            </a:r>
            <a:r>
              <a:rPr lang="en-US" sz="1000" dirty="0">
                <a:solidFill>
                  <a:srgbClr val="808080"/>
                </a:solidFill>
                <a:cs typeface="Arial" charset="0"/>
              </a:rPr>
              <a:t>  	             </a:t>
            </a:r>
            <a:fld id="{07F26C67-CF05-4BD5-BF87-A27617B6A9B7}" type="slidenum">
              <a:rPr lang="en-US" sz="1200" b="1">
                <a:solidFill>
                  <a:srgbClr val="808080"/>
                </a:solidFill>
                <a:cs typeface="Arial" charset="0"/>
              </a:rPr>
              <a:pPr algn="l" eaLnBrk="1" hangingPunct="1">
                <a:spcBef>
                  <a:spcPct val="0"/>
                </a:spcBef>
                <a:defRPr/>
              </a:pPr>
              <a:t>‹#›</a:t>
            </a:fld>
            <a:endParaRPr lang="en-US" sz="1200" b="1" dirty="0">
              <a:solidFill>
                <a:srgbClr val="808080"/>
              </a:solidFill>
              <a:cs typeface="Arial" charset="0"/>
            </a:endParaRPr>
          </a:p>
        </p:txBody>
      </p:sp>
      <p:sp>
        <p:nvSpPr>
          <p:cNvPr id="2" name="Rectangle 2"/>
          <p:cNvSpPr>
            <a:spLocks noGrp="1" noChangeArrowheads="1"/>
          </p:cNvSpPr>
          <p:nvPr>
            <p:ph type="title"/>
          </p:nvPr>
        </p:nvSpPr>
        <p:spPr bwMode="auto">
          <a:xfrm>
            <a:off x="0" y="0"/>
            <a:ext cx="9144000" cy="762000"/>
          </a:xfrm>
          <a:prstGeom prst="rect">
            <a:avLst/>
          </a:prstGeom>
          <a:solidFill>
            <a:schemeClr val="tx1">
              <a:lumMod val="65000"/>
              <a:lumOff val="35000"/>
            </a:schemeClr>
          </a:solidFill>
          <a:ln w="9525">
            <a:noFill/>
            <a:miter lim="800000"/>
            <a:headEnd/>
            <a:tailEnd/>
          </a:ln>
          <a:effectLst/>
        </p:spPr>
        <p:txBody>
          <a:bodyPr vert="horz" wrap="square" lIns="274320" tIns="45720" rIns="274320" bIns="45720" numCol="1" anchor="ctr" anchorCtr="0" compatLnSpc="1">
            <a:prstTxWarp prst="textNoShape">
              <a:avLst/>
            </a:prstTxWarp>
          </a:bodyPr>
          <a:lstStyle/>
          <a:p>
            <a:pPr lvl="0"/>
            <a:r>
              <a:rPr 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EAEAEA"/>
          </a:solidFill>
          <a:effectLst>
            <a:outerShdw blurRad="38100" dist="38100" dir="2700000" algn="tl">
              <a:srgbClr val="000000">
                <a:alpha val="43137"/>
              </a:srgbClr>
            </a:outerShdw>
          </a:effectLst>
          <a:latin typeface="+mn-lt"/>
          <a:ea typeface="+mj-ea"/>
          <a:cs typeface="+mj-cs"/>
        </a:defRPr>
      </a:lvl1pPr>
      <a:lvl2pPr algn="l" rtl="0" eaLnBrk="0" fontAlgn="base" hangingPunct="0">
        <a:spcBef>
          <a:spcPct val="0"/>
        </a:spcBef>
        <a:spcAft>
          <a:spcPct val="0"/>
        </a:spcAft>
        <a:defRPr sz="2400" b="1">
          <a:solidFill>
            <a:srgbClr val="EAEAEA"/>
          </a:solidFill>
          <a:latin typeface="Arial" charset="0"/>
        </a:defRPr>
      </a:lvl2pPr>
      <a:lvl3pPr algn="l" rtl="0" eaLnBrk="0" fontAlgn="base" hangingPunct="0">
        <a:spcBef>
          <a:spcPct val="0"/>
        </a:spcBef>
        <a:spcAft>
          <a:spcPct val="0"/>
        </a:spcAft>
        <a:defRPr sz="2400" b="1">
          <a:solidFill>
            <a:srgbClr val="EAEAEA"/>
          </a:solidFill>
          <a:latin typeface="Arial" charset="0"/>
        </a:defRPr>
      </a:lvl3pPr>
      <a:lvl4pPr algn="l" rtl="0" eaLnBrk="0" fontAlgn="base" hangingPunct="0">
        <a:spcBef>
          <a:spcPct val="0"/>
        </a:spcBef>
        <a:spcAft>
          <a:spcPct val="0"/>
        </a:spcAft>
        <a:defRPr sz="2400" b="1">
          <a:solidFill>
            <a:srgbClr val="EAEAEA"/>
          </a:solidFill>
          <a:latin typeface="Arial" charset="0"/>
        </a:defRPr>
      </a:lvl4pPr>
      <a:lvl5pPr algn="l" rtl="0" eaLnBrk="0" fontAlgn="base" hangingPunct="0">
        <a:spcBef>
          <a:spcPct val="0"/>
        </a:spcBef>
        <a:spcAft>
          <a:spcPct val="0"/>
        </a:spcAft>
        <a:defRPr sz="2400" b="1">
          <a:solidFill>
            <a:srgbClr val="EAEAEA"/>
          </a:solidFill>
          <a:latin typeface="Arial" charset="0"/>
        </a:defRPr>
      </a:lvl5pPr>
      <a:lvl6pPr marL="457200" algn="ctr" rtl="0" fontAlgn="base">
        <a:spcBef>
          <a:spcPct val="0"/>
        </a:spcBef>
        <a:spcAft>
          <a:spcPct val="0"/>
        </a:spcAft>
        <a:defRPr sz="2000">
          <a:solidFill>
            <a:schemeClr val="tx2"/>
          </a:solidFill>
          <a:latin typeface="Comic Sans MS" pitchFamily="66" charset="0"/>
        </a:defRPr>
      </a:lvl6pPr>
      <a:lvl7pPr marL="914400" algn="ctr" rtl="0" fontAlgn="base">
        <a:spcBef>
          <a:spcPct val="0"/>
        </a:spcBef>
        <a:spcAft>
          <a:spcPct val="0"/>
        </a:spcAft>
        <a:defRPr sz="2000">
          <a:solidFill>
            <a:schemeClr val="tx2"/>
          </a:solidFill>
          <a:latin typeface="Comic Sans MS" pitchFamily="66" charset="0"/>
        </a:defRPr>
      </a:lvl7pPr>
      <a:lvl8pPr marL="1371600" algn="ctr" rtl="0" fontAlgn="base">
        <a:spcBef>
          <a:spcPct val="0"/>
        </a:spcBef>
        <a:spcAft>
          <a:spcPct val="0"/>
        </a:spcAft>
        <a:defRPr sz="2000">
          <a:solidFill>
            <a:schemeClr val="tx2"/>
          </a:solidFill>
          <a:latin typeface="Comic Sans MS" pitchFamily="66" charset="0"/>
        </a:defRPr>
      </a:lvl8pPr>
      <a:lvl9pPr marL="1828800" algn="ctr" rtl="0" fontAlgn="base">
        <a:spcBef>
          <a:spcPct val="0"/>
        </a:spcBef>
        <a:spcAft>
          <a:spcPct val="0"/>
        </a:spcAft>
        <a:defRPr sz="2000">
          <a:solidFill>
            <a:schemeClr val="tx2"/>
          </a:solidFill>
          <a:latin typeface="Comic Sans MS" pitchFamily="66" charset="0"/>
        </a:defRPr>
      </a:lvl9pPr>
    </p:titleStyle>
    <p:bodyStyle>
      <a:lvl1pPr marL="342900" indent="-342900" algn="l" rtl="0" eaLnBrk="0" fontAlgn="base" hangingPunct="0">
        <a:spcBef>
          <a:spcPts val="600"/>
        </a:spcBef>
        <a:spcAft>
          <a:spcPct val="0"/>
        </a:spcAft>
        <a:buSzPct val="70000"/>
        <a:buFont typeface="Wingdings" pitchFamily="2" charset="2"/>
        <a:buChar char="q"/>
        <a:defRPr sz="2000">
          <a:solidFill>
            <a:schemeClr val="tx1"/>
          </a:solidFill>
          <a:latin typeface="+mn-lt"/>
          <a:ea typeface="+mn-ea"/>
          <a:cs typeface="+mn-cs"/>
        </a:defRPr>
      </a:lvl1pPr>
      <a:lvl2pPr marL="742950" indent="-285750" algn="l" rtl="0" eaLnBrk="0" fontAlgn="base" hangingPunct="0">
        <a:spcBef>
          <a:spcPts val="600"/>
        </a:spcBef>
        <a:spcAft>
          <a:spcPct val="0"/>
        </a:spcAft>
        <a:buChar char="–"/>
        <a:defRPr>
          <a:solidFill>
            <a:srgbClr val="0033CC"/>
          </a:solidFill>
          <a:latin typeface="+mn-lt"/>
        </a:defRPr>
      </a:lvl2pPr>
      <a:lvl3pPr marL="1143000" indent="-228600" algn="l" rtl="0" eaLnBrk="0" fontAlgn="base" hangingPunct="0">
        <a:spcBef>
          <a:spcPts val="600"/>
        </a:spcBef>
        <a:spcAft>
          <a:spcPct val="0"/>
        </a:spcAft>
        <a:buFont typeface="Wingdings" pitchFamily="2" charset="2"/>
        <a:buChar char="§"/>
        <a:defRPr sz="1600">
          <a:solidFill>
            <a:srgbClr val="008000"/>
          </a:solidFill>
          <a:latin typeface="+mn-lt"/>
        </a:defRPr>
      </a:lvl3pPr>
      <a:lvl4pPr marL="1600200" indent="-228600" algn="l" rtl="0" eaLnBrk="0" fontAlgn="base" hangingPunct="0">
        <a:spcBef>
          <a:spcPts val="600"/>
        </a:spcBef>
        <a:spcAft>
          <a:spcPct val="0"/>
        </a:spcAft>
        <a:buChar char="–"/>
        <a:defRPr sz="1400">
          <a:solidFill>
            <a:schemeClr val="tx1"/>
          </a:solidFill>
          <a:latin typeface="+mn-lt"/>
        </a:defRPr>
      </a:lvl4pPr>
      <a:lvl5pPr marL="2057400" indent="-228600" algn="l" rtl="0" eaLnBrk="0" fontAlgn="base" hangingPunct="0">
        <a:spcBef>
          <a:spcPts val="6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Tuesday 25</a:t>
            </a:r>
            <a:r>
              <a:rPr lang="en-GB" baseline="30000" dirty="0" smtClean="0"/>
              <a:t>th</a:t>
            </a:r>
            <a:r>
              <a:rPr lang="en-GB" dirty="0" smtClean="0"/>
              <a:t> October</a:t>
            </a:r>
            <a:endParaRPr lang="en-GB" dirty="0"/>
          </a:p>
        </p:txBody>
      </p:sp>
      <p:sp>
        <p:nvSpPr>
          <p:cNvPr id="3" name="Content Placeholder 2"/>
          <p:cNvSpPr>
            <a:spLocks noGrp="1"/>
          </p:cNvSpPr>
          <p:nvPr>
            <p:ph idx="1"/>
          </p:nvPr>
        </p:nvSpPr>
        <p:spPr>
          <a:xfrm>
            <a:off x="467430" y="764630"/>
            <a:ext cx="8229600" cy="5111750"/>
          </a:xfrm>
        </p:spPr>
        <p:txBody>
          <a:bodyPr/>
          <a:lstStyle/>
          <a:p>
            <a:r>
              <a:rPr lang="en-GB" sz="2000" dirty="0" smtClean="0"/>
              <a:t>08:22 Dump the 25 ns spaced 2100 x 1020 bunches</a:t>
            </a:r>
          </a:p>
          <a:p>
            <a:r>
              <a:rPr lang="en-GB" sz="2000" dirty="0" smtClean="0"/>
              <a:t>08:30 – 09:30 25 ns tests with different spacing between trains </a:t>
            </a:r>
          </a:p>
          <a:p>
            <a:r>
              <a:rPr lang="en-GB" sz="2000" dirty="0" smtClean="0"/>
              <a:t>Until 12:00: Access</a:t>
            </a:r>
          </a:p>
          <a:p>
            <a:r>
              <a:rPr lang="en-GB" sz="2000" dirty="0" smtClean="0"/>
              <a:t>Problems getting back</a:t>
            </a:r>
          </a:p>
          <a:p>
            <a:pPr lvl="1"/>
            <a:r>
              <a:rPr lang="en-US" sz="1800" dirty="0" smtClean="0"/>
              <a:t>BLM sanity check repeated 4 times, HC.BLM.SR6.C - Connectivity: ERROR, not the first and not the last time…</a:t>
            </a:r>
          </a:p>
          <a:p>
            <a:r>
              <a:rPr lang="en-US" sz="2000" dirty="0" smtClean="0"/>
              <a:t>14:00 Injecting pilots</a:t>
            </a:r>
          </a:p>
          <a:p>
            <a:r>
              <a:rPr lang="en-US" sz="2000" dirty="0" smtClean="0"/>
              <a:t>15:15 Injecting high intensity bunches for pile-up tests</a:t>
            </a:r>
          </a:p>
          <a:p>
            <a:r>
              <a:rPr lang="en-US" sz="2000" dirty="0" smtClean="0"/>
              <a:t>16:20 Stable beams &amp; separation tests</a:t>
            </a:r>
          </a:p>
          <a:p>
            <a:r>
              <a:rPr lang="en-US" sz="2000" dirty="0" smtClean="0"/>
              <a:t>19:40 Dump &amp; test squeeze in IP2 without beam</a:t>
            </a:r>
          </a:p>
          <a:p>
            <a:pPr lvl="1"/>
            <a:r>
              <a:rPr lang="en-US" sz="1600" dirty="0" smtClean="0"/>
              <a:t>We do the dry run for Alice squeeze at 1 meter beam process. </a:t>
            </a:r>
            <a:br>
              <a:rPr lang="en-US" sz="1600" dirty="0" smtClean="0"/>
            </a:br>
            <a:r>
              <a:rPr lang="en-US" sz="1600" dirty="0" smtClean="0"/>
              <a:t>The RQ5.L2B2 tripped during the squeeze, followed by the RQ5.L2B1. </a:t>
            </a:r>
          </a:p>
          <a:p>
            <a:r>
              <a:rPr lang="en-US" sz="2000" dirty="0" smtClean="0"/>
              <a:t>21:20 Waiting for beam from the SPS, RF problem</a:t>
            </a:r>
          </a:p>
          <a:p>
            <a:r>
              <a:rPr lang="en-US" sz="2000" dirty="0" smtClean="0"/>
              <a:t>22:00 RQT13.R5B1 tripped while sitting at injection without beam</a:t>
            </a:r>
          </a:p>
          <a:p>
            <a:pPr lvl="1"/>
            <a:r>
              <a:rPr lang="en-US" sz="1600" dirty="0" smtClean="0"/>
              <a:t>Piquet said that in case it trips again it will need an access, but he hopes that it can survive the night. This converter had tripped already once last 17 October and one more time one month before that)</a:t>
            </a:r>
            <a:br>
              <a:rPr lang="en-US" sz="1600" dirty="0" smtClean="0"/>
            </a:br>
            <a:endParaRPr lang="en-GB" sz="1600"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1</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SPS extraction kicker MKE4 waveform scan</a:t>
            </a:r>
            <a:endParaRPr lang="en-GB" dirty="0"/>
          </a:p>
        </p:txBody>
      </p:sp>
      <p:sp>
        <p:nvSpPr>
          <p:cNvPr id="3" name="Content Placeholder 2"/>
          <p:cNvSpPr>
            <a:spLocks noGrp="1"/>
          </p:cNvSpPr>
          <p:nvPr>
            <p:ph idx="1"/>
          </p:nvPr>
        </p:nvSpPr>
        <p:spPr>
          <a:xfrm>
            <a:off x="457200" y="764630"/>
            <a:ext cx="8229600" cy="2880400"/>
          </a:xfrm>
        </p:spPr>
        <p:txBody>
          <a:bodyPr/>
          <a:lstStyle/>
          <a:p>
            <a:r>
              <a:rPr lang="en-GB" sz="2000" dirty="0" smtClean="0"/>
              <a:t>Performed on SPS with TT40 TED in</a:t>
            </a:r>
          </a:p>
          <a:p>
            <a:pPr lvl="1"/>
            <a:r>
              <a:rPr lang="en-US" sz="1800" dirty="0" smtClean="0"/>
              <a:t>Data from BTV.400343</a:t>
            </a:r>
            <a:endParaRPr lang="en-GB" sz="1800" dirty="0" smtClean="0"/>
          </a:p>
          <a:p>
            <a:r>
              <a:rPr lang="en-GB" sz="2000" dirty="0" smtClean="0"/>
              <a:t>Understand problems with steering of B2 and injection oscillation pattern</a:t>
            </a:r>
          </a:p>
          <a:p>
            <a:r>
              <a:rPr lang="en-US" sz="2000" dirty="0" smtClean="0"/>
              <a:t>Clearly, steering with 12b in the first few hundred ns is not optimal</a:t>
            </a:r>
          </a:p>
          <a:p>
            <a:pPr lvl="1"/>
            <a:r>
              <a:rPr lang="en-US" sz="1600" dirty="0" smtClean="0"/>
              <a:t>Resulting in beam not well </a:t>
            </a:r>
            <a:r>
              <a:rPr lang="en-US" sz="1600" dirty="0" err="1" smtClean="0"/>
              <a:t>centred</a:t>
            </a:r>
            <a:r>
              <a:rPr lang="en-US" sz="1600" dirty="0" smtClean="0"/>
              <a:t> when using 144 bunches = full kicker length </a:t>
            </a:r>
            <a:r>
              <a:rPr lang="en-US" dirty="0" smtClean="0"/>
              <a:t/>
            </a:r>
            <a:br>
              <a:rPr lang="en-US" dirty="0" smtClean="0"/>
            </a:b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10</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171037" y="2996940"/>
            <a:ext cx="6929453" cy="3816530"/>
          </a:xfrm>
          <a:prstGeom prst="rect">
            <a:avLst/>
          </a:prstGeom>
          <a:noFill/>
          <a:ln w="9525">
            <a:noFill/>
            <a:miter lim="800000"/>
            <a:headEnd/>
            <a:tailEnd/>
          </a:ln>
        </p:spPr>
      </p:pic>
      <p:cxnSp>
        <p:nvCxnSpPr>
          <p:cNvPr id="9" name="Straight Arrow Connector 8"/>
          <p:cNvCxnSpPr/>
          <p:nvPr/>
        </p:nvCxnSpPr>
        <p:spPr bwMode="auto">
          <a:xfrm flipH="1">
            <a:off x="2123660" y="2420860"/>
            <a:ext cx="1152160" cy="1152160"/>
          </a:xfrm>
          <a:prstGeom prst="straightConnector1">
            <a:avLst/>
          </a:prstGeom>
          <a:solidFill>
            <a:schemeClr val="accent1"/>
          </a:solidFill>
          <a:ln w="12700" cap="sq" cmpd="sng" algn="ctr">
            <a:solidFill>
              <a:schemeClr val="bg2"/>
            </a:solidFill>
            <a:prstDash val="solid"/>
            <a:round/>
            <a:headEnd type="none" w="med" len="med"/>
            <a:tailEnd type="arrow"/>
          </a:ln>
          <a:effectLst/>
        </p:spPr>
      </p:cxnSp>
      <p:cxnSp>
        <p:nvCxnSpPr>
          <p:cNvPr id="12" name="Straight Arrow Connector 11"/>
          <p:cNvCxnSpPr/>
          <p:nvPr/>
        </p:nvCxnSpPr>
        <p:spPr bwMode="auto">
          <a:xfrm>
            <a:off x="251400" y="6381410"/>
            <a:ext cx="792110" cy="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
        <p:nvSpPr>
          <p:cNvPr id="13" name="TextBox 12"/>
          <p:cNvSpPr txBox="1"/>
          <p:nvPr/>
        </p:nvSpPr>
        <p:spPr>
          <a:xfrm>
            <a:off x="0" y="5733320"/>
            <a:ext cx="1259540" cy="646331"/>
          </a:xfrm>
          <a:prstGeom prst="rect">
            <a:avLst/>
          </a:prstGeom>
          <a:noFill/>
        </p:spPr>
        <p:txBody>
          <a:bodyPr wrap="square" rtlCol="0">
            <a:spAutoFit/>
          </a:bodyPr>
          <a:lstStyle/>
          <a:p>
            <a:r>
              <a:rPr lang="en-GB" sz="1800" dirty="0" smtClean="0"/>
              <a:t>Watch that scale!</a:t>
            </a:r>
            <a:endParaRPr lang="en-GB" sz="1800" dirty="0"/>
          </a:p>
        </p:txBody>
      </p:sp>
      <p:sp>
        <p:nvSpPr>
          <p:cNvPr id="14" name="TextBox 13"/>
          <p:cNvSpPr txBox="1"/>
          <p:nvPr/>
        </p:nvSpPr>
        <p:spPr>
          <a:xfrm>
            <a:off x="6300240" y="692620"/>
            <a:ext cx="2592360" cy="400110"/>
          </a:xfrm>
          <a:prstGeom prst="rect">
            <a:avLst/>
          </a:prstGeom>
          <a:solidFill>
            <a:schemeClr val="accent1"/>
          </a:solidFill>
        </p:spPr>
        <p:txBody>
          <a:bodyPr wrap="square" rtlCol="0">
            <a:spAutoFit/>
          </a:bodyPr>
          <a:lstStyle/>
          <a:p>
            <a:r>
              <a:rPr lang="en-GB" dirty="0" smtClean="0"/>
              <a:t>Brennan, Verena</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Physics fill #2254</a:t>
            </a:r>
            <a:endParaRPr lang="en-GB" dirty="0"/>
          </a:p>
        </p:txBody>
      </p:sp>
      <p:sp>
        <p:nvSpPr>
          <p:cNvPr id="3" name="Content Placeholder 2"/>
          <p:cNvSpPr>
            <a:spLocks noGrp="1"/>
          </p:cNvSpPr>
          <p:nvPr>
            <p:ph idx="1"/>
          </p:nvPr>
        </p:nvSpPr>
        <p:spPr>
          <a:xfrm>
            <a:off x="395420" y="764630"/>
            <a:ext cx="8229600" cy="1296180"/>
          </a:xfrm>
        </p:spPr>
        <p:txBody>
          <a:bodyPr/>
          <a:lstStyle/>
          <a:p>
            <a:r>
              <a:rPr lang="en-GB" sz="2000" dirty="0" smtClean="0"/>
              <a:t>Filling, </a:t>
            </a:r>
            <a:br>
              <a:rPr lang="en-GB" sz="2000" dirty="0" smtClean="0"/>
            </a:br>
            <a:r>
              <a:rPr lang="en-US" sz="2000" dirty="0" smtClean="0"/>
              <a:t>MKI2 vacuum up to 8E-9</a:t>
            </a:r>
          </a:p>
          <a:p>
            <a:r>
              <a:rPr lang="en-US" sz="2000" dirty="0" smtClean="0"/>
              <a:t>CMS vacuum up to about</a:t>
            </a:r>
            <a:br>
              <a:rPr lang="en-US" sz="2000" dirty="0" smtClean="0"/>
            </a:br>
            <a:r>
              <a:rPr lang="en-US" sz="2000" dirty="0" smtClean="0"/>
              <a:t>10-7 again</a:t>
            </a:r>
          </a:p>
          <a:p>
            <a:r>
              <a:rPr lang="en-US" sz="2000" dirty="0" err="1" smtClean="0"/>
              <a:t>Lumi</a:t>
            </a:r>
            <a:r>
              <a:rPr lang="en-US" sz="2000" dirty="0" smtClean="0"/>
              <a:t> around 3.5e33 cm-2s-1</a:t>
            </a:r>
            <a:endParaRPr lang="en-GB" sz="2000"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11</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4427980" y="764630"/>
            <a:ext cx="4392120" cy="3453384"/>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539440" y="3717040"/>
            <a:ext cx="5995365" cy="2705298"/>
          </a:xfrm>
          <a:prstGeom prst="rect">
            <a:avLst/>
          </a:prstGeom>
          <a:noFill/>
          <a:ln w="9525">
            <a:noFill/>
            <a:miter lim="800000"/>
            <a:headEnd/>
            <a:tailEnd/>
          </a:ln>
        </p:spPr>
      </p:pic>
      <p:cxnSp>
        <p:nvCxnSpPr>
          <p:cNvPr id="12" name="Straight Arrow Connector 11"/>
          <p:cNvCxnSpPr/>
          <p:nvPr/>
        </p:nvCxnSpPr>
        <p:spPr bwMode="auto">
          <a:xfrm flipH="1">
            <a:off x="4572000" y="4581160"/>
            <a:ext cx="2664370" cy="14402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
        <p:nvSpPr>
          <p:cNvPr id="13" name="TextBox 12"/>
          <p:cNvSpPr txBox="1"/>
          <p:nvPr/>
        </p:nvSpPr>
        <p:spPr>
          <a:xfrm>
            <a:off x="6948330" y="4437140"/>
            <a:ext cx="1728240" cy="923330"/>
          </a:xfrm>
          <a:prstGeom prst="rect">
            <a:avLst/>
          </a:prstGeom>
          <a:noFill/>
        </p:spPr>
        <p:txBody>
          <a:bodyPr wrap="square" rtlCol="0">
            <a:spAutoFit/>
          </a:bodyPr>
          <a:lstStyle/>
          <a:p>
            <a:r>
              <a:rPr lang="en-GB" sz="1800" dirty="0" smtClean="0"/>
              <a:t>OK when going into collisions</a:t>
            </a: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Plan</a:t>
            </a:r>
            <a:endParaRPr lang="en-GB" dirty="0"/>
          </a:p>
        </p:txBody>
      </p:sp>
      <p:sp>
        <p:nvSpPr>
          <p:cNvPr id="3" name="Content Placeholder 2"/>
          <p:cNvSpPr>
            <a:spLocks noGrp="1"/>
          </p:cNvSpPr>
          <p:nvPr>
            <p:ph idx="1"/>
          </p:nvPr>
        </p:nvSpPr>
        <p:spPr>
          <a:xfrm>
            <a:off x="457200" y="980660"/>
            <a:ext cx="8229600" cy="5111750"/>
          </a:xfrm>
        </p:spPr>
        <p:txBody>
          <a:bodyPr/>
          <a:lstStyle/>
          <a:p>
            <a:r>
              <a:rPr lang="en-GB" dirty="0" smtClean="0"/>
              <a:t>Physics</a:t>
            </a:r>
          </a:p>
          <a:p>
            <a:r>
              <a:rPr lang="en-GB" dirty="0" smtClean="0"/>
              <a:t>Thursday PM: run with enhanced satellites</a:t>
            </a:r>
          </a:p>
          <a:p>
            <a:pPr lvl="1"/>
            <a:r>
              <a:rPr lang="en-GB" dirty="0" smtClean="0"/>
              <a:t>And likely some smaller intensities for the normal bunches</a:t>
            </a:r>
          </a:p>
          <a:p>
            <a:r>
              <a:rPr lang="en-GB" dirty="0" smtClean="0"/>
              <a:t>Friday: test of IP2 squeezed optics and aperture measurements, in preparation of the ion run. </a:t>
            </a:r>
          </a:p>
          <a:p>
            <a:pPr lvl="1"/>
            <a:r>
              <a:rPr lang="en-GB" dirty="0" smtClean="0"/>
              <a:t>Scheduled for 24 hours.</a:t>
            </a:r>
          </a:p>
          <a:p>
            <a:r>
              <a:rPr lang="en-GB" dirty="0" smtClean="0"/>
              <a:t>Sunday 18:00: start of MD period</a:t>
            </a: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12</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Magnets and </a:t>
            </a:r>
            <a:r>
              <a:rPr lang="en-US" dirty="0" err="1" smtClean="0"/>
              <a:t>luminometers</a:t>
            </a:r>
            <a:r>
              <a:rPr lang="en-US" dirty="0" smtClean="0"/>
              <a:t> </a:t>
            </a:r>
            <a:br>
              <a:rPr lang="en-US" dirty="0" smtClean="0"/>
            </a:br>
            <a:r>
              <a:rPr lang="en-US" dirty="0" smtClean="0"/>
              <a:t>during MD</a:t>
            </a:r>
            <a:endParaRPr lang="en-US" dirty="0"/>
          </a:p>
        </p:txBody>
      </p:sp>
      <p:sp>
        <p:nvSpPr>
          <p:cNvPr id="2051" name="Subtitle 2"/>
          <p:cNvSpPr>
            <a:spLocks noGrp="1"/>
          </p:cNvSpPr>
          <p:nvPr>
            <p:ph type="subTitle" idx="1"/>
          </p:nvPr>
        </p:nvSpPr>
        <p:spPr/>
        <p:txBody>
          <a:bodyPr/>
          <a:lstStyle/>
          <a:p>
            <a:r>
              <a:rPr lang="en-US" smtClean="0"/>
              <a:t>proposals and wishes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Magnets</a:t>
            </a:r>
            <a:endParaRPr lang="en-US" dirty="0"/>
          </a:p>
        </p:txBody>
      </p:sp>
      <p:sp>
        <p:nvSpPr>
          <p:cNvPr id="3075" name="Content Placeholder 2"/>
          <p:cNvSpPr>
            <a:spLocks noGrp="1"/>
          </p:cNvSpPr>
          <p:nvPr>
            <p:ph idx="1"/>
          </p:nvPr>
        </p:nvSpPr>
        <p:spPr/>
        <p:txBody>
          <a:bodyPr/>
          <a:lstStyle/>
          <a:p>
            <a:r>
              <a:rPr lang="en-US" b="1" smtClean="0"/>
              <a:t>ALICE</a:t>
            </a:r>
            <a:r>
              <a:rPr lang="en-US" smtClean="0"/>
              <a:t>: no special intentions/requirements from expt. </a:t>
            </a:r>
            <a:r>
              <a:rPr lang="en-US" b="1" smtClean="0"/>
              <a:t>Can keep the magnets ON or OFF.</a:t>
            </a:r>
          </a:p>
          <a:p>
            <a:pPr lvl="1"/>
            <a:r>
              <a:rPr lang="en-US" smtClean="0"/>
              <a:t>what is needed for the ion setup/MD this and next week ? </a:t>
            </a:r>
          </a:p>
          <a:p>
            <a:endParaRPr lang="en-US" smtClean="0"/>
          </a:p>
          <a:p>
            <a:r>
              <a:rPr lang="en-US" b="1" smtClean="0"/>
              <a:t>ATLAS</a:t>
            </a:r>
            <a:r>
              <a:rPr lang="en-US" smtClean="0"/>
              <a:t>: The ATLAS magnets will stay </a:t>
            </a:r>
            <a:r>
              <a:rPr lang="en-US" b="1" smtClean="0"/>
              <a:t>ON during the MD</a:t>
            </a:r>
            <a:r>
              <a:rPr lang="en-US" smtClean="0"/>
              <a:t>. ATLAS will </a:t>
            </a:r>
            <a:r>
              <a:rPr lang="en-US" b="1" smtClean="0"/>
              <a:t>then ramp down the toroid on Mon 7nov </a:t>
            </a:r>
            <a:r>
              <a:rPr lang="en-US" smtClean="0"/>
              <a:t>in the morning and ramp up again on Friday 11nov. The </a:t>
            </a:r>
            <a:r>
              <a:rPr lang="en-US" b="1" smtClean="0">
                <a:solidFill>
                  <a:srgbClr val="C00000"/>
                </a:solidFill>
              </a:rPr>
              <a:t>solenoid</a:t>
            </a:r>
            <a:r>
              <a:rPr lang="en-US" smtClean="0"/>
              <a:t> will stay </a:t>
            </a:r>
            <a:r>
              <a:rPr lang="en-US" b="1" smtClean="0">
                <a:solidFill>
                  <a:srgbClr val="C00000"/>
                </a:solidFill>
              </a:rPr>
              <a:t>ON</a:t>
            </a:r>
            <a:r>
              <a:rPr lang="en-US" smtClean="0"/>
              <a:t>.</a:t>
            </a:r>
          </a:p>
          <a:p>
            <a:endParaRPr lang="en-US" smtClean="0"/>
          </a:p>
          <a:p>
            <a:r>
              <a:rPr lang="en-US" b="1" smtClean="0"/>
              <a:t>CMS</a:t>
            </a:r>
            <a:r>
              <a:rPr lang="en-US" smtClean="0"/>
              <a:t>: expt would like to </a:t>
            </a:r>
            <a:r>
              <a:rPr lang="en-US" b="1" smtClean="0"/>
              <a:t>ramp down the solenoid on Tue 1nov</a:t>
            </a:r>
            <a:r>
              <a:rPr lang="en-US" smtClean="0"/>
              <a:t>, for a filter regeneration. This will be completed sometime during the TS week and CMS will ramp up the solenoid when ready.</a:t>
            </a:r>
          </a:p>
          <a:p>
            <a:pPr lvl="1"/>
            <a:r>
              <a:rPr lang="en-US" smtClean="0"/>
              <a:t>must wait for end of 25ns ? possible shift of MD ?</a:t>
            </a:r>
          </a:p>
          <a:p>
            <a:endParaRPr lang="en-US" smtClean="0"/>
          </a:p>
          <a:p>
            <a:r>
              <a:rPr lang="en-US" b="1" smtClean="0"/>
              <a:t>LHCb</a:t>
            </a:r>
            <a:r>
              <a:rPr lang="en-US" smtClean="0"/>
              <a:t>: prefer to </a:t>
            </a:r>
            <a:r>
              <a:rPr lang="en-US" b="1" smtClean="0"/>
              <a:t>put OFF </a:t>
            </a:r>
            <a:r>
              <a:rPr lang="en-US" smtClean="0"/>
              <a:t>and only turn </a:t>
            </a:r>
            <a:r>
              <a:rPr lang="en-US" b="1" smtClean="0"/>
              <a:t>ON if needed for an MD</a:t>
            </a:r>
            <a:r>
              <a:rPr lang="en-US" smtClean="0"/>
              <a:t>. </a:t>
            </a:r>
          </a:p>
          <a:p>
            <a:pPr lvl="1"/>
            <a:r>
              <a:rPr lang="en-US" smtClean="0"/>
              <a:t>Indeed, needed for 25ns 20deg crossing in IP8 (Tue 1Nov ?). </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Luminometers</a:t>
            </a:r>
            <a:endParaRPr lang="en-US" dirty="0"/>
          </a:p>
        </p:txBody>
      </p:sp>
      <p:sp>
        <p:nvSpPr>
          <p:cNvPr id="4099" name="Content Placeholder 2"/>
          <p:cNvSpPr>
            <a:spLocks noGrp="1"/>
          </p:cNvSpPr>
          <p:nvPr>
            <p:ph idx="1"/>
          </p:nvPr>
        </p:nvSpPr>
        <p:spPr/>
        <p:txBody>
          <a:bodyPr/>
          <a:lstStyle/>
          <a:p>
            <a:pPr>
              <a:buFont typeface="Wingdings" pitchFamily="2" charset="2"/>
              <a:buNone/>
            </a:pPr>
            <a:r>
              <a:rPr lang="en-US" smtClean="0">
                <a:latin typeface="Courier New" pitchFamily="49" charset="0"/>
                <a:cs typeface="Courier New" pitchFamily="49" charset="0"/>
              </a:rPr>
              <a:t>Subject: luminometer requirements during LHC MD</a:t>
            </a:r>
          </a:p>
          <a:p>
            <a:pPr>
              <a:buFont typeface="Wingdings" pitchFamily="2" charset="2"/>
              <a:buNone/>
            </a:pPr>
            <a:endParaRPr lang="en-US" smtClean="0">
              <a:latin typeface="Courier New" pitchFamily="49" charset="0"/>
              <a:cs typeface="Courier New" pitchFamily="49" charset="0"/>
            </a:endParaRPr>
          </a:p>
          <a:p>
            <a:pPr>
              <a:buFont typeface="Wingdings" pitchFamily="2" charset="2"/>
              <a:buNone/>
            </a:pPr>
            <a:r>
              <a:rPr lang="en-US" smtClean="0">
                <a:latin typeface="Courier New" pitchFamily="49" charset="0"/>
                <a:cs typeface="Courier New" pitchFamily="49" charset="0"/>
              </a:rPr>
              <a:t>Dear Massi,</a:t>
            </a:r>
          </a:p>
          <a:p>
            <a:pPr>
              <a:buFont typeface="Wingdings" pitchFamily="2" charset="2"/>
              <a:buNone/>
            </a:pPr>
            <a:r>
              <a:rPr lang="en-US" smtClean="0">
                <a:latin typeface="Courier New" pitchFamily="49" charset="0"/>
                <a:cs typeface="Courier New" pitchFamily="49" charset="0"/>
              </a:rPr>
              <a:t>Here follows the list of MDs which require luminosity measurements:</a:t>
            </a:r>
          </a:p>
          <a:p>
            <a:pPr>
              <a:buFont typeface="Wingdings" pitchFamily="2" charset="2"/>
              <a:buNone/>
            </a:pPr>
            <a:endParaRPr lang="en-US" smtClean="0">
              <a:latin typeface="Courier New" pitchFamily="49" charset="0"/>
              <a:cs typeface="Courier New" pitchFamily="49" charset="0"/>
            </a:endParaRPr>
          </a:p>
          <a:p>
            <a:pPr>
              <a:buFont typeface="Wingdings" pitchFamily="2" charset="2"/>
              <a:buNone/>
            </a:pPr>
            <a:r>
              <a:rPr lang="en-US" smtClean="0">
                <a:latin typeface="Courier New" pitchFamily="49" charset="0"/>
                <a:cs typeface="Courier New" pitchFamily="49" charset="0"/>
              </a:rPr>
              <a:t>- Sunday 23-7: tune working points;</a:t>
            </a:r>
          </a:p>
          <a:p>
            <a:pPr>
              <a:buFont typeface="Wingdings" pitchFamily="2" charset="2"/>
              <a:buNone/>
            </a:pPr>
            <a:r>
              <a:rPr lang="en-US" smtClean="0">
                <a:latin typeface="Courier New" pitchFamily="49" charset="0"/>
                <a:cs typeface="Courier New" pitchFamily="49" charset="0"/>
              </a:rPr>
              <a:t>- Tuesday 13-21: LR beam-beam with 25 ns beams;</a:t>
            </a:r>
          </a:p>
          <a:p>
            <a:pPr>
              <a:buFont typeface="Wingdings" pitchFamily="2" charset="2"/>
              <a:buNone/>
            </a:pPr>
            <a:r>
              <a:rPr lang="en-US" smtClean="0">
                <a:latin typeface="Courier New" pitchFamily="49" charset="0"/>
                <a:cs typeface="Courier New" pitchFamily="49" charset="0"/>
              </a:rPr>
              <a:t>- Wednesday 9-19: ATS and tight collimators.</a:t>
            </a:r>
          </a:p>
          <a:p>
            <a:pPr>
              <a:buFont typeface="Wingdings" pitchFamily="2" charset="2"/>
              <a:buNone/>
            </a:pPr>
            <a:endParaRPr lang="en-US" smtClean="0">
              <a:latin typeface="Courier New" pitchFamily="49" charset="0"/>
              <a:cs typeface="Courier New" pitchFamily="49" charset="0"/>
            </a:endParaRPr>
          </a:p>
          <a:p>
            <a:pPr>
              <a:buFont typeface="Wingdings" pitchFamily="2" charset="2"/>
              <a:buNone/>
            </a:pPr>
            <a:r>
              <a:rPr lang="en-US" smtClean="0">
                <a:latin typeface="Courier New" pitchFamily="49" charset="0"/>
                <a:cs typeface="Courier New" pitchFamily="49" charset="0"/>
              </a:rPr>
              <a:t>Can you please circulate it to the experiments?</a:t>
            </a:r>
          </a:p>
          <a:p>
            <a:pPr>
              <a:buFont typeface="Wingdings" pitchFamily="2" charset="2"/>
              <a:buNone/>
            </a:pPr>
            <a:r>
              <a:rPr lang="en-US" smtClean="0">
                <a:latin typeface="Courier New" pitchFamily="49" charset="0"/>
                <a:cs typeface="Courier New" pitchFamily="49" charset="0"/>
              </a:rPr>
              <a:t>Thank you very much,</a:t>
            </a:r>
          </a:p>
          <a:p>
            <a:pPr>
              <a:buFont typeface="Wingdings" pitchFamily="2" charset="2"/>
              <a:buNone/>
            </a:pPr>
            <a:r>
              <a:rPr lang="en-US" smtClean="0">
                <a:latin typeface="Courier New" pitchFamily="49" charset="0"/>
                <a:cs typeface="Courier New" pitchFamily="49" charset="0"/>
              </a:rPr>
              <a:t>Ralph, Frank and Giulia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Tuesday night</a:t>
            </a:r>
            <a:endParaRPr lang="en-GB" dirty="0"/>
          </a:p>
        </p:txBody>
      </p:sp>
      <p:sp>
        <p:nvSpPr>
          <p:cNvPr id="3" name="Content Placeholder 2"/>
          <p:cNvSpPr>
            <a:spLocks noGrp="1"/>
          </p:cNvSpPr>
          <p:nvPr>
            <p:ph idx="1"/>
          </p:nvPr>
        </p:nvSpPr>
        <p:spPr>
          <a:xfrm>
            <a:off x="457200" y="764630"/>
            <a:ext cx="8229600" cy="5111750"/>
          </a:xfrm>
        </p:spPr>
        <p:txBody>
          <a:bodyPr/>
          <a:lstStyle/>
          <a:p>
            <a:r>
              <a:rPr lang="en-GB" sz="2000" dirty="0" smtClean="0"/>
              <a:t>22:30 injecting probes</a:t>
            </a:r>
          </a:p>
          <a:p>
            <a:r>
              <a:rPr lang="en-GB" sz="2000" dirty="0" smtClean="0"/>
              <a:t>23:30 </a:t>
            </a:r>
            <a:r>
              <a:rPr lang="en-US" sz="2000" dirty="0" smtClean="0"/>
              <a:t>SIS interlock for RQT13.R5B1/B2 due to a </a:t>
            </a:r>
            <a:r>
              <a:rPr lang="en-US" sz="2000" dirty="0" err="1" smtClean="0"/>
              <a:t>LT_Fip_Com_lost</a:t>
            </a:r>
            <a:r>
              <a:rPr lang="en-US" sz="2000" dirty="0" smtClean="0"/>
              <a:t>, Piquet QPS called</a:t>
            </a:r>
          </a:p>
          <a:p>
            <a:r>
              <a:rPr lang="en-US" sz="2000" dirty="0" smtClean="0"/>
              <a:t>00:00 Loss of PIC when </a:t>
            </a:r>
            <a:r>
              <a:rPr lang="en-US" sz="2000" dirty="0" err="1" smtClean="0"/>
              <a:t>powercycling</a:t>
            </a:r>
            <a:r>
              <a:rPr lang="en-US" sz="2000" dirty="0" smtClean="0"/>
              <a:t> RQT13.R5B1&amp;B2: again</a:t>
            </a:r>
          </a:p>
          <a:p>
            <a:r>
              <a:rPr lang="en-US" sz="2000" dirty="0" smtClean="0"/>
              <a:t>02:30 Sandrine </a:t>
            </a:r>
            <a:r>
              <a:rPr lang="en-US" sz="2000" dirty="0" err="1" smtClean="0"/>
              <a:t>analysed</a:t>
            </a:r>
            <a:r>
              <a:rPr lang="en-US" sz="2000" dirty="0" smtClean="0"/>
              <a:t> the last trip of RQT13.R5B1 and she is not sure if in fact the problem is that the circuit quenches at injection. </a:t>
            </a:r>
            <a:br>
              <a:rPr lang="en-US" sz="2000" dirty="0" smtClean="0"/>
            </a:br>
            <a:r>
              <a:rPr lang="en-US" sz="2000" dirty="0" smtClean="0"/>
              <a:t>We </a:t>
            </a:r>
            <a:r>
              <a:rPr lang="en-US" sz="2000" dirty="0" err="1" smtClean="0"/>
              <a:t>finnaly</a:t>
            </a:r>
            <a:r>
              <a:rPr lang="en-US" sz="2000" dirty="0" smtClean="0"/>
              <a:t> agreed on resetting and trying to proceed</a:t>
            </a:r>
          </a:p>
          <a:p>
            <a:r>
              <a:rPr lang="en-US" sz="2000" dirty="0" smtClean="0"/>
              <a:t>05:00 Lots of problems with BPM in IQC and YASP. </a:t>
            </a:r>
            <a:br>
              <a:rPr lang="en-US" sz="2000" dirty="0" smtClean="0"/>
            </a:br>
            <a:r>
              <a:rPr lang="en-US" sz="2000" dirty="0" smtClean="0"/>
              <a:t>BPMs missing in </a:t>
            </a:r>
            <a:r>
              <a:rPr lang="en-US" sz="2000" dirty="0" err="1" smtClean="0"/>
              <a:t>yasp</a:t>
            </a:r>
            <a:r>
              <a:rPr lang="en-US" sz="2000" dirty="0" smtClean="0"/>
              <a:t> again. Called Ralph S. </a:t>
            </a:r>
            <a:r>
              <a:rPr lang="en-US" sz="2000" smtClean="0"/>
              <a:t>for </a:t>
            </a:r>
            <a:r>
              <a:rPr lang="en-US" sz="2000" smtClean="0"/>
              <a:t>BPM </a:t>
            </a:r>
            <a:r>
              <a:rPr lang="en-US" sz="2000" smtClean="0"/>
              <a:t>front-end </a:t>
            </a:r>
            <a:r>
              <a:rPr lang="en-US" sz="2000" smtClean="0"/>
              <a:t>problems</a:t>
            </a:r>
            <a:r>
              <a:rPr lang="en-US" sz="2000" smtClean="0"/>
              <a:t>.</a:t>
            </a:r>
            <a:r>
              <a:rPr lang="en-US" sz="2000" dirty="0" smtClean="0"/>
              <a:t/>
            </a:r>
            <a:br>
              <a:rPr lang="en-US" sz="2000" dirty="0" smtClean="0"/>
            </a:br>
            <a:r>
              <a:rPr lang="en-US" sz="2000" dirty="0" smtClean="0"/>
              <a:t>Complete reboot of crate instead of restarting processes.</a:t>
            </a:r>
          </a:p>
          <a:p>
            <a:r>
              <a:rPr lang="en-US" sz="2000" dirty="0" smtClean="0"/>
              <a:t>06:22 Stable beams, initial </a:t>
            </a:r>
            <a:r>
              <a:rPr lang="en-US" sz="2000" dirty="0" err="1" smtClean="0"/>
              <a:t>lumi</a:t>
            </a:r>
            <a:r>
              <a:rPr lang="en-US" sz="2000" dirty="0" smtClean="0"/>
              <a:t> around 3.5e33 cm-2s-1</a:t>
            </a:r>
            <a:br>
              <a:rPr lang="en-US" sz="2000" dirty="0" smtClean="0"/>
            </a:br>
            <a:endParaRPr lang="en-GB" sz="2000"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2</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PM of 25 ns MD</a:t>
            </a:r>
            <a:endParaRPr lang="en-GB" dirty="0"/>
          </a:p>
        </p:txBody>
      </p:sp>
      <p:sp>
        <p:nvSpPr>
          <p:cNvPr id="3" name="Content Placeholder 2"/>
          <p:cNvSpPr>
            <a:spLocks noGrp="1"/>
          </p:cNvSpPr>
          <p:nvPr>
            <p:ph idx="1"/>
          </p:nvPr>
        </p:nvSpPr>
        <p:spPr>
          <a:xfrm>
            <a:off x="467430" y="764630"/>
            <a:ext cx="8229600" cy="5111750"/>
          </a:xfrm>
        </p:spPr>
        <p:txBody>
          <a:bodyPr/>
          <a:lstStyle/>
          <a:p>
            <a:r>
              <a:rPr lang="en-US" sz="2000" dirty="0" smtClean="0"/>
              <a:t>The injection of the beam was strongly hampered by the pressure rise on MKI8 and in particular by magnet D. Because of that the filling scheme had to be adapted to minimize the pressure rise and therefore the impact on the filling rate. </a:t>
            </a:r>
          </a:p>
          <a:p>
            <a:r>
              <a:rPr lang="en-US" sz="2000" dirty="0" smtClean="0"/>
              <a:t>During a soft-start of kicker MKI8 a pressure spike has occurred and it required an extended conditioning </a:t>
            </a:r>
          </a:p>
          <a:p>
            <a:pPr lvl="1"/>
            <a:r>
              <a:rPr lang="en-US" sz="1600" dirty="0" smtClean="0"/>
              <a:t>HV magnet break down due to the bad vacuum</a:t>
            </a:r>
          </a:p>
          <a:p>
            <a:r>
              <a:rPr lang="en-US" sz="2000" dirty="0" smtClean="0"/>
              <a:t>Finally managed to inject 2100 (B1) against 1020 (B2) bunches with spacing of 925 ns between trains of 72 bunches. </a:t>
            </a:r>
          </a:p>
          <a:p>
            <a:r>
              <a:rPr lang="en-US" sz="2000" dirty="0" smtClean="0"/>
              <a:t>Blow-up and losses are still observed along the bunch trains but there is a trend to improvement of the lifetime </a:t>
            </a:r>
          </a:p>
          <a:p>
            <a:r>
              <a:rPr lang="en-US" sz="2000" dirty="0" smtClean="0"/>
              <a:t>Heat load data have been collected as well as vacuum data and they indicate an improvement when normalized to current but they must still be analyzed in detail </a:t>
            </a:r>
          </a:p>
          <a:p>
            <a:r>
              <a:rPr lang="en-US" sz="2000" dirty="0" smtClean="0"/>
              <a:t>The last hour was dedicated to collect data in steady conditions. </a:t>
            </a:r>
          </a:p>
          <a:p>
            <a:r>
              <a:rPr lang="en-US" sz="2000" dirty="0" smtClean="0"/>
              <a:t>From 08:30 to 09:30 we took some measurements with trains of variable spacing to try to quantify SEY and reflectivity at the end of the scrubbing </a:t>
            </a:r>
            <a:r>
              <a:rPr lang="en-US" dirty="0" smtClean="0"/>
              <a:t/>
            </a:r>
            <a:br>
              <a:rPr lang="en-US" dirty="0" smtClean="0"/>
            </a:b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3</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sp>
        <p:nvSpPr>
          <p:cNvPr id="9" name="Right Arrow 8"/>
          <p:cNvSpPr/>
          <p:nvPr/>
        </p:nvSpPr>
        <p:spPr bwMode="auto">
          <a:xfrm>
            <a:off x="5940190" y="2780910"/>
            <a:ext cx="1152160" cy="144020"/>
          </a:xfrm>
          <a:prstGeom prst="rightArrow">
            <a:avLst/>
          </a:prstGeom>
          <a:solidFill>
            <a:srgbClr val="FF0000"/>
          </a:solidFill>
          <a:ln w="12700" cap="sq"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2000" b="0" i="0" u="none" strike="noStrike" cap="none" normalizeH="0" baseline="0" smtClean="0">
              <a:ln>
                <a:noFill/>
              </a:ln>
              <a:solidFill>
                <a:schemeClr val="bg2"/>
              </a:solidFill>
              <a:effectLst/>
              <a:latin typeface="Arial" charset="0"/>
            </a:endParaRPr>
          </a:p>
        </p:txBody>
      </p:sp>
      <p:pic>
        <p:nvPicPr>
          <p:cNvPr id="2050" name="Picture 2"/>
          <p:cNvPicPr>
            <a:picLocks noChangeAspect="1" noChangeArrowheads="1"/>
          </p:cNvPicPr>
          <p:nvPr/>
        </p:nvPicPr>
        <p:blipFill>
          <a:blip r:embed="rId2" cstate="print"/>
          <a:srcRect/>
          <a:stretch>
            <a:fillRect/>
          </a:stretch>
        </p:blipFill>
        <p:spPr bwMode="auto">
          <a:xfrm>
            <a:off x="4572000" y="59259"/>
            <a:ext cx="3888540" cy="777381"/>
          </a:xfrm>
          <a:prstGeom prst="rect">
            <a:avLst/>
          </a:prstGeom>
          <a:noFill/>
          <a:ln w="9525">
            <a:noFill/>
            <a:miter lim="800000"/>
            <a:headEnd/>
            <a:tailEnd/>
          </a:ln>
        </p:spPr>
      </p:pic>
      <p:sp>
        <p:nvSpPr>
          <p:cNvPr id="11" name="Right Arrow 10"/>
          <p:cNvSpPr/>
          <p:nvPr/>
        </p:nvSpPr>
        <p:spPr bwMode="auto">
          <a:xfrm>
            <a:off x="5796170" y="1844780"/>
            <a:ext cx="1152160" cy="144020"/>
          </a:xfrm>
          <a:prstGeom prst="rightArrow">
            <a:avLst/>
          </a:prstGeom>
          <a:solidFill>
            <a:srgbClr val="FF0000"/>
          </a:solidFill>
          <a:ln w="12700" cap="sq"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2000" b="0" i="0" u="none" strike="noStrike" cap="none" normalizeH="0" baseline="0" smtClean="0">
              <a:ln>
                <a:noFill/>
              </a:ln>
              <a:solidFill>
                <a:schemeClr val="bg2"/>
              </a:solidFill>
              <a:effectLst/>
              <a:latin typeface="Arial" charset="0"/>
            </a:endParaRPr>
          </a:p>
        </p:txBody>
      </p:sp>
      <p:sp>
        <p:nvSpPr>
          <p:cNvPr id="12" name="TextBox 11"/>
          <p:cNvSpPr txBox="1"/>
          <p:nvPr/>
        </p:nvSpPr>
        <p:spPr>
          <a:xfrm>
            <a:off x="5364110" y="6381410"/>
            <a:ext cx="3168440" cy="400110"/>
          </a:xfrm>
          <a:prstGeom prst="rect">
            <a:avLst/>
          </a:prstGeom>
          <a:solidFill>
            <a:schemeClr val="accent1"/>
          </a:solidFill>
        </p:spPr>
        <p:txBody>
          <a:bodyPr wrap="square" rtlCol="0">
            <a:spAutoFit/>
          </a:bodyPr>
          <a:lstStyle/>
          <a:p>
            <a:r>
              <a:rPr lang="en-GB" dirty="0" smtClean="0"/>
              <a:t>Gianluigi and vac team</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Injection kicker MKI HV break down</a:t>
            </a:r>
            <a:endParaRPr lang="en-GB" dirty="0"/>
          </a:p>
        </p:txBody>
      </p:sp>
      <p:pic>
        <p:nvPicPr>
          <p:cNvPr id="7" name="Picture 2"/>
          <p:cNvPicPr>
            <a:picLocks noGrp="1" noChangeAspect="1" noChangeArrowheads="1"/>
          </p:cNvPicPr>
          <p:nvPr>
            <p:ph idx="1"/>
          </p:nvPr>
        </p:nvPicPr>
        <p:blipFill>
          <a:blip r:embed="rId2" cstate="print"/>
          <a:stretch>
            <a:fillRect/>
          </a:stretch>
        </p:blipFill>
        <p:spPr>
          <a:xfrm>
            <a:off x="899490" y="2060810"/>
            <a:ext cx="4964577" cy="4201175"/>
          </a:xfrm>
        </p:spPr>
      </p:pic>
      <p:sp>
        <p:nvSpPr>
          <p:cNvPr id="4" name="Slide Number Placeholder 3"/>
          <p:cNvSpPr>
            <a:spLocks noGrp="1"/>
          </p:cNvSpPr>
          <p:nvPr>
            <p:ph type="sldNum" sz="quarter" idx="11"/>
          </p:nvPr>
        </p:nvSpPr>
        <p:spPr/>
        <p:txBody>
          <a:bodyPr/>
          <a:lstStyle/>
          <a:p>
            <a:fld id="{57C3E7D3-E8A8-4E1B-881E-DBC7929F1526}" type="slidenum">
              <a:rPr lang="en-US" smtClean="0"/>
              <a:pPr/>
              <a:t>4</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cxnSp>
        <p:nvCxnSpPr>
          <p:cNvPr id="9" name="Straight Arrow Connector 8"/>
          <p:cNvCxnSpPr/>
          <p:nvPr/>
        </p:nvCxnSpPr>
        <p:spPr bwMode="auto">
          <a:xfrm flipH="1">
            <a:off x="5724160" y="3501010"/>
            <a:ext cx="1152160" cy="79211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
        <p:nvSpPr>
          <p:cNvPr id="15" name="TextBox 14"/>
          <p:cNvSpPr txBox="1"/>
          <p:nvPr/>
        </p:nvSpPr>
        <p:spPr>
          <a:xfrm>
            <a:off x="7020340" y="3356990"/>
            <a:ext cx="1224170" cy="1015663"/>
          </a:xfrm>
          <a:prstGeom prst="rect">
            <a:avLst/>
          </a:prstGeom>
          <a:noFill/>
        </p:spPr>
        <p:txBody>
          <a:bodyPr wrap="square" rtlCol="0">
            <a:spAutoFit/>
          </a:bodyPr>
          <a:lstStyle/>
          <a:p>
            <a:r>
              <a:rPr lang="en-GB" dirty="0" smtClean="0"/>
              <a:t>Vacuum spike of few 10-7</a:t>
            </a:r>
            <a:endParaRPr lang="en-GB" dirty="0"/>
          </a:p>
        </p:txBody>
      </p:sp>
      <p:sp>
        <p:nvSpPr>
          <p:cNvPr id="16" name="TextBox 15"/>
          <p:cNvSpPr txBox="1"/>
          <p:nvPr/>
        </p:nvSpPr>
        <p:spPr>
          <a:xfrm>
            <a:off x="683460" y="908650"/>
            <a:ext cx="8065120" cy="861774"/>
          </a:xfrm>
          <a:prstGeom prst="rect">
            <a:avLst/>
          </a:prstGeom>
          <a:noFill/>
        </p:spPr>
        <p:txBody>
          <a:bodyPr wrap="square" rtlCol="0">
            <a:spAutoFit/>
          </a:bodyPr>
          <a:lstStyle/>
          <a:p>
            <a:pPr algn="l">
              <a:buFont typeface="Arial" pitchFamily="34" charset="0"/>
              <a:buChar char="•"/>
            </a:pPr>
            <a:r>
              <a:rPr lang="en-GB" dirty="0" smtClean="0"/>
              <a:t>Happened during soft start after scrubbing period with bad vacuum</a:t>
            </a:r>
          </a:p>
          <a:p>
            <a:pPr algn="l">
              <a:buFont typeface="Arial" pitchFamily="34" charset="0"/>
              <a:buChar char="•"/>
            </a:pPr>
            <a:r>
              <a:rPr lang="en-GB" dirty="0" smtClean="0"/>
              <a:t>At voltage which was slightly above nominal</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Injection kicker MKI HV break down</a:t>
            </a:r>
            <a:endParaRPr lang="en-GB" dirty="0"/>
          </a:p>
        </p:txBody>
      </p:sp>
      <p:sp>
        <p:nvSpPr>
          <p:cNvPr id="3" name="Content Placeholder 2"/>
          <p:cNvSpPr>
            <a:spLocks noGrp="1"/>
          </p:cNvSpPr>
          <p:nvPr>
            <p:ph idx="1"/>
          </p:nvPr>
        </p:nvSpPr>
        <p:spPr>
          <a:xfrm>
            <a:off x="457200" y="692620"/>
            <a:ext cx="8229600" cy="5111750"/>
          </a:xfrm>
        </p:spPr>
        <p:txBody>
          <a:bodyPr/>
          <a:lstStyle/>
          <a:p>
            <a:r>
              <a:rPr lang="en-US" sz="1800" dirty="0" smtClean="0"/>
              <a:t>Electrical breakdown in MKI8-D kicker magnet during </a:t>
            </a:r>
            <a:r>
              <a:rPr lang="en-US" sz="1800" dirty="0" err="1" smtClean="0"/>
              <a:t>SoftStart</a:t>
            </a:r>
            <a:r>
              <a:rPr lang="en-US" sz="1800" dirty="0" smtClean="0"/>
              <a:t> (54.3kV, 1200ns). This followed an extended period of 25ns beam and vacuum of ~9e-9mbar in the MKI8 tanks as well as high pressure in the nearby beam pipes. </a:t>
            </a:r>
          </a:p>
          <a:p>
            <a:r>
              <a:rPr lang="en-US" sz="1800" dirty="0" smtClean="0">
                <a:solidFill>
                  <a:srgbClr val="FF0000"/>
                </a:solidFill>
              </a:rPr>
              <a:t>ALL electron cloud solenoids were turned off around the MKI8 kickers resulting in the high pressure.</a:t>
            </a:r>
          </a:p>
          <a:p>
            <a:r>
              <a:rPr lang="en-US" sz="1800" dirty="0" smtClean="0"/>
              <a:t>Confusing about the </a:t>
            </a:r>
            <a:r>
              <a:rPr lang="en-US" sz="1800" dirty="0" err="1" smtClean="0"/>
              <a:t>ecloud</a:t>
            </a:r>
            <a:r>
              <a:rPr lang="en-US" sz="1800" dirty="0" smtClean="0"/>
              <a:t> coils during the MD</a:t>
            </a:r>
          </a:p>
          <a:p>
            <a:pPr lvl="1"/>
            <a:r>
              <a:rPr lang="en-US" sz="1400" dirty="0" smtClean="0"/>
              <a:t>*** ECLOUD CIRCUIT VIESA.193.5R8.C MUST *NOT* BE TURNED-OFF, EVEN DURING SCRUBBING, AS THESE SOLENOIDS ARE ON THE INTERCONNECTS BETWEEN SOME OF THE MKI8 KICKER MAGNETS *** </a:t>
            </a:r>
          </a:p>
          <a:p>
            <a:pPr lvl="1"/>
            <a:r>
              <a:rPr lang="en-US" sz="1400" dirty="0" smtClean="0"/>
              <a:t>*** ECLOUD CIRCUIT VIESA.3.6R8.C CAN BE TURNED-OFF FOR SCRUBBING. THESE SOLENOIDS ARE ON THE MKI SIDES OF Q4 &amp; Q5, but are not extremely close to the MKIs *** </a:t>
            </a:r>
          </a:p>
          <a:p>
            <a:r>
              <a:rPr lang="en-US" sz="1800" dirty="0" smtClean="0"/>
              <a:t>The electrical breakdown demonstrates the de-conditioning of the MKIs by high pressure (as per 17 April 2011). This also reinforces the importance of the SIS MKI vacuum interlock (normally set to 2e-9mbar, but relaxed to 2.5e-9mbar for the 25ns MD). </a:t>
            </a:r>
          </a:p>
          <a:p>
            <a:r>
              <a:rPr lang="en-US" sz="1800" dirty="0" smtClean="0">
                <a:solidFill>
                  <a:srgbClr val="FF0000"/>
                </a:solidFill>
              </a:rPr>
              <a:t>We should consider to always run an extended </a:t>
            </a:r>
            <a:r>
              <a:rPr lang="en-US" sz="1800" dirty="0" err="1" smtClean="0">
                <a:solidFill>
                  <a:srgbClr val="FF0000"/>
                </a:solidFill>
              </a:rPr>
              <a:t>SoftStart</a:t>
            </a:r>
            <a:r>
              <a:rPr lang="en-US" sz="1800" dirty="0" smtClean="0">
                <a:solidFill>
                  <a:srgbClr val="FF0000"/>
                </a:solidFill>
              </a:rPr>
              <a:t> (about 30 min instead of 10 min), following a period of time with high pressure in the MKI tanks, to re-condition the kicker magnets</a:t>
            </a:r>
            <a:endParaRPr lang="en-GB" sz="1800" dirty="0">
              <a:solidFill>
                <a:srgbClr val="FF0000"/>
              </a:solidFill>
            </a:endParaRPr>
          </a:p>
        </p:txBody>
      </p:sp>
      <p:sp>
        <p:nvSpPr>
          <p:cNvPr id="4" name="Slide Number Placeholder 3"/>
          <p:cNvSpPr>
            <a:spLocks noGrp="1"/>
          </p:cNvSpPr>
          <p:nvPr>
            <p:ph type="sldNum" sz="quarter" idx="11"/>
          </p:nvPr>
        </p:nvSpPr>
        <p:spPr/>
        <p:txBody>
          <a:bodyPr/>
          <a:lstStyle/>
          <a:p>
            <a:fld id="{57C3E7D3-E8A8-4E1B-881E-DBC7929F1526}" type="slidenum">
              <a:rPr lang="en-US" smtClean="0"/>
              <a:pPr/>
              <a:t>5</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sp>
        <p:nvSpPr>
          <p:cNvPr id="7" name="TextBox 6"/>
          <p:cNvSpPr txBox="1"/>
          <p:nvPr/>
        </p:nvSpPr>
        <p:spPr>
          <a:xfrm>
            <a:off x="5796170" y="6093370"/>
            <a:ext cx="2664370" cy="400110"/>
          </a:xfrm>
          <a:prstGeom prst="rect">
            <a:avLst/>
          </a:prstGeom>
          <a:solidFill>
            <a:schemeClr val="accent1"/>
          </a:solidFill>
        </p:spPr>
        <p:txBody>
          <a:bodyPr wrap="square" rtlCol="0">
            <a:spAutoFit/>
          </a:bodyPr>
          <a:lstStyle/>
          <a:p>
            <a:r>
              <a:rPr lang="en-GB" dirty="0" smtClean="0"/>
              <a:t>Mike Barnes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RF with 25 ns</a:t>
            </a:r>
            <a:endParaRPr lang="en-GB" dirty="0"/>
          </a:p>
        </p:txBody>
      </p:sp>
      <p:sp>
        <p:nvSpPr>
          <p:cNvPr id="3" name="Content Placeholder 2"/>
          <p:cNvSpPr>
            <a:spLocks noGrp="1"/>
          </p:cNvSpPr>
          <p:nvPr>
            <p:ph idx="1"/>
          </p:nvPr>
        </p:nvSpPr>
        <p:spPr>
          <a:xfrm>
            <a:off x="467430" y="764630"/>
            <a:ext cx="8229600" cy="3384470"/>
          </a:xfrm>
        </p:spPr>
        <p:txBody>
          <a:bodyPr/>
          <a:lstStyle/>
          <a:p>
            <a:r>
              <a:rPr lang="en-US" sz="1800" dirty="0" smtClean="0"/>
              <a:t>The 1-T feedback loops were commissioned on all cavities (except for 7B1) with the 25 ns MD beam last night. </a:t>
            </a:r>
          </a:p>
          <a:p>
            <a:r>
              <a:rPr lang="en-US" sz="1800" dirty="0" smtClean="0"/>
              <a:t>This system compensates for the transient beam loading caused by the gaps in the beam current. </a:t>
            </a:r>
          </a:p>
          <a:p>
            <a:r>
              <a:rPr lang="en-US" sz="1800" dirty="0" smtClean="0"/>
              <a:t>With 1E11 p/bunch at 25 ns spacing, the local beam intensity ( and therefore the resulting transient beam loading) is 30% higher than with 1.5E11 p/bunch at 50 ns spacing. </a:t>
            </a:r>
          </a:p>
          <a:p>
            <a:r>
              <a:rPr lang="en-US" sz="1800" dirty="0" smtClean="0"/>
              <a:t>With 25 ns spacing the system showed a very significant (factor five) reduction of the cavity phase modulation (caused by beam current) that was reduced from 4 deg </a:t>
            </a:r>
            <a:r>
              <a:rPr lang="en-US" sz="1800" dirty="0" err="1" smtClean="0"/>
              <a:t>pk-pk</a:t>
            </a:r>
            <a:r>
              <a:rPr lang="en-US" sz="1800" dirty="0" smtClean="0"/>
              <a:t> to 0.8 deg </a:t>
            </a:r>
            <a:r>
              <a:rPr lang="en-US" sz="1800" dirty="0" err="1" smtClean="0"/>
              <a:t>pk-pk</a:t>
            </a:r>
            <a:r>
              <a:rPr lang="en-US" sz="1800" dirty="0" smtClean="0"/>
              <a:t>. </a:t>
            </a:r>
          </a:p>
          <a:p>
            <a:r>
              <a:rPr lang="en-US" sz="1800" dirty="0" smtClean="0"/>
              <a:t>The demanded klystron peak power did not change significantly. </a:t>
            </a:r>
            <a:br>
              <a:rPr lang="en-US" sz="1800" dirty="0" smtClean="0"/>
            </a:br>
            <a:r>
              <a:rPr lang="en-US" dirty="0" smtClean="0"/>
              <a:t/>
            </a:r>
            <a:br>
              <a:rPr lang="en-US" dirty="0" smtClean="0"/>
            </a:b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6</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468825" y="4149100"/>
            <a:ext cx="2599105" cy="257594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48080" y="4077090"/>
            <a:ext cx="2717692" cy="2659765"/>
          </a:xfrm>
          <a:prstGeom prst="rect">
            <a:avLst/>
          </a:prstGeom>
          <a:noFill/>
          <a:ln w="9525">
            <a:noFill/>
            <a:miter lim="800000"/>
            <a:headEnd/>
            <a:tailEnd/>
          </a:ln>
        </p:spPr>
      </p:pic>
      <p:sp>
        <p:nvSpPr>
          <p:cNvPr id="9" name="TextBox 8"/>
          <p:cNvSpPr txBox="1"/>
          <p:nvPr/>
        </p:nvSpPr>
        <p:spPr>
          <a:xfrm>
            <a:off x="5292100" y="116540"/>
            <a:ext cx="3168440" cy="400110"/>
          </a:xfrm>
          <a:prstGeom prst="rect">
            <a:avLst/>
          </a:prstGeom>
          <a:solidFill>
            <a:schemeClr val="accent1"/>
          </a:solidFill>
        </p:spPr>
        <p:txBody>
          <a:bodyPr wrap="square" rtlCol="0">
            <a:spAutoFit/>
          </a:bodyPr>
          <a:lstStyle/>
          <a:p>
            <a:r>
              <a:rPr lang="en-GB" dirty="0" smtClean="0"/>
              <a:t>Philippe &amp; Co.</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a:t>
            </a:r>
            <a:endParaRPr lang="en-GB" dirty="0"/>
          </a:p>
        </p:txBody>
      </p:sp>
      <p:sp>
        <p:nvSpPr>
          <p:cNvPr id="3" name="Content Placeholder 2"/>
          <p:cNvSpPr>
            <a:spLocks noGrp="1"/>
          </p:cNvSpPr>
          <p:nvPr>
            <p:ph idx="1"/>
          </p:nvPr>
        </p:nvSpPr>
        <p:spPr>
          <a:xfrm>
            <a:off x="467430" y="692620"/>
            <a:ext cx="8229600" cy="5111750"/>
          </a:xfrm>
        </p:spPr>
        <p:txBody>
          <a:bodyPr/>
          <a:lstStyle/>
          <a:p>
            <a:r>
              <a:rPr lang="en-US" sz="2000" dirty="0" smtClean="0"/>
              <a:t>Request from ALICE for 1 hour</a:t>
            </a:r>
          </a:p>
          <a:p>
            <a:r>
              <a:rPr lang="en-US" sz="2000" dirty="0" smtClean="0"/>
              <a:t>Finally took about 2 hours</a:t>
            </a:r>
          </a:p>
          <a:p>
            <a:pPr lvl="1"/>
            <a:r>
              <a:rPr lang="en-US" sz="1600" dirty="0" smtClean="0"/>
              <a:t>ALICE</a:t>
            </a:r>
          </a:p>
          <a:p>
            <a:pPr lvl="1"/>
            <a:r>
              <a:rPr lang="en-US" sz="1600" dirty="0" smtClean="0"/>
              <a:t>Problem on the UJ14/16 PADs delayed the intervention of ZDC people.</a:t>
            </a:r>
          </a:p>
          <a:p>
            <a:r>
              <a:rPr lang="en-US" sz="2000" dirty="0" smtClean="0"/>
              <a:t>List of accesses: </a:t>
            </a:r>
            <a:br>
              <a:rPr lang="en-US" sz="2000" dirty="0" smtClean="0"/>
            </a:br>
            <a:r>
              <a:rPr lang="en-US" sz="2000" dirty="0" smtClean="0"/>
              <a:t>- QPS for power-</a:t>
            </a:r>
            <a:r>
              <a:rPr lang="en-US" sz="2000" dirty="0" err="1" smtClean="0"/>
              <a:t>cyle</a:t>
            </a:r>
            <a:r>
              <a:rPr lang="en-US" sz="2000" dirty="0" smtClean="0"/>
              <a:t> on QRD/F controller in cell 11L4; </a:t>
            </a:r>
            <a:br>
              <a:rPr lang="en-US" sz="2000" dirty="0" smtClean="0"/>
            </a:br>
            <a:r>
              <a:rPr lang="en-US" sz="2000" dirty="0" smtClean="0"/>
              <a:t>- QPS restart of PC in UA83; </a:t>
            </a:r>
            <a:br>
              <a:rPr lang="en-US" sz="2000" dirty="0" smtClean="0"/>
            </a:br>
            <a:r>
              <a:rPr lang="en-US" sz="2000" dirty="0" smtClean="0"/>
              <a:t>- </a:t>
            </a:r>
            <a:r>
              <a:rPr lang="en-US" sz="2000" dirty="0" err="1" smtClean="0"/>
              <a:t>ButMons</a:t>
            </a:r>
            <a:r>
              <a:rPr lang="en-US" sz="2000" dirty="0" smtClean="0"/>
              <a:t> removal in UX65; </a:t>
            </a:r>
            <a:br>
              <a:rPr lang="en-US" sz="2000" dirty="0" smtClean="0"/>
            </a:br>
            <a:r>
              <a:rPr lang="en-US" sz="2000" dirty="0" smtClean="0"/>
              <a:t>- check of buffer zone by RP in PZ33; </a:t>
            </a:r>
            <a:br>
              <a:rPr lang="en-US" sz="2000" dirty="0" smtClean="0"/>
            </a:br>
            <a:r>
              <a:rPr lang="en-US" sz="2000" dirty="0" smtClean="0"/>
              <a:t>- RF, BI and EPC at point 4; </a:t>
            </a:r>
            <a:br>
              <a:rPr lang="en-US" sz="2000" dirty="0" smtClean="0"/>
            </a:br>
            <a:r>
              <a:rPr lang="en-US" sz="2000" dirty="0" smtClean="0"/>
              <a:t>- ALICE (twice); </a:t>
            </a:r>
            <a:br>
              <a:rPr lang="en-US" sz="2000" dirty="0" smtClean="0"/>
            </a:br>
            <a:r>
              <a:rPr lang="en-US" sz="2000" dirty="0" smtClean="0"/>
              <a:t>- ZDC experts. </a:t>
            </a:r>
          </a:p>
          <a:p>
            <a:r>
              <a:rPr lang="en-US" sz="2000" dirty="0" smtClean="0"/>
              <a:t>RF</a:t>
            </a:r>
          </a:p>
          <a:p>
            <a:pPr lvl="1"/>
            <a:r>
              <a:rPr lang="en-US" sz="1600" dirty="0" smtClean="0"/>
              <a:t>This mor</a:t>
            </a:r>
            <a:r>
              <a:rPr lang="en-US" sz="1800" dirty="0" smtClean="0"/>
              <a:t>ning we went in UX45 to solve the problem with 7B1 (cables disconnected!!!!). Its 1-T </a:t>
            </a:r>
            <a:r>
              <a:rPr lang="en-US" sz="1800" dirty="0" err="1" smtClean="0"/>
              <a:t>fdbk</a:t>
            </a:r>
            <a:r>
              <a:rPr lang="en-US" sz="1800" dirty="0" smtClean="0"/>
              <a:t> is now operational. </a:t>
            </a:r>
            <a:br>
              <a:rPr lang="en-US" sz="1800" dirty="0" smtClean="0"/>
            </a:br>
            <a:r>
              <a:rPr lang="en-US" sz="1800" dirty="0" smtClean="0"/>
              <a:t>We then spent an hour checking the </a:t>
            </a:r>
            <a:r>
              <a:rPr lang="en-US" sz="1800" dirty="0" err="1" smtClean="0"/>
              <a:t>behaviour</a:t>
            </a:r>
            <a:r>
              <a:rPr lang="en-US" sz="1800" dirty="0" smtClean="0"/>
              <a:t> in physics settings (Q=60k, 1.5 MV/cavity). </a:t>
            </a:r>
            <a:br>
              <a:rPr lang="en-US" sz="1800" dirty="0" smtClean="0"/>
            </a:br>
            <a:r>
              <a:rPr lang="en-US" sz="1800" dirty="0" smtClean="0"/>
              <a:t>The system is operational on all cavities and will be used for all beams from now on.</a:t>
            </a: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7</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pile-up physics run (not an MD)</a:t>
            </a: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8</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912539" y="980660"/>
            <a:ext cx="5979961" cy="417658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5580140" y="5229250"/>
            <a:ext cx="2600325" cy="1162050"/>
          </a:xfrm>
          <a:prstGeom prst="rect">
            <a:avLst/>
          </a:prstGeom>
          <a:noFill/>
          <a:ln w="9525">
            <a:noFill/>
            <a:miter lim="800000"/>
            <a:headEnd/>
            <a:tailEnd/>
          </a:ln>
        </p:spPr>
      </p:pic>
      <p:sp>
        <p:nvSpPr>
          <p:cNvPr id="9" name="TextBox 8"/>
          <p:cNvSpPr txBox="1"/>
          <p:nvPr/>
        </p:nvSpPr>
        <p:spPr>
          <a:xfrm>
            <a:off x="7020340" y="1340710"/>
            <a:ext cx="1584220" cy="707886"/>
          </a:xfrm>
          <a:prstGeom prst="rect">
            <a:avLst/>
          </a:prstGeom>
          <a:noFill/>
        </p:spPr>
        <p:txBody>
          <a:bodyPr wrap="square" rtlCol="0">
            <a:spAutoFit/>
          </a:bodyPr>
          <a:lstStyle/>
          <a:p>
            <a:r>
              <a:rPr lang="en-GB" dirty="0" smtClean="0"/>
              <a:t>2 x 11 bunches</a:t>
            </a:r>
            <a:endParaRPr lang="en-GB" dirty="0"/>
          </a:p>
        </p:txBody>
      </p:sp>
      <p:cxnSp>
        <p:nvCxnSpPr>
          <p:cNvPr id="11" name="Straight Connector 10"/>
          <p:cNvCxnSpPr/>
          <p:nvPr/>
        </p:nvCxnSpPr>
        <p:spPr bwMode="auto">
          <a:xfrm flipV="1">
            <a:off x="7020340" y="5589300"/>
            <a:ext cx="792110" cy="288040"/>
          </a:xfrm>
          <a:prstGeom prst="line">
            <a:avLst/>
          </a:prstGeom>
          <a:solidFill>
            <a:schemeClr val="accent1"/>
          </a:solidFill>
          <a:ln w="25400" cap="sq" cmpd="sng" algn="ctr">
            <a:solidFill>
              <a:srgbClr val="FF0000"/>
            </a:solidFill>
            <a:prstDash val="solid"/>
            <a:round/>
            <a:headEnd type="none" w="med" len="med"/>
            <a:tailEnd type="none" w="med" len="med"/>
          </a:ln>
          <a:effectLst/>
        </p:spPr>
      </p:cxnSp>
      <p:sp>
        <p:nvSpPr>
          <p:cNvPr id="12" name="TextBox 11"/>
          <p:cNvSpPr txBox="1"/>
          <p:nvPr/>
        </p:nvSpPr>
        <p:spPr>
          <a:xfrm>
            <a:off x="1835620" y="5445280"/>
            <a:ext cx="3528490" cy="707886"/>
          </a:xfrm>
          <a:prstGeom prst="rect">
            <a:avLst/>
          </a:prstGeom>
          <a:noFill/>
        </p:spPr>
        <p:txBody>
          <a:bodyPr wrap="square" rtlCol="0">
            <a:spAutoFit/>
          </a:bodyPr>
          <a:lstStyle/>
          <a:p>
            <a:r>
              <a:rPr lang="en-US" dirty="0" smtClean="0"/>
              <a:t>average bunch intensities fooled by tails...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Pile-up run</a:t>
            </a:r>
            <a:endParaRPr lang="en-GB" dirty="0"/>
          </a:p>
        </p:txBody>
      </p:sp>
      <p:sp>
        <p:nvSpPr>
          <p:cNvPr id="3" name="Content Placeholder 2"/>
          <p:cNvSpPr>
            <a:spLocks noGrp="1"/>
          </p:cNvSpPr>
          <p:nvPr>
            <p:ph idx="1"/>
          </p:nvPr>
        </p:nvSpPr>
        <p:spPr>
          <a:xfrm>
            <a:off x="539440" y="765590"/>
            <a:ext cx="8229600" cy="5111750"/>
          </a:xfrm>
        </p:spPr>
        <p:txBody>
          <a:bodyPr/>
          <a:lstStyle/>
          <a:p>
            <a:r>
              <a:rPr lang="en-US" sz="2000" dirty="0" smtClean="0"/>
              <a:t>Injected 11 high intensity bunches (2.3-2.5e11ppb, ~2um at the SPS) to give IP1/5 10 high pile-up colliding pairs (+1 colliding pair for IP8 and IP2)</a:t>
            </a:r>
          </a:p>
          <a:p>
            <a:r>
              <a:rPr lang="en-US" sz="2000" dirty="0" smtClean="0"/>
              <a:t>Minimized the time at injection by a semi-dedicated SPS </a:t>
            </a:r>
            <a:r>
              <a:rPr lang="en-US" sz="2000" dirty="0" err="1" smtClean="0"/>
              <a:t>supercycle</a:t>
            </a:r>
            <a:r>
              <a:rPr lang="en-US" sz="2000" dirty="0" smtClean="0"/>
              <a:t> </a:t>
            </a:r>
            <a:br>
              <a:rPr lang="en-US" sz="2000" dirty="0" smtClean="0"/>
            </a:br>
            <a:r>
              <a:rPr lang="en-US" sz="2000" dirty="0" smtClean="0"/>
              <a:t>(LHC4+CNGS only)</a:t>
            </a:r>
          </a:p>
          <a:p>
            <a:r>
              <a:rPr lang="en-US" sz="2000" dirty="0" smtClean="0"/>
              <a:t>Observed emittance blow up at the LHC: ~3-3.5um in collisions from wire scanners</a:t>
            </a:r>
          </a:p>
          <a:p>
            <a:r>
              <a:rPr lang="en-US" sz="2000" dirty="0" smtClean="0"/>
              <a:t>Achieved a peak pile-up of about 35</a:t>
            </a:r>
          </a:p>
          <a:p>
            <a:r>
              <a:rPr lang="en-US" sz="2000" dirty="0" smtClean="0"/>
              <a:t>Observed once again the impact of number of HO collisions of loss pattern (lower losses for lower number of HO collisions)</a:t>
            </a:r>
          </a:p>
          <a:p>
            <a:r>
              <a:rPr lang="en-US" sz="2000" dirty="0" smtClean="0"/>
              <a:t>Separation scans to reduce the pile-up in steps for both CMS and ATLAS (~20% reduction per step)</a:t>
            </a:r>
          </a:p>
          <a:p>
            <a:r>
              <a:rPr lang="en-US" sz="2000" dirty="0" smtClean="0"/>
              <a:t>At the end, turned off ADT with head-on colliding beams to observe possible coherent modes</a:t>
            </a:r>
          </a:p>
          <a:p>
            <a:r>
              <a:rPr lang="en-US" sz="2000" dirty="0" smtClean="0"/>
              <a:t>Additionally, acquired orbit data which will be looked at offline. </a:t>
            </a:r>
            <a:r>
              <a:rPr lang="en-US" dirty="0" smtClean="0"/>
              <a:t/>
            </a:r>
            <a:br>
              <a:rPr lang="en-US" dirty="0" smtClean="0"/>
            </a:br>
            <a:r>
              <a:rPr lang="en-US" dirty="0" smtClean="0"/>
              <a:t/>
            </a:r>
            <a:br>
              <a:rPr lang="en-US" dirty="0" smtClean="0"/>
            </a:br>
            <a:r>
              <a:rPr lang="en-US" dirty="0" smtClean="0"/>
              <a:t/>
            </a:r>
            <a:br>
              <a:rPr lang="en-US" dirty="0" smtClean="0"/>
            </a:br>
            <a:endParaRPr lang="en-GB" dirty="0"/>
          </a:p>
        </p:txBody>
      </p:sp>
      <p:sp>
        <p:nvSpPr>
          <p:cNvPr id="4" name="Slide Number Placeholder 3"/>
          <p:cNvSpPr>
            <a:spLocks noGrp="1"/>
          </p:cNvSpPr>
          <p:nvPr>
            <p:ph type="sldNum" sz="quarter" idx="11"/>
          </p:nvPr>
        </p:nvSpPr>
        <p:spPr/>
        <p:txBody>
          <a:bodyPr/>
          <a:lstStyle/>
          <a:p>
            <a:fld id="{57C3E7D3-E8A8-4E1B-881E-DBC7929F1526}" type="slidenum">
              <a:rPr lang="en-US" smtClean="0"/>
              <a:pPr/>
              <a:t>9</a:t>
            </a:fld>
            <a:endParaRPr lang="en-US"/>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26/10/2011</a:t>
            </a:r>
            <a:endParaRPr lang="en-US" dirty="0"/>
          </a:p>
        </p:txBody>
      </p:sp>
      <p:sp>
        <p:nvSpPr>
          <p:cNvPr id="7" name="TextBox 6"/>
          <p:cNvSpPr txBox="1"/>
          <p:nvPr/>
        </p:nvSpPr>
        <p:spPr>
          <a:xfrm>
            <a:off x="5076070" y="0"/>
            <a:ext cx="4067930" cy="707886"/>
          </a:xfrm>
          <a:prstGeom prst="rect">
            <a:avLst/>
          </a:prstGeom>
          <a:solidFill>
            <a:schemeClr val="accent1"/>
          </a:solidFill>
        </p:spPr>
        <p:txBody>
          <a:bodyPr wrap="square" rtlCol="0">
            <a:spAutoFit/>
          </a:bodyPr>
          <a:lstStyle/>
          <a:p>
            <a:r>
              <a:rPr lang="en-US" dirty="0" smtClean="0"/>
              <a:t>Georges, Giulia, Michaela, Werner, Xavier</a:t>
            </a:r>
            <a:endParaRPr lang="en-GB"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solidFill>
          <a:schemeClr val="bg1">
            <a:lumMod val="85000"/>
          </a:schemeClr>
        </a:solidFill>
        <a:effectLst>
          <a:outerShdw blurRad="50800" dist="38100" dir="2700000" algn="tl" rotWithShape="0">
            <a:prstClr val="black">
              <a:alpha val="40000"/>
            </a:prstClr>
          </a:outerShdw>
        </a:effectLst>
      </a:spPr>
      <a:bodyPr wrap="none"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51638</TotalTime>
  <Words>1215</Words>
  <Application>Microsoft Office PowerPoint</Application>
  <PresentationFormat>On-screen Show (4:3)</PresentationFormat>
  <Paragraphs>154</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Pixel</vt:lpstr>
      <vt:lpstr>Default Design</vt:lpstr>
      <vt:lpstr>Tuesday 25th October</vt:lpstr>
      <vt:lpstr>Tuesday night</vt:lpstr>
      <vt:lpstr>PM of 25 ns MD</vt:lpstr>
      <vt:lpstr>Injection kicker MKI HV break down</vt:lpstr>
      <vt:lpstr>Injection kicker MKI HV break down</vt:lpstr>
      <vt:lpstr>RF with 25 ns</vt:lpstr>
      <vt:lpstr>Access</vt:lpstr>
      <vt:lpstr>High pile-up physics run (not an MD)</vt:lpstr>
      <vt:lpstr>Pile-up run</vt:lpstr>
      <vt:lpstr>SPS extraction kicker MKE4 waveform scan</vt:lpstr>
      <vt:lpstr>Physics fill #2254</vt:lpstr>
      <vt:lpstr>The Plan</vt:lpstr>
      <vt:lpstr>Magnets and luminometers  during MD</vt:lpstr>
      <vt:lpstr>Magnets</vt:lpstr>
      <vt:lpstr>Luminometers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3213</cp:revision>
  <dcterms:created xsi:type="dcterms:W3CDTF">2010-07-26T05:43:59Z</dcterms:created>
  <dcterms:modified xsi:type="dcterms:W3CDTF">2011-10-26T09:38:50Z</dcterms:modified>
</cp:coreProperties>
</file>