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1"/>
  </p:notesMasterIdLst>
  <p:sldIdLst>
    <p:sldId id="802" r:id="rId2"/>
    <p:sldId id="897" r:id="rId3"/>
    <p:sldId id="852" r:id="rId4"/>
    <p:sldId id="906" r:id="rId5"/>
    <p:sldId id="853" r:id="rId6"/>
    <p:sldId id="854" r:id="rId7"/>
    <p:sldId id="916" r:id="rId8"/>
    <p:sldId id="861" r:id="rId9"/>
    <p:sldId id="904" r:id="rId10"/>
    <p:sldId id="910" r:id="rId11"/>
    <p:sldId id="913" r:id="rId12"/>
    <p:sldId id="867" r:id="rId13"/>
    <p:sldId id="915" r:id="rId14"/>
    <p:sldId id="898" r:id="rId15"/>
    <p:sldId id="908" r:id="rId16"/>
    <p:sldId id="918" r:id="rId17"/>
    <p:sldId id="919" r:id="rId18"/>
    <p:sldId id="912" r:id="rId19"/>
    <p:sldId id="917" r:id="rId20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960663"/>
    <a:srgbClr val="FF3300"/>
    <a:srgbClr val="FFFF66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91" autoAdjust="0"/>
    <p:restoredTop sz="94706" autoAdjust="0"/>
  </p:normalViewPr>
  <p:slideViewPr>
    <p:cSldViewPr>
      <p:cViewPr varScale="1">
        <p:scale>
          <a:sx n="82" d="100"/>
          <a:sy n="82" d="100"/>
        </p:scale>
        <p:origin x="-14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22" y="-96"/>
      </p:cViewPr>
      <p:guideLst>
        <p:guide orient="horz" pos="3128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845" y="4716585"/>
            <a:ext cx="5439987" cy="44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550DCE-C0F6-4BD3-85B0-042E7AADD9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50DCE-C0F6-4BD3-85B0-042E7AADD9F5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8600" y="36957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17/10/2011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83A7-710A-4DDF-A821-D78B3C2CA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17/10/2011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849E-6F6C-4AAF-9D16-ACD10DE508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914400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" y="6399212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ewlhc logo1.gif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pic>
        <p:nvPicPr>
          <p:cNvPr id="11" name="Picture 3" descr="newlhc logo1.gif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17/10/2011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A8F772A-8CCA-4885-87BF-DE56416A22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57200" y="1447800"/>
            <a:ext cx="8153400" cy="1752600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Summary of Week 41</a:t>
            </a:r>
          </a:p>
          <a:p>
            <a:endParaRPr lang="en-GB" sz="1400" dirty="0" smtClean="0"/>
          </a:p>
          <a:p>
            <a:r>
              <a:rPr lang="en-GB" sz="2800" dirty="0" smtClean="0"/>
              <a:t>Machine Coordinators: G. Arduini, J. Wenninger</a:t>
            </a:r>
          </a:p>
          <a:p>
            <a:endParaRPr lang="en-GB" sz="2400" dirty="0" smtClean="0"/>
          </a:p>
          <a:p>
            <a:r>
              <a:rPr lang="en-GB" dirty="0" smtClean="0"/>
              <a:t>Main aims: </a:t>
            </a:r>
          </a:p>
          <a:p>
            <a:pPr marL="358775" indent="358775" algn="l">
              <a:buClr>
                <a:schemeClr val="tx2"/>
              </a:buClr>
              <a:buFont typeface="Arial" pitchFamily="34" charset="0"/>
              <a:buChar char="•"/>
              <a:tabLst>
                <a:tab pos="717550" algn="l"/>
              </a:tabLst>
            </a:pPr>
            <a:r>
              <a:rPr lang="en-GB" sz="2400" dirty="0" smtClean="0"/>
              <a:t>Luminosity </a:t>
            </a:r>
            <a:r>
              <a:rPr lang="en-GB" sz="2400" dirty="0" smtClean="0"/>
              <a:t>production</a:t>
            </a:r>
          </a:p>
          <a:p>
            <a:pPr marL="358775" indent="358775" algn="l">
              <a:buClr>
                <a:schemeClr val="tx2"/>
              </a:buClr>
              <a:buFont typeface="Arial" pitchFamily="34" charset="0"/>
              <a:buChar char="•"/>
              <a:tabLst>
                <a:tab pos="717550" algn="l"/>
              </a:tabLst>
            </a:pPr>
            <a:r>
              <a:rPr lang="en-GB" sz="2400" smtClean="0"/>
              <a:t>MDs</a:t>
            </a:r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TDI vacuum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8839200" cy="1600200"/>
          </a:xfrm>
        </p:spPr>
        <p:txBody>
          <a:bodyPr/>
          <a:lstStyle/>
          <a:p>
            <a:r>
              <a:rPr lang="en-US" sz="2400" dirty="0" smtClean="0"/>
              <a:t>Important reduction of the vacuum activity during coasts after opening the TDI gap after injection to +/- 55 mm instead of +/- 20 mm (bunches were slightly longer for this fill)</a:t>
            </a:r>
            <a:endParaRPr lang="en-US" sz="2400" dirty="0"/>
          </a:p>
        </p:txBody>
      </p:sp>
      <p:pic>
        <p:nvPicPr>
          <p:cNvPr id="41986" name="Picture 2" descr="\\cern.ch\dfs\Users\a\arduini\Documents\TDIpres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549" y="2743200"/>
            <a:ext cx="8225251" cy="33528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838200" y="3581400"/>
            <a:ext cx="4572000" cy="457200"/>
          </a:xfrm>
          <a:prstGeom prst="rect">
            <a:avLst/>
          </a:prstGeom>
          <a:solidFill>
            <a:srgbClr val="FF99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+/-20 mm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67400" y="3581400"/>
            <a:ext cx="1524000" cy="457200"/>
          </a:xfrm>
          <a:prstGeom prst="rect">
            <a:avLst/>
          </a:prstGeom>
          <a:solidFill>
            <a:srgbClr val="FF99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+/-55 mm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3"/>
          </p:nvPr>
        </p:nvSpPr>
        <p:spPr>
          <a:xfrm>
            <a:off x="152400" y="990600"/>
            <a:ext cx="8763000" cy="5257800"/>
          </a:xfrm>
        </p:spPr>
        <p:txBody>
          <a:bodyPr/>
          <a:lstStyle/>
          <a:p>
            <a:r>
              <a:rPr lang="en-US" sz="2400" dirty="0" smtClean="0"/>
              <a:t>Monitored temperature interlocks on collimators </a:t>
            </a:r>
            <a:r>
              <a:rPr lang="en-US" sz="2400" dirty="0" smtClean="0">
                <a:sym typeface="Wingdings" pitchFamily="2" charset="2"/>
              </a:rPr>
              <a:t> marginal for TCP.B6L7  increased threshold from 55 to 70</a:t>
            </a:r>
            <a:r>
              <a:rPr lang="en-US" sz="2400" baseline="30000" dirty="0" smtClean="0">
                <a:sym typeface="Wingdings" pitchFamily="2" charset="2"/>
              </a:rPr>
              <a:t>0</a:t>
            </a:r>
            <a:r>
              <a:rPr lang="en-US" sz="2400" dirty="0" smtClean="0">
                <a:sym typeface="Wingdings" pitchFamily="2" charset="2"/>
              </a:rPr>
              <a:t>C after OK from Ralph and vacuum.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intensity effects</a:t>
            </a:r>
            <a:endParaRPr lang="en-US" dirty="0"/>
          </a:p>
        </p:txBody>
      </p:sp>
      <p:pic>
        <p:nvPicPr>
          <p:cNvPr id="43010" name="Picture 2" descr="http://elogbook.cern.ch/eLogbook/attach_reader?attach_id=12050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590800"/>
            <a:ext cx="6043613" cy="3371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pile-up MD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650"/>
            <a:ext cx="8229600" cy="5111750"/>
          </a:xfrm>
        </p:spPr>
        <p:txBody>
          <a:bodyPr/>
          <a:lstStyle/>
          <a:p>
            <a:r>
              <a:rPr lang="en-US" sz="2400" dirty="0" smtClean="0"/>
              <a:t>1 high intensity bunch per beam (+ probe).</a:t>
            </a:r>
          </a:p>
          <a:p>
            <a:pPr lvl="1"/>
            <a:r>
              <a:rPr lang="en-US" sz="2000" dirty="0" smtClean="0"/>
              <a:t>At injection 2.4E11, 2 </a:t>
            </a:r>
            <a:r>
              <a:rPr lang="en-US" sz="2000" dirty="0" smtClean="0">
                <a:latin typeface="Symbol" pitchFamily="18" charset="2"/>
              </a:rPr>
              <a:t>m</a:t>
            </a:r>
            <a:r>
              <a:rPr lang="en-US" sz="2000" dirty="0" smtClean="0"/>
              <a:t>m.</a:t>
            </a:r>
          </a:p>
          <a:p>
            <a:r>
              <a:rPr lang="en-US" sz="2400" dirty="0" smtClean="0"/>
              <a:t>Significant transverse blow-up while sitting at injection and in the ramp.</a:t>
            </a:r>
          </a:p>
          <a:p>
            <a:pPr lvl="1"/>
            <a:r>
              <a:rPr lang="en-US" sz="2000" dirty="0" smtClean="0"/>
              <a:t>To be </a:t>
            </a:r>
            <a:r>
              <a:rPr lang="en-US" sz="2000" dirty="0" err="1" smtClean="0"/>
              <a:t>analysed</a:t>
            </a:r>
            <a:r>
              <a:rPr lang="en-US" sz="2000" dirty="0" smtClean="0"/>
              <a:t>…</a:t>
            </a:r>
          </a:p>
          <a:p>
            <a:r>
              <a:rPr lang="en-US" sz="2400" dirty="0" smtClean="0"/>
              <a:t>15:30 Stable beams fill #2201, 5x10</a:t>
            </a:r>
            <a:r>
              <a:rPr lang="en-US" sz="2400" baseline="30000" dirty="0" smtClean="0"/>
              <a:t>30</a:t>
            </a:r>
            <a:r>
              <a:rPr lang="en-US" sz="2400" dirty="0" smtClean="0"/>
              <a:t> cm</a:t>
            </a:r>
            <a:r>
              <a:rPr lang="en-US" sz="2400" baseline="30000" dirty="0" smtClean="0"/>
              <a:t>-2</a:t>
            </a:r>
            <a:r>
              <a:rPr lang="en-US" sz="2400" dirty="0" smtClean="0"/>
              <a:t>s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.</a:t>
            </a:r>
          </a:p>
          <a:p>
            <a:pPr lvl="1"/>
            <a:r>
              <a:rPr lang="en-US" sz="2000" dirty="0" smtClean="0"/>
              <a:t>Average pile-up of ~ 32 events.</a:t>
            </a:r>
          </a:p>
          <a:p>
            <a:pPr lvl="1"/>
            <a:r>
              <a:rPr lang="en-US" sz="2000" dirty="0" err="1" smtClean="0"/>
              <a:t>Emittances</a:t>
            </a:r>
            <a:r>
              <a:rPr lang="en-US" sz="2000" dirty="0" smtClean="0"/>
              <a:t> ~2.8 to 3.6 </a:t>
            </a:r>
            <a:r>
              <a:rPr lang="en-US" sz="2000" dirty="0" smtClean="0">
                <a:latin typeface="Symbol" pitchFamily="18" charset="2"/>
              </a:rPr>
              <a:t>m</a:t>
            </a:r>
            <a:r>
              <a:rPr lang="en-US" sz="2000" dirty="0" smtClean="0"/>
              <a:t>m at start of the fill.</a:t>
            </a:r>
          </a:p>
          <a:p>
            <a:pPr lvl="1"/>
            <a:r>
              <a:rPr lang="en-US" sz="2000" dirty="0" err="1" smtClean="0"/>
              <a:t>Emittances</a:t>
            </a:r>
            <a:r>
              <a:rPr lang="en-US" sz="2000" dirty="0" smtClean="0"/>
              <a:t> ~3.4 to 4.7 </a:t>
            </a:r>
            <a:r>
              <a:rPr lang="en-US" sz="2000" dirty="0" smtClean="0">
                <a:latin typeface="Symbol" pitchFamily="18" charset="2"/>
              </a:rPr>
              <a:t>m</a:t>
            </a:r>
            <a:r>
              <a:rPr lang="en-US" sz="2000" dirty="0" smtClean="0"/>
              <a:t>m towards end of fill.</a:t>
            </a:r>
            <a:endParaRPr lang="en-US" sz="2800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25 ns MD</a:t>
            </a:r>
            <a:endParaRPr lang="en-US" dirty="0"/>
          </a:p>
        </p:txBody>
      </p:sp>
      <p:pic>
        <p:nvPicPr>
          <p:cNvPr id="47106" name="Picture 2" descr="\\cern.ch\dfs\Users\a\arduini\Documents\scrubbin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8686800" cy="354093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90600" y="3124200"/>
            <a:ext cx="1447800" cy="457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Setting-up</a:t>
            </a:r>
          </a:p>
        </p:txBody>
      </p:sp>
      <p:sp>
        <p:nvSpPr>
          <p:cNvPr id="6" name="Rectangle 5"/>
          <p:cNvSpPr/>
          <p:nvPr/>
        </p:nvSpPr>
        <p:spPr>
          <a:xfrm>
            <a:off x="2438400" y="1752600"/>
            <a:ext cx="1447800" cy="1143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Reference meas.  variable spacing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14800" y="2133600"/>
            <a:ext cx="1600200" cy="6096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6.325 </a:t>
            </a:r>
            <a:r>
              <a:rPr lang="en-US" b="1" dirty="0" smtClean="0">
                <a:solidFill>
                  <a:srgbClr val="FFFF00"/>
                </a:solidFill>
                <a:latin typeface="Symbol" pitchFamily="18" charset="2"/>
              </a:rPr>
              <a:t>m</a:t>
            </a:r>
            <a:r>
              <a:rPr lang="en-US" b="1" dirty="0" smtClean="0">
                <a:solidFill>
                  <a:srgbClr val="FFFF00"/>
                </a:solidFill>
              </a:rPr>
              <a:t>s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732 + 660 b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5000" y="1295400"/>
            <a:ext cx="1752600" cy="6096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3.625 </a:t>
            </a:r>
            <a:r>
              <a:rPr lang="en-US" b="1" dirty="0" smtClean="0">
                <a:solidFill>
                  <a:srgbClr val="FFFF00"/>
                </a:solidFill>
                <a:latin typeface="Symbol" pitchFamily="18" charset="2"/>
              </a:rPr>
              <a:t>m</a:t>
            </a:r>
            <a:r>
              <a:rPr lang="en-US" b="1" dirty="0" smtClean="0">
                <a:solidFill>
                  <a:srgbClr val="FFFF00"/>
                </a:solidFill>
              </a:rPr>
              <a:t>s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1092 + 1020 b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91400" y="990600"/>
            <a:ext cx="1752600" cy="6096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3.625 </a:t>
            </a:r>
            <a:r>
              <a:rPr lang="en-US" b="1" dirty="0" smtClean="0">
                <a:solidFill>
                  <a:srgbClr val="FFFF00"/>
                </a:solidFill>
                <a:latin typeface="Symbol" pitchFamily="18" charset="2"/>
              </a:rPr>
              <a:t>m</a:t>
            </a:r>
            <a:r>
              <a:rPr lang="en-US" b="1" dirty="0" smtClean="0">
                <a:solidFill>
                  <a:srgbClr val="FFFF00"/>
                </a:solidFill>
              </a:rPr>
              <a:t>s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1020 + 156 b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95420" y="5029200"/>
            <a:ext cx="8425170" cy="1136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Limited by pressure rise on MKI8. Now limited to 2.5x10</a:t>
            </a:r>
            <a:r>
              <a:rPr kumimoji="0" lang="en-US" sz="24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-9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mbar. </a:t>
            </a:r>
            <a:r>
              <a:rPr lang="en-US" sz="2400" kern="0" noProof="0" dirty="0" smtClean="0">
                <a:solidFill>
                  <a:schemeClr val="tx2"/>
                </a:solidFill>
                <a:latin typeface="+mn-lt"/>
              </a:rPr>
              <a:t>No injection interlock level during the scrubbing run and pressures of up 10</a:t>
            </a:r>
            <a:r>
              <a:rPr lang="en-US" sz="2400" kern="0" baseline="30000" noProof="0" dirty="0" smtClean="0">
                <a:solidFill>
                  <a:schemeClr val="tx2"/>
                </a:solidFill>
                <a:latin typeface="+mn-lt"/>
              </a:rPr>
              <a:t>-8</a:t>
            </a:r>
            <a:r>
              <a:rPr lang="en-US" sz="2400" kern="0" noProof="0" dirty="0" smtClean="0">
                <a:solidFill>
                  <a:schemeClr val="tx2"/>
                </a:solidFill>
                <a:latin typeface="+mn-lt"/>
              </a:rPr>
              <a:t> mbar reached.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Heat load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8097"/>
          <a:stretch>
            <a:fillRect/>
          </a:stretch>
        </p:blipFill>
        <p:spPr bwMode="auto">
          <a:xfrm>
            <a:off x="487680" y="1058779"/>
            <a:ext cx="8046720" cy="5189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2667000" y="1447800"/>
            <a:ext cx="1447800" cy="1143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Reference meas.  variable spacing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43400" y="1828800"/>
            <a:ext cx="1600200" cy="6096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6.325 </a:t>
            </a:r>
            <a:r>
              <a:rPr lang="en-US" b="1" dirty="0" smtClean="0">
                <a:solidFill>
                  <a:srgbClr val="FFFF00"/>
                </a:solidFill>
                <a:latin typeface="Symbol" pitchFamily="18" charset="2"/>
              </a:rPr>
              <a:t>m</a:t>
            </a:r>
            <a:r>
              <a:rPr lang="en-US" b="1" dirty="0" smtClean="0">
                <a:solidFill>
                  <a:srgbClr val="FFFF00"/>
                </a:solidFill>
              </a:rPr>
              <a:t>s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732 + 660 b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43600" y="990600"/>
            <a:ext cx="1752600" cy="6096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3.625 </a:t>
            </a:r>
            <a:r>
              <a:rPr lang="en-US" b="1" dirty="0" smtClean="0">
                <a:solidFill>
                  <a:srgbClr val="FFFF00"/>
                </a:solidFill>
                <a:latin typeface="Symbol" pitchFamily="18" charset="2"/>
              </a:rPr>
              <a:t>m</a:t>
            </a:r>
            <a:r>
              <a:rPr lang="en-US" b="1" dirty="0" smtClean="0">
                <a:solidFill>
                  <a:srgbClr val="FFFF00"/>
                </a:solidFill>
              </a:rPr>
              <a:t>s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1092 + 1020 b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0" y="6400800"/>
            <a:ext cx="1524000" cy="3048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L. Tavian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838200"/>
            <a:ext cx="8215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FF99"/>
              </a:buClr>
            </a:pPr>
            <a:r>
              <a:rPr lang="en-GB" dirty="0" smtClean="0"/>
              <a:t> Reduction of  approx. Factor 4 in all the Cold Warm Transition of Stand Alone Magnets after 2 hours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18295" t="17071" r="21414" b="4559"/>
          <a:stretch>
            <a:fillRect/>
          </a:stretch>
        </p:blipFill>
        <p:spPr bwMode="auto">
          <a:xfrm>
            <a:off x="1714505" y="1524000"/>
            <a:ext cx="5524495" cy="38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0" y="5334000"/>
            <a:ext cx="8915400" cy="762000"/>
          </a:xfrm>
        </p:spPr>
        <p:txBody>
          <a:bodyPr/>
          <a:lstStyle/>
          <a:p>
            <a:r>
              <a:rPr lang="en-US" sz="2000" dirty="0" smtClean="0"/>
              <a:t>After that period possible to inject 1.4x10</a:t>
            </a:r>
            <a:r>
              <a:rPr lang="en-US" sz="2000" baseline="30000" dirty="0" smtClean="0"/>
              <a:t>11</a:t>
            </a:r>
            <a:r>
              <a:rPr lang="en-US" sz="2000" dirty="0" smtClean="0"/>
              <a:t> p/b with no important vacuum instability so far </a:t>
            </a:r>
            <a:r>
              <a:rPr lang="en-US" sz="2000" dirty="0" smtClean="0">
                <a:sym typeface="Wingdings" pitchFamily="2" charset="2"/>
              </a:rPr>
              <a:t> would be good to have another period of ~24 h this week to test potential effects on high intensity 50 ns operation</a:t>
            </a:r>
            <a:endParaRPr lang="en-US" sz="20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934200" y="1219200"/>
            <a:ext cx="1828800" cy="3048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G. Bregliozzi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Emittances</a:t>
            </a:r>
            <a:r>
              <a:rPr lang="en-US" dirty="0" smtClean="0"/>
              <a:t> along trains</a:t>
            </a:r>
            <a:endParaRPr lang="en-US" dirty="0"/>
          </a:p>
        </p:txBody>
      </p:sp>
      <p:pic>
        <p:nvPicPr>
          <p:cNvPr id="410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470" y="1124680"/>
            <a:ext cx="6915134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stable phase shift along batches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00" y="1556740"/>
            <a:ext cx="5725342" cy="4307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838200" y="5867400"/>
            <a:ext cx="4572000" cy="457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E. </a:t>
            </a:r>
            <a:r>
              <a:rPr lang="en-US" b="1" dirty="0" err="1" smtClean="0">
                <a:solidFill>
                  <a:srgbClr val="FFFF00"/>
                </a:solidFill>
              </a:rPr>
              <a:t>Shaposhnikova</a:t>
            </a:r>
            <a:r>
              <a:rPr lang="en-US" b="1" dirty="0" smtClean="0">
                <a:solidFill>
                  <a:srgbClr val="FFFF00"/>
                </a:solidFill>
              </a:rPr>
              <a:t>, JF Esteban Muller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Injection of high intensity beam (&gt;1.4x10</a:t>
            </a:r>
            <a:r>
              <a:rPr lang="en-US" sz="2000" baseline="30000" dirty="0" smtClean="0"/>
              <a:t>11</a:t>
            </a:r>
            <a:r>
              <a:rPr lang="en-US" sz="2000" dirty="0" smtClean="0"/>
              <a:t> p/b) requires stopping the North Area extraction during LHC filling to avoid ZS (electrostatic septum) sparks.</a:t>
            </a:r>
          </a:p>
          <a:p>
            <a:endParaRPr lang="en-US" sz="2000" dirty="0" smtClean="0"/>
          </a:p>
          <a:p>
            <a:r>
              <a:rPr lang="en-US" sz="2000" dirty="0" smtClean="0"/>
              <a:t>ALICE background</a:t>
            </a:r>
          </a:p>
          <a:p>
            <a:endParaRPr lang="en-US" sz="2000" dirty="0" smtClean="0"/>
          </a:p>
          <a:p>
            <a:r>
              <a:rPr lang="en-US" sz="2000" dirty="0" smtClean="0"/>
              <a:t>A fault on the </a:t>
            </a:r>
            <a:r>
              <a:rPr lang="en-US" sz="2000" dirty="0" err="1" smtClean="0"/>
              <a:t>powerPC</a:t>
            </a:r>
            <a:r>
              <a:rPr lang="en-US" sz="2000" dirty="0" smtClean="0"/>
              <a:t> of the PAD in UJ16 prevents anyone going into UJ16 until after the access piquet makes an intervention. This intervention is not yet scheduled, and will wait until needed</a:t>
            </a:r>
          </a:p>
          <a:p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Pending issues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Access for QPS reset in Sector 78</a:t>
            </a:r>
          </a:p>
          <a:p>
            <a:r>
              <a:rPr lang="en-US" dirty="0" smtClean="0"/>
              <a:t>Physics</a:t>
            </a:r>
          </a:p>
          <a:p>
            <a:r>
              <a:rPr lang="en-US" dirty="0" smtClean="0"/>
              <a:t>90 m Beta*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Pending: loss maps</a:t>
            </a:r>
          </a:p>
          <a:p>
            <a:endParaRPr lang="en-US" dirty="0" smtClean="0"/>
          </a:p>
          <a:p>
            <a:r>
              <a:rPr lang="en-US" dirty="0" smtClean="0"/>
              <a:t>Week 42 Coordinators: B. Holzer, M. </a:t>
            </a:r>
            <a:r>
              <a:rPr lang="en-US" smtClean="0"/>
              <a:t>Lamont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41</a:t>
            </a:r>
            <a:endParaRPr lang="en-US" dirty="0"/>
          </a:p>
        </p:txBody>
      </p:sp>
      <p:pic>
        <p:nvPicPr>
          <p:cNvPr id="4" name="Picture 2" descr="\\cern.ch\dfs\Users\a\arduini\Documents\week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849031"/>
            <a:ext cx="8686800" cy="354093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 rot="16200000">
            <a:off x="304801" y="3048000"/>
            <a:ext cx="1447800" cy="381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High </a:t>
            </a:r>
            <a:r>
              <a:rPr lang="en-US" b="1" dirty="0" err="1" smtClean="0">
                <a:solidFill>
                  <a:srgbClr val="FFFF00"/>
                </a:solidFill>
              </a:rPr>
              <a:t>pil</a:t>
            </a:r>
            <a:r>
              <a:rPr lang="en-US" b="1" dirty="0" smtClean="0">
                <a:solidFill>
                  <a:srgbClr val="FFFF00"/>
                </a:solidFill>
              </a:rPr>
              <a:t>-up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16200000">
            <a:off x="1142999" y="3124200"/>
            <a:ext cx="1600200" cy="381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</a:rPr>
              <a:t>Cryo</a:t>
            </a:r>
            <a:r>
              <a:rPr lang="en-US" b="1" dirty="0" smtClean="0">
                <a:solidFill>
                  <a:srgbClr val="FFFF00"/>
                </a:solidFill>
              </a:rPr>
              <a:t> Pt. 6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4419600" y="2819400"/>
            <a:ext cx="1600200" cy="381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25 ns MD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Summary of Week 30</a:t>
            </a:r>
          </a:p>
          <a:p>
            <a:endParaRPr lang="en-GB" sz="1400" dirty="0" smtClean="0"/>
          </a:p>
          <a:p>
            <a:r>
              <a:rPr lang="en-GB" sz="2800" dirty="0" smtClean="0"/>
              <a:t>G. Arduini, J. Wenninger</a:t>
            </a:r>
          </a:p>
          <a:p>
            <a:endParaRPr lang="en-GB" sz="2400" dirty="0" smtClean="0"/>
          </a:p>
          <a:p>
            <a:r>
              <a:rPr lang="en-GB" dirty="0" smtClean="0"/>
              <a:t>Main aims: </a:t>
            </a:r>
          </a:p>
          <a:p>
            <a:pPr marL="358775" indent="358775" algn="l">
              <a:buClr>
                <a:srgbClr val="00CC00"/>
              </a:buClr>
              <a:buFont typeface="Wingdings" pitchFamily="2" charset="2"/>
              <a:buChar char="ü"/>
              <a:tabLst>
                <a:tab pos="717550" algn="l"/>
              </a:tabLst>
            </a:pPr>
            <a:r>
              <a:rPr lang="en-GB" sz="2400" dirty="0" smtClean="0"/>
              <a:t>Adiabatic increase of peak luminosity by </a:t>
            </a:r>
            <a:r>
              <a:rPr lang="en-GB" sz="2400" dirty="0" err="1" smtClean="0"/>
              <a:t>emittance</a:t>
            </a:r>
            <a:r>
              <a:rPr lang="en-GB" sz="2400" dirty="0" smtClean="0"/>
              <a:t> reduction</a:t>
            </a:r>
          </a:p>
          <a:p>
            <a:pPr marL="358775" indent="358775" algn="l">
              <a:buClr>
                <a:srgbClr val="00CC00"/>
              </a:buClr>
              <a:buFont typeface="Wingdings" pitchFamily="2" charset="2"/>
              <a:buChar char="ü"/>
              <a:tabLst>
                <a:tab pos="717550" algn="l"/>
              </a:tabLst>
            </a:pPr>
            <a:r>
              <a:rPr lang="en-GB" sz="2400" dirty="0" smtClean="0"/>
              <a:t>Luminosity production</a:t>
            </a:r>
          </a:p>
          <a:p>
            <a:pPr marL="358775" indent="358775" algn="l">
              <a:buClr>
                <a:srgbClr val="00CC00"/>
              </a:buClr>
              <a:buFont typeface="Wingdings" pitchFamily="2" charset="2"/>
              <a:buChar char="ü"/>
              <a:tabLst>
                <a:tab pos="717550" algn="l"/>
              </a:tabLst>
            </a:pPr>
            <a:endParaRPr lang="en-GB" sz="2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Overview (Mon 08:00 – Mon 08:00)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79390" y="998632"/>
          <a:ext cx="8583612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1210"/>
                <a:gridCol w="1367010"/>
                <a:gridCol w="934120"/>
                <a:gridCol w="975470"/>
                <a:gridCol w="1159660"/>
                <a:gridCol w="3336142"/>
              </a:tblGrid>
              <a:tr h="4464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Fill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Peak L </a:t>
                      </a:r>
                    </a:p>
                    <a:p>
                      <a:pPr algn="ctr"/>
                      <a:r>
                        <a:rPr lang="en-US" sz="1400" dirty="0" smtClean="0"/>
                        <a:t>[10</a:t>
                      </a:r>
                      <a:r>
                        <a:rPr lang="en-US" sz="1400" baseline="30000" dirty="0" smtClean="0"/>
                        <a:t>33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cm</a:t>
                      </a:r>
                      <a:r>
                        <a:rPr lang="en-US" sz="1400" baseline="30000" dirty="0" smtClean="0"/>
                        <a:t>-2</a:t>
                      </a:r>
                      <a:r>
                        <a:rPr lang="en-US" sz="1400" dirty="0" smtClean="0"/>
                        <a:t>s</a:t>
                      </a:r>
                      <a:r>
                        <a:rPr lang="en-US" sz="1400" baseline="30000" dirty="0" smtClean="0"/>
                        <a:t>-1</a:t>
                      </a:r>
                      <a:r>
                        <a:rPr lang="en-US" sz="1400" baseline="0" dirty="0" smtClean="0"/>
                        <a:t>]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Length [h]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Int. L </a:t>
                      </a:r>
                    </a:p>
                    <a:p>
                      <a:pPr algn="ctr"/>
                      <a:r>
                        <a:rPr lang="en-US" sz="1400" dirty="0" smtClean="0"/>
                        <a:t>[pb</a:t>
                      </a:r>
                      <a:r>
                        <a:rPr lang="en-US" sz="1400" baseline="30000" dirty="0" smtClean="0"/>
                        <a:t>-1</a:t>
                      </a:r>
                      <a:r>
                        <a:rPr lang="en-US" sz="1400" dirty="0" smtClean="0"/>
                        <a:t>]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Phase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Dump cause</a:t>
                      </a:r>
                      <a:endParaRPr lang="en-US" sz="1400" dirty="0"/>
                    </a:p>
                  </a:txBody>
                  <a:tcPr/>
                </a:tc>
              </a:tr>
              <a:tr h="3195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2200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3.29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~15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STABLE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itchFamily="34" charset="0"/>
                        </a:rPr>
                        <a:t>IT L8 PC</a:t>
                      </a:r>
                      <a:endParaRPr lang="en-US" sz="20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195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2201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3.9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STABLE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B050"/>
                          </a:solidFill>
                          <a:latin typeface="Calibri" pitchFamily="34" charset="0"/>
                        </a:rPr>
                        <a:t>OP dump (High pile-up</a:t>
                      </a:r>
                      <a:r>
                        <a:rPr lang="en-US" sz="2000" b="1" baseline="0" dirty="0" smtClean="0">
                          <a:solidFill>
                            <a:srgbClr val="00B050"/>
                          </a:solidFill>
                          <a:latin typeface="Calibri" pitchFamily="34" charset="0"/>
                        </a:rPr>
                        <a:t> test)</a:t>
                      </a:r>
                      <a:endParaRPr lang="en-US" sz="2000" b="1" dirty="0">
                        <a:solidFill>
                          <a:srgbClr val="00B05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195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2202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-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-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-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ADJUST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CRYO PT. 6 (SEU?)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195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2204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3.34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13.1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99.8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STABLE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itchFamily="34" charset="0"/>
                        </a:rPr>
                        <a:t>Vacuum</a:t>
                      </a:r>
                      <a:r>
                        <a:rPr lang="en-US" sz="2000" b="1" baseline="0" dirty="0" smtClean="0">
                          <a:latin typeface="Calibri" pitchFamily="34" charset="0"/>
                        </a:rPr>
                        <a:t> spike (BGI)</a:t>
                      </a:r>
                      <a:endParaRPr lang="en-US" sz="20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195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2208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3.39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13.6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102.4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STABLE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B050"/>
                          </a:solidFill>
                          <a:latin typeface="Calibri" pitchFamily="34" charset="0"/>
                        </a:rPr>
                        <a:t>OP dump </a:t>
                      </a:r>
                      <a:endParaRPr lang="en-US" sz="2000" b="1" dirty="0">
                        <a:solidFill>
                          <a:srgbClr val="00B05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195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2210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3.48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6.2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58.7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STABLE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RQ5.R5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 QPS (SEU)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195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2215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3.26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15.7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STABLE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CURRENT LEAD RB.A56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 (SEU)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195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2216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3.34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11.4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92.8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STABLE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RQT12.L5B2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(PC)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195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2217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3.46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13.1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STABLE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FFC000"/>
                          </a:solidFill>
                          <a:latin typeface="Calibri" pitchFamily="34" charset="0"/>
                        </a:rPr>
                        <a:t>RF</a:t>
                      </a:r>
                      <a:r>
                        <a:rPr lang="en-US" sz="2000" b="1" baseline="0" dirty="0" smtClean="0">
                          <a:solidFill>
                            <a:srgbClr val="FFC000"/>
                          </a:solidFill>
                          <a:latin typeface="Calibri" pitchFamily="34" charset="0"/>
                        </a:rPr>
                        <a:t> (HOM – 4B2)</a:t>
                      </a:r>
                      <a:endParaRPr lang="en-US" sz="2000" b="1" dirty="0" smtClean="0">
                        <a:solidFill>
                          <a:srgbClr val="FFC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195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2218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3.49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28.7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STABLE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RQT12.L5B2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(PC)</a:t>
                      </a:r>
                      <a:endParaRPr lang="en-US" sz="2000" b="1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1953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2219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15.5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~122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STABLE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FF9900"/>
                        </a:solidFill>
                      </a:endParaRPr>
                    </a:p>
                  </a:txBody>
                  <a:tcPr/>
                </a:tc>
              </a:tr>
              <a:tr h="31953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Total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~550 (85</a:t>
                      </a:r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 achievements (c/o ATLAS)</a:t>
            </a:r>
            <a:endParaRPr lang="en-GB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228600" y="4800600"/>
            <a:ext cx="8686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 bwMode="auto">
          <a:xfrm>
            <a:off x="228600" y="5334000"/>
            <a:ext cx="868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kern="0" dirty="0" smtClean="0">
                <a:solidFill>
                  <a:schemeClr val="tx2"/>
                </a:solidFill>
                <a:latin typeface="+mn-lt"/>
              </a:rPr>
              <a:t>Bunch population &gt; 1.4x10</a:t>
            </a:r>
            <a:r>
              <a:rPr lang="en-US" sz="2400" kern="0" baseline="30000" dirty="0" smtClean="0">
                <a:solidFill>
                  <a:schemeClr val="tx2"/>
                </a:solidFill>
                <a:latin typeface="+mn-lt"/>
              </a:rPr>
              <a:t>11</a:t>
            </a:r>
            <a:r>
              <a:rPr lang="en-US" sz="2400" kern="0" dirty="0" smtClean="0">
                <a:solidFill>
                  <a:schemeClr val="tx2"/>
                </a:solidFill>
                <a:latin typeface="+mn-lt"/>
              </a:rPr>
              <a:t> p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28600" y="1447800"/>
          <a:ext cx="8686801" cy="2847532"/>
        </p:xfrm>
        <a:graphic>
          <a:graphicData uri="http://schemas.openxmlformats.org/drawingml/2006/table">
            <a:tbl>
              <a:tblPr/>
              <a:tblGrid>
                <a:gridCol w="3733800"/>
                <a:gridCol w="1752600"/>
                <a:gridCol w="1010451"/>
                <a:gridCol w="2189950"/>
              </a:tblGrid>
              <a:tr h="272752">
                <a:tc>
                  <a:txBody>
                    <a:bodyPr/>
                    <a:lstStyle/>
                    <a:p>
                      <a:r>
                        <a:rPr lang="en-US" sz="1600" dirty="0"/>
                        <a:t>Peak Stable Luminosity Delivered</a:t>
                      </a:r>
                    </a:p>
                  </a:txBody>
                  <a:tcPr marL="27275" marR="27275" marT="13638" marB="136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3.50x10</a:t>
                      </a:r>
                      <a:r>
                        <a:rPr lang="en-US" sz="1600" baseline="30000"/>
                        <a:t>33</a:t>
                      </a:r>
                      <a:r>
                        <a:rPr lang="en-US" sz="1600"/>
                        <a:t> cm</a:t>
                      </a:r>
                      <a:r>
                        <a:rPr lang="en-US" sz="1600" baseline="30000"/>
                        <a:t>-2</a:t>
                      </a:r>
                      <a:r>
                        <a:rPr lang="en-US" sz="1600"/>
                        <a:t>s</a:t>
                      </a:r>
                      <a:r>
                        <a:rPr lang="en-US" sz="1600" baseline="30000"/>
                        <a:t>-1</a:t>
                      </a:r>
                      <a:endParaRPr lang="en-US" sz="1600"/>
                    </a:p>
                  </a:txBody>
                  <a:tcPr marL="27275" marR="27275" marT="13638" marB="136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Fill 2219</a:t>
                      </a:r>
                    </a:p>
                  </a:txBody>
                  <a:tcPr marL="27275" marR="27275" marT="13638" marB="136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11/10/16, 06:14</a:t>
                      </a:r>
                    </a:p>
                  </a:txBody>
                  <a:tcPr marL="27275" marR="27275" marT="13638" marB="136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4577">
                <a:tc>
                  <a:txBody>
                    <a:bodyPr/>
                    <a:lstStyle/>
                    <a:p>
                      <a:r>
                        <a:rPr lang="en-US" sz="1600"/>
                        <a:t>Maximum Luminosity Delivered in one fill</a:t>
                      </a:r>
                    </a:p>
                  </a:txBody>
                  <a:tcPr marL="27275" marR="27275" marT="13638" marB="136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122.44 </a:t>
                      </a:r>
                      <a:r>
                        <a:rPr lang="en-US" sz="1600" dirty="0"/>
                        <a:t>pb</a:t>
                      </a:r>
                      <a:r>
                        <a:rPr lang="en-US" sz="1600" baseline="30000" dirty="0"/>
                        <a:t>-1</a:t>
                      </a:r>
                      <a:endParaRPr lang="en-US" sz="1600" dirty="0"/>
                    </a:p>
                  </a:txBody>
                  <a:tcPr marL="27275" marR="27275" marT="13638" marB="136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Fill </a:t>
                      </a:r>
                      <a:r>
                        <a:rPr lang="en-US" sz="1600" dirty="0" smtClean="0"/>
                        <a:t>2219</a:t>
                      </a:r>
                      <a:endParaRPr lang="en-US" sz="1600" dirty="0"/>
                    </a:p>
                  </a:txBody>
                  <a:tcPr marL="27275" marR="27275" marT="13638" marB="136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11/10/16, 06:14</a:t>
                      </a:r>
                      <a:endParaRPr lang="en-US" sz="1600" dirty="0"/>
                    </a:p>
                  </a:txBody>
                  <a:tcPr marL="27275" marR="27275" marT="13638" marB="136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4577">
                <a:tc>
                  <a:txBody>
                    <a:bodyPr/>
                    <a:lstStyle/>
                    <a:p>
                      <a:r>
                        <a:rPr lang="en-US" sz="1600"/>
                        <a:t>Maximum Luminosity Delivered in one day</a:t>
                      </a:r>
                    </a:p>
                  </a:txBody>
                  <a:tcPr marL="27275" marR="27275" marT="13638" marB="136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135.45 pb</a:t>
                      </a:r>
                      <a:r>
                        <a:rPr lang="en-US" sz="1600" baseline="30000"/>
                        <a:t>-1</a:t>
                      </a:r>
                      <a:endParaRPr lang="en-US" sz="1600"/>
                    </a:p>
                  </a:txBody>
                  <a:tcPr marL="27275" marR="27275" marT="13638" marB="136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600" dirty="0"/>
                        <a:t>Thursday 13 October, 2011</a:t>
                      </a:r>
                    </a:p>
                  </a:txBody>
                  <a:tcPr marL="27275" marR="27275" marT="13638" marB="136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4577">
                <a:tc>
                  <a:txBody>
                    <a:bodyPr/>
                    <a:lstStyle/>
                    <a:p>
                      <a:r>
                        <a:rPr lang="en-US" sz="1600"/>
                        <a:t>Maximum Luminosity Delivered in 7 days</a:t>
                      </a:r>
                    </a:p>
                  </a:txBody>
                  <a:tcPr marL="27275" marR="27275" marT="13638" marB="136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546.35 pb</a:t>
                      </a:r>
                      <a:r>
                        <a:rPr lang="en-US" sz="1600" baseline="30000"/>
                        <a:t>-1</a:t>
                      </a:r>
                      <a:endParaRPr lang="en-US" sz="1600"/>
                    </a:p>
                  </a:txBody>
                  <a:tcPr marL="27275" marR="27275" marT="13638" marB="136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600" dirty="0" smtClean="0"/>
                        <a:t>Mon 10 October, 2011 - Sun 16 October, 2011</a:t>
                      </a:r>
                      <a:endParaRPr lang="en-US" sz="1600" dirty="0"/>
                    </a:p>
                  </a:txBody>
                  <a:tcPr marL="27275" marR="27275" marT="13638" marB="136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4577">
                <a:tc>
                  <a:txBody>
                    <a:bodyPr/>
                    <a:lstStyle/>
                    <a:p>
                      <a:r>
                        <a:rPr lang="en-US" sz="1600" dirty="0"/>
                        <a:t>Maximum Peak Events per Bunch Crossing</a:t>
                      </a:r>
                    </a:p>
                  </a:txBody>
                  <a:tcPr marL="27275" marR="27275" marT="13638" marB="136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29.83</a:t>
                      </a:r>
                    </a:p>
                  </a:txBody>
                  <a:tcPr marL="27275" marR="27275" marT="13638" marB="136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Fill 2201</a:t>
                      </a:r>
                    </a:p>
                  </a:txBody>
                  <a:tcPr marL="27275" marR="27275" marT="13638" marB="136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11/10/10, 07:59</a:t>
                      </a:r>
                    </a:p>
                  </a:txBody>
                  <a:tcPr marL="27275" marR="27275" marT="13638" marB="136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6403">
                <a:tc>
                  <a:txBody>
                    <a:bodyPr/>
                    <a:lstStyle/>
                    <a:p>
                      <a:r>
                        <a:rPr lang="en-US" sz="1600"/>
                        <a:t>Maximum Average Events per Bunch Crossing</a:t>
                      </a:r>
                    </a:p>
                  </a:txBody>
                  <a:tcPr marL="27275" marR="27275" marT="13638" marB="136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29.83</a:t>
                      </a:r>
                    </a:p>
                  </a:txBody>
                  <a:tcPr marL="27275" marR="27275" marT="13638" marB="136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Fill 2201</a:t>
                      </a:r>
                    </a:p>
                  </a:txBody>
                  <a:tcPr marL="27275" marR="27275" marT="13638" marB="136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11/10/10, 07:59</a:t>
                      </a:r>
                    </a:p>
                  </a:txBody>
                  <a:tcPr marL="27275" marR="27275" marT="13638" marB="136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luminosity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142998" y="1219200"/>
            <a:ext cx="6019801" cy="381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&gt; 5.1 fb</a:t>
            </a:r>
            <a:r>
              <a:rPr lang="en-US" b="1" baseline="30000" dirty="0" smtClean="0">
                <a:solidFill>
                  <a:srgbClr val="FFFF00"/>
                </a:solidFill>
              </a:rPr>
              <a:t>-1</a:t>
            </a:r>
            <a:r>
              <a:rPr lang="en-US" b="1" dirty="0" smtClean="0">
                <a:solidFill>
                  <a:srgbClr val="FFFF00"/>
                </a:solidFill>
              </a:rPr>
              <a:t> in both high luminosity experiments!!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9458" name="Picture 2" descr="https://atlas.web.cern.ch/Atlas/GROUPS/DATAPREPARATION/DataSummary/2011/daydata/figs/daytotal_il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438400"/>
            <a:ext cx="4549140" cy="3268980"/>
          </a:xfrm>
          <a:prstGeom prst="rect">
            <a:avLst/>
          </a:prstGeom>
          <a:noFill/>
        </p:spPr>
      </p:pic>
      <p:sp>
        <p:nvSpPr>
          <p:cNvPr id="19460" name="AutoShape 4" descr="https://cmswbm.web.cern.ch/cmswbm/fills/fill_yearly_integratedluminosity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https://cmswbm.web.cern.ch/cmswbm/fills/fill_yearly_integratedluminosity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64" name="Picture 8" descr="\\cern.ch\dfs\Users\a\arduini\Documents\cm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590800"/>
            <a:ext cx="3977640" cy="2697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70 h in stable beams</a:t>
            </a:r>
            <a:r>
              <a:rPr lang="en-US" sz="2800" dirty="0"/>
              <a:t> </a:t>
            </a:r>
            <a:r>
              <a:rPr lang="en-US" sz="2800" dirty="0" smtClean="0">
                <a:sym typeface="Wingdings" pitchFamily="2" charset="2"/>
              </a:rPr>
              <a:t> 42 % (47 %)</a:t>
            </a:r>
          </a:p>
          <a:p>
            <a:r>
              <a:rPr lang="en-US" sz="2800" dirty="0" smtClean="0">
                <a:sym typeface="Wingdings" pitchFamily="2" charset="2"/>
              </a:rPr>
              <a:t>6 h for high pile-up test</a:t>
            </a:r>
          </a:p>
          <a:p>
            <a:r>
              <a:rPr lang="en-US" sz="2800" dirty="0" smtClean="0">
                <a:sym typeface="Wingdings" pitchFamily="2" charset="2"/>
              </a:rPr>
              <a:t>12 h for 25 ns MD</a:t>
            </a:r>
          </a:p>
          <a:p>
            <a:pPr>
              <a:buNone/>
            </a:pPr>
            <a:endParaRPr lang="en-US" sz="2800" dirty="0" smtClean="0">
              <a:sym typeface="Wingdings" pitchFamily="2" charset="2"/>
            </a:endParaRPr>
          </a:p>
          <a:p>
            <a:r>
              <a:rPr lang="en-US" sz="2800" dirty="0" smtClean="0"/>
              <a:t>Major stops (33 h)</a:t>
            </a:r>
          </a:p>
          <a:p>
            <a:pPr lvl="1"/>
            <a:r>
              <a:rPr lang="en-US" sz="2400" dirty="0" err="1" smtClean="0"/>
              <a:t>Cryo</a:t>
            </a:r>
            <a:r>
              <a:rPr lang="en-US" sz="2400" dirty="0" smtClean="0"/>
              <a:t> Pt6 (Tue)				24 h</a:t>
            </a:r>
          </a:p>
          <a:p>
            <a:pPr lvl="1"/>
            <a:r>
              <a:rPr lang="en-US" sz="2400" dirty="0" smtClean="0"/>
              <a:t>Injectors (</a:t>
            </a:r>
            <a:r>
              <a:rPr lang="en-US" sz="2400" dirty="0" err="1" smtClean="0"/>
              <a:t>Mon,Wed</a:t>
            </a:r>
            <a:r>
              <a:rPr lang="en-US" sz="2400" dirty="0" smtClean="0"/>
              <a:t>)			7 h</a:t>
            </a:r>
          </a:p>
          <a:p>
            <a:pPr lvl="1"/>
            <a:r>
              <a:rPr lang="en-US" sz="2400" dirty="0" smtClean="0"/>
              <a:t>Power converters (Sun)		4 h</a:t>
            </a:r>
          </a:p>
          <a:p>
            <a:pPr lvl="1"/>
            <a:r>
              <a:rPr lang="en-US" sz="2400" dirty="0" smtClean="0"/>
              <a:t>TDI pt.2 – controls (Sun)		2 h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 smtClean="0"/>
              <a:t>08:08 Beam dump due to power converter problem on RQT12.L5B2. End of fill #2218. 29 pb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 in 2.5 hours. </a:t>
            </a:r>
          </a:p>
          <a:p>
            <a:pPr lvl="0"/>
            <a:r>
              <a:rPr lang="en-US" sz="2400" dirty="0" smtClean="0"/>
              <a:t>10:30-11:30 Access for power converter problem. </a:t>
            </a:r>
          </a:p>
          <a:p>
            <a:pPr lvl="0"/>
            <a:r>
              <a:rPr lang="en-US" sz="2400" dirty="0" smtClean="0"/>
              <a:t>Vacuum spike observed during injection of first train of 144 bunches of beam 2 </a:t>
            </a:r>
            <a:r>
              <a:rPr lang="en-US" sz="2400" dirty="0" smtClean="0">
                <a:sym typeface="Wingdings" pitchFamily="2" charset="2"/>
              </a:rPr>
              <a:t> no losses observed</a:t>
            </a:r>
            <a:endParaRPr lang="en-US" sz="2400" dirty="0" smtClean="0"/>
          </a:p>
          <a:p>
            <a:pPr lvl="0"/>
            <a:r>
              <a:rPr lang="en-US" sz="2400" dirty="0" smtClean="0"/>
              <a:t>15:30 STABLE BEAMS #2219 3.5x10</a:t>
            </a:r>
            <a:r>
              <a:rPr lang="en-US" sz="2400" baseline="30000" dirty="0" smtClean="0"/>
              <a:t>33</a:t>
            </a:r>
            <a:r>
              <a:rPr lang="en-US" sz="2400" dirty="0" smtClean="0"/>
              <a:t> cm</a:t>
            </a:r>
            <a:r>
              <a:rPr lang="en-US" sz="2400" baseline="30000" dirty="0" smtClean="0"/>
              <a:t>-2</a:t>
            </a:r>
            <a:r>
              <a:rPr lang="en-US" sz="2400" dirty="0" smtClean="0"/>
              <a:t>s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 with 1.4x10</a:t>
            </a:r>
            <a:r>
              <a:rPr lang="en-US" sz="2400" baseline="30000" dirty="0" smtClean="0"/>
              <a:t>11</a:t>
            </a:r>
            <a:r>
              <a:rPr lang="en-US" sz="2400" dirty="0" smtClean="0"/>
              <a:t> p/b</a:t>
            </a:r>
          </a:p>
          <a:p>
            <a:pPr lvl="0"/>
            <a:r>
              <a:rPr lang="en-US" sz="2400" dirty="0" smtClean="0"/>
              <a:t>Several problems with DIP re-publishing to CMW </a:t>
            </a:r>
            <a:r>
              <a:rPr lang="en-US" sz="2400" dirty="0" smtClean="0">
                <a:sym typeface="Wingdings" pitchFamily="2" charset="2"/>
              </a:rPr>
              <a:t> fixed yesterday evening  caused </a:t>
            </a:r>
            <a:r>
              <a:rPr lang="en-US" sz="2400" dirty="0" err="1" smtClean="0">
                <a:sym typeface="Wingdings" pitchFamily="2" charset="2"/>
              </a:rPr>
              <a:t>lumi</a:t>
            </a:r>
            <a:r>
              <a:rPr lang="en-US" sz="2400" dirty="0" smtClean="0">
                <a:sym typeface="Wingdings" pitchFamily="2" charset="2"/>
              </a:rPr>
              <a:t> spike in </a:t>
            </a:r>
            <a:r>
              <a:rPr lang="en-US" sz="2400" dirty="0" err="1" smtClean="0">
                <a:sym typeface="Wingdings" pitchFamily="2" charset="2"/>
              </a:rPr>
              <a:t>LHCb</a:t>
            </a:r>
            <a:endParaRPr lang="en-US" sz="2400" dirty="0" smtClean="0"/>
          </a:p>
          <a:p>
            <a:r>
              <a:rPr lang="en-US" sz="2400" dirty="0" smtClean="0"/>
              <a:t>Overnight </a:t>
            </a:r>
            <a:r>
              <a:rPr lang="en-US" sz="2400" dirty="0" err="1" smtClean="0"/>
              <a:t>LHCb</a:t>
            </a:r>
            <a:r>
              <a:rPr lang="en-US" sz="2400" dirty="0" smtClean="0"/>
              <a:t> reported issue with the filling pattern (being investigated)</a:t>
            </a:r>
          </a:p>
          <a:p>
            <a:pPr lvl="0"/>
            <a:r>
              <a:rPr lang="en-US" sz="2400" dirty="0" smtClean="0"/>
              <a:t>07:00 OP dump End of fill #2219 ~122 pb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 in 15.5 h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Sun/Mon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772400" cy="792163"/>
          </a:xfrm>
        </p:spPr>
        <p:txBody>
          <a:bodyPr/>
          <a:lstStyle/>
          <a:p>
            <a:r>
              <a:rPr lang="en-US" dirty="0" smtClean="0"/>
              <a:t>Abort gap cleaning tests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520" y="980660"/>
            <a:ext cx="705698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87838" y="3645030"/>
            <a:ext cx="12402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92D050"/>
                </a:solidFill>
              </a:rPr>
              <a:t>Lumi</a:t>
            </a:r>
            <a:r>
              <a:rPr lang="en-US" sz="1400" b="1" dirty="0" smtClean="0">
                <a:solidFill>
                  <a:srgbClr val="92D050"/>
                </a:solidFill>
              </a:rPr>
              <a:t> ATLAS</a:t>
            </a:r>
            <a:endParaRPr lang="en-US" sz="1400" b="1" dirty="0">
              <a:solidFill>
                <a:srgbClr val="92D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1034" y="2492870"/>
            <a:ext cx="10615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FFFF99"/>
                </a:solidFill>
              </a:rPr>
              <a:t>Lumi</a:t>
            </a:r>
            <a:r>
              <a:rPr lang="en-US" sz="1400" b="1" dirty="0" smtClean="0">
                <a:solidFill>
                  <a:srgbClr val="FFFF99"/>
                </a:solidFill>
              </a:rPr>
              <a:t> CMS</a:t>
            </a:r>
            <a:endParaRPr lang="en-US" sz="1400" b="1" dirty="0">
              <a:solidFill>
                <a:srgbClr val="FFFF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1439" y="2276840"/>
            <a:ext cx="11029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5050"/>
                </a:solidFill>
              </a:rPr>
              <a:t>B1 AG pop</a:t>
            </a:r>
            <a:endParaRPr lang="en-US" sz="1400" b="1" dirty="0">
              <a:solidFill>
                <a:srgbClr val="FF5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3910" y="2996940"/>
            <a:ext cx="11029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9966"/>
                </a:solidFill>
              </a:rPr>
              <a:t>B2 AG pop</a:t>
            </a:r>
            <a:endParaRPr lang="en-US" sz="1400" b="1" dirty="0">
              <a:solidFill>
                <a:srgbClr val="FF996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55970" y="4221110"/>
            <a:ext cx="5437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</a:rPr>
              <a:t>50%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4060" y="4653170"/>
            <a:ext cx="6431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</a:rPr>
              <a:t>100%</a:t>
            </a:r>
            <a:endParaRPr lang="en-US" sz="1400" b="1" dirty="0">
              <a:solidFill>
                <a:srgbClr val="FFFF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4932050" y="3284980"/>
            <a:ext cx="792110" cy="93613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12" idx="0"/>
          </p:cNvCxnSpPr>
          <p:nvPr/>
        </p:nvCxnSpPr>
        <p:spPr bwMode="auto">
          <a:xfrm flipV="1">
            <a:off x="5325623" y="3717040"/>
            <a:ext cx="542557" cy="93613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Rectangle 15"/>
          <p:cNvSpPr/>
          <p:nvPr/>
        </p:nvSpPr>
        <p:spPr>
          <a:xfrm>
            <a:off x="304800" y="5943600"/>
            <a:ext cx="4572000" cy="3048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E. </a:t>
            </a:r>
            <a:r>
              <a:rPr lang="en-US" b="1" dirty="0" err="1" smtClean="0">
                <a:solidFill>
                  <a:srgbClr val="FFFF00"/>
                </a:solidFill>
              </a:rPr>
              <a:t>Gianfelice</a:t>
            </a:r>
            <a:r>
              <a:rPr lang="en-US" b="1" dirty="0" smtClean="0">
                <a:solidFill>
                  <a:srgbClr val="FFFF00"/>
                </a:solidFill>
              </a:rPr>
              <a:t>, J. Uythoven, D. Valuch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elogbook.cern.ch/eLogbook/attach_reader?attach_id=12038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143000"/>
            <a:ext cx="5202115" cy="38100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Abort gap cleaning tests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When cleaning switched on there is a small effect on the luminosity lifetime</a:t>
            </a:r>
          </a:p>
          <a:p>
            <a:endParaRPr lang="en-US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Tested different strengths and 2 different excitation windows lengths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Proposed strategy: leave abort gap cleaning off and switch it on as soon as abort gap population reaches 1x10</a:t>
            </a:r>
            <a:r>
              <a:rPr lang="en-US" sz="2000" baseline="30000" dirty="0" smtClean="0"/>
              <a:t>10</a:t>
            </a:r>
            <a:r>
              <a:rPr lang="en-US" sz="2000" dirty="0" smtClean="0"/>
              <a:t> p and lower than 1x10</a:t>
            </a:r>
            <a:r>
              <a:rPr lang="en-US" sz="2000" baseline="30000" dirty="0" smtClean="0"/>
              <a:t>11</a:t>
            </a:r>
            <a:r>
              <a:rPr lang="en-US" sz="2000" dirty="0" smtClean="0"/>
              <a:t> p. Announcer giving a warning when 1x10</a:t>
            </a:r>
            <a:r>
              <a:rPr lang="en-US" sz="2000" baseline="30000" dirty="0" smtClean="0"/>
              <a:t>10</a:t>
            </a:r>
            <a:r>
              <a:rPr lang="en-US" sz="2000" dirty="0" smtClean="0"/>
              <a:t> p level in the abort gap is reached</a:t>
            </a:r>
          </a:p>
          <a:p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0" y="5867400"/>
            <a:ext cx="4572000" cy="381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E. </a:t>
            </a:r>
            <a:r>
              <a:rPr lang="en-US" b="1" dirty="0" err="1" smtClean="0">
                <a:solidFill>
                  <a:srgbClr val="FFFF00"/>
                </a:solidFill>
              </a:rPr>
              <a:t>Gianfelice</a:t>
            </a:r>
            <a:r>
              <a:rPr lang="en-US" b="1" dirty="0" smtClean="0">
                <a:solidFill>
                  <a:srgbClr val="FFFF00"/>
                </a:solidFill>
              </a:rPr>
              <a:t>, J. Uythoven, D. Valuch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HCpresentations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24093</TotalTime>
  <Words>937</Words>
  <Application>Microsoft Office PowerPoint</Application>
  <PresentationFormat>On-screen Show (4:3)</PresentationFormat>
  <Paragraphs>208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LHCpresentations</vt:lpstr>
      <vt:lpstr>Slide 1</vt:lpstr>
      <vt:lpstr>Week 41</vt:lpstr>
      <vt:lpstr>Fill Overview (Mon 08:00 – Mon 08:00)</vt:lpstr>
      <vt:lpstr>Main achievements (c/o ATLAS)</vt:lpstr>
      <vt:lpstr>Integrated luminosity</vt:lpstr>
      <vt:lpstr>Statistics</vt:lpstr>
      <vt:lpstr>Sun/Mon</vt:lpstr>
      <vt:lpstr>Abort gap cleaning tests</vt:lpstr>
      <vt:lpstr>Abort gap cleaning tests</vt:lpstr>
      <vt:lpstr>TDI vacuum</vt:lpstr>
      <vt:lpstr>Other intensity effects</vt:lpstr>
      <vt:lpstr>High pile-up MD</vt:lpstr>
      <vt:lpstr>25 ns MD</vt:lpstr>
      <vt:lpstr>Heat load</vt:lpstr>
      <vt:lpstr>Vacuum</vt:lpstr>
      <vt:lpstr>Emittances along trains</vt:lpstr>
      <vt:lpstr>RF stable phase shift along batches</vt:lpstr>
      <vt:lpstr>Pending issues</vt:lpstr>
      <vt:lpstr>Upcoming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Gianluigi Arduini</dc:creator>
  <cp:lastModifiedBy>arduini</cp:lastModifiedBy>
  <cp:revision>2063</cp:revision>
  <dcterms:created xsi:type="dcterms:W3CDTF">2010-04-25T23:23:07Z</dcterms:created>
  <dcterms:modified xsi:type="dcterms:W3CDTF">2011-10-17T06:19:56Z</dcterms:modified>
</cp:coreProperties>
</file>