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sldIdLst>
    <p:sldId id="256" r:id="rId4"/>
    <p:sldId id="288" r:id="rId5"/>
    <p:sldId id="330" r:id="rId6"/>
    <p:sldId id="261" r:id="rId7"/>
    <p:sldId id="266" r:id="rId8"/>
    <p:sldId id="267" r:id="rId9"/>
    <p:sldId id="268" r:id="rId10"/>
    <p:sldId id="270" r:id="rId11"/>
    <p:sldId id="272" r:id="rId12"/>
    <p:sldId id="274" r:id="rId13"/>
    <p:sldId id="319" r:id="rId14"/>
    <p:sldId id="285" r:id="rId15"/>
    <p:sldId id="282" r:id="rId16"/>
    <p:sldId id="281" r:id="rId17"/>
    <p:sldId id="287" r:id="rId18"/>
    <p:sldId id="283" r:id="rId19"/>
    <p:sldId id="284" r:id="rId20"/>
    <p:sldId id="293" r:id="rId21"/>
    <p:sldId id="286" r:id="rId22"/>
    <p:sldId id="294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7" r:id="rId31"/>
    <p:sldId id="309" r:id="rId32"/>
    <p:sldId id="308" r:id="rId33"/>
    <p:sldId id="310" r:id="rId34"/>
    <p:sldId id="311" r:id="rId35"/>
    <p:sldId id="312" r:id="rId36"/>
    <p:sldId id="313" r:id="rId37"/>
    <p:sldId id="290" r:id="rId38"/>
    <p:sldId id="318" r:id="rId39"/>
    <p:sldId id="342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260" r:id="rId52"/>
    <p:sldId id="258" r:id="rId53"/>
    <p:sldId id="259" r:id="rId54"/>
    <p:sldId id="32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A662C4-D6AB-4874-B6F9-B30C943FB5FC}" type="datetime1">
              <a:rPr lang="en-US" smtClean="0">
                <a:solidFill>
                  <a:srgbClr val="000000"/>
                </a:solidFill>
              </a:rPr>
              <a:pPr/>
              <a:t>8/29/2011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08:30 meeting - beta* 1 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B11D6E32-D57E-4889-AC2A-8BDD675BA87D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E9C2260-5BF4-4499-BB91-3D8D9874B91C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2973BA8-F59D-4597-836D-A633901DC7EB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F9D522-ABB3-4A13-9D53-5F715C2E0AF2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F5B8FF0-D947-496D-BF90-8F843F77CB5B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3FCA02D-418A-46ED-AE76-684812D20758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156E3BF-2C22-4C74-BA9A-F47176F3E3DA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24EAFB-B6C9-4ADE-95BE-366E596AEDF2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D3286BB-B1CE-4B04-8546-68D6E2908F93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CDD7D2E-2285-487E-BC17-9DC54DD594F7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E8D6C093-C3EA-4557-BAA8-B78386015E31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E420BE21-89D4-44D8-A747-CB7A6FD042E7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9520720-1BA1-463D-9960-1D4CAF37B41B}" type="datetime1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8/29/2011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08:30 meeting - beta* 1 m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gi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23F5-12B0-4AD1-AE2D-1FE83633C632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F208E-E2D0-4D6A-B744-0EBF34743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8/28/2011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 algn="ctr" fontAlgn="base">
              <a:spcAft>
                <a:spcPct val="0"/>
              </a:spcAft>
            </a:pPr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</a:pPr>
            <a:fld id="{212BBE4B-11BF-433F-B4D5-C48334632EB9}" type="slidenum">
              <a:rPr lang="en-US">
                <a:solidFill>
                  <a:srgbClr val="00007D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 fontAlgn="base">
              <a:spcAft>
                <a:spcPct val="0"/>
              </a:spcAft>
            </a:pPr>
            <a:fld id="{CAB5D73F-F57E-4D68-BDD2-72229E7A47BC}" type="datetime1">
              <a:rPr lang="en-US" smtClean="0">
                <a:solidFill>
                  <a:srgbClr val="00007D"/>
                </a:solidFill>
              </a:rPr>
              <a:pPr fontAlgn="base">
                <a:spcAft>
                  <a:spcPct val="0"/>
                </a:spcAft>
              </a:pPr>
              <a:t>8/29/2011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00007D"/>
              </a:solidFill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LHC MD block#3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80772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Ralph Assmann, Giulia Papotti, Frank </a:t>
            </a:r>
            <a:r>
              <a:rPr lang="en-US" sz="2800" dirty="0" smtClean="0"/>
              <a:t>Zimmermann</a:t>
            </a:r>
          </a:p>
          <a:p>
            <a:endParaRPr lang="en-US" sz="2800" dirty="0" smtClean="0"/>
          </a:p>
          <a:p>
            <a:r>
              <a:rPr lang="en-US" sz="2800" dirty="0" smtClean="0"/>
              <a:t>o</a:t>
            </a:r>
            <a:r>
              <a:rPr lang="en-US" sz="2800" dirty="0" smtClean="0"/>
              <a:t>n behalf of the </a:t>
            </a:r>
            <a:r>
              <a:rPr lang="en-US" sz="2800" dirty="0" err="1" smtClean="0"/>
              <a:t>marvellous</a:t>
            </a:r>
            <a:r>
              <a:rPr lang="en-US" sz="2800" dirty="0" smtClean="0"/>
              <a:t> MD teams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29 </a:t>
            </a:r>
            <a:r>
              <a:rPr lang="en-US" sz="2800" dirty="0" smtClean="0"/>
              <a:t>August 2011</a:t>
            </a:r>
            <a:endParaRPr lang="en-US" sz="2800" dirty="0"/>
          </a:p>
        </p:txBody>
      </p:sp>
      <p:pic>
        <p:nvPicPr>
          <p:cNvPr id="4" name="Content Placeholder 10" descr="md-v4.png"/>
          <p:cNvPicPr>
            <a:picLocks noChangeAspect="1"/>
          </p:cNvPicPr>
          <p:nvPr/>
        </p:nvPicPr>
        <p:blipFill>
          <a:blip r:embed="rId2" cstate="print"/>
          <a:srcRect l="4886" t="9518" r="5046" b="11646"/>
          <a:stretch>
            <a:fillRect/>
          </a:stretch>
        </p:blipFill>
        <p:spPr bwMode="auto">
          <a:xfrm>
            <a:off x="0" y="1"/>
            <a:ext cx="3200400" cy="180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41738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85850"/>
            <a:ext cx="8096250" cy="5772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37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</a:rPr>
              <a:t>Beam-1 local coupling </a:t>
            </a:r>
            <a:r>
              <a:rPr lang="en-US" sz="2400" dirty="0">
                <a:latin typeface="Arial" charset="0"/>
              </a:rPr>
              <a:t>for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Arial" charset="0"/>
              </a:rPr>
              <a:t>*= 1 m &amp;1.5 m:  No clear jumps </a:t>
            </a:r>
            <a:r>
              <a:rPr lang="en-US" sz="2400" dirty="0">
                <a:latin typeface="Arial" charset="0"/>
              </a:rPr>
              <a:t>are observed </a:t>
            </a:r>
            <a:r>
              <a:rPr lang="en-US" sz="2400" dirty="0" smtClean="0">
                <a:latin typeface="Arial" charset="0"/>
              </a:rPr>
              <a:t>(to be confirmed with segment-by-segment technique) → local coupling knobs are performing well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895600" y="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charset="0"/>
              </a:rPr>
              <a:t>R. Tomas, R. Miyamoto. G. Vanbavinckhove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79468"/>
            <a:ext cx="89154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latin typeface="Arial" charset="0"/>
              </a:rPr>
              <a:t>O</a:t>
            </a:r>
            <a:r>
              <a:rPr lang="en-US" sz="2800" b="1" u="sng" dirty="0" smtClean="0">
                <a:latin typeface="Arial" charset="0"/>
              </a:rPr>
              <a:t>ptics corrections</a:t>
            </a:r>
            <a:r>
              <a:rPr lang="en-US" sz="2800" b="1" u="sng" dirty="0">
                <a:latin typeface="Arial" charset="0"/>
              </a:rPr>
              <a:t>: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o </a:t>
            </a:r>
            <a:r>
              <a:rPr lang="en-US" sz="2800" dirty="0">
                <a:solidFill>
                  <a:srgbClr val="0070C0"/>
                </a:solidFill>
                <a:latin typeface="Arial" charset="0"/>
              </a:rPr>
              <a:t>extra </a:t>
            </a:r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corrections</a:t>
            </a:r>
            <a:r>
              <a:rPr lang="en-US" sz="2800" dirty="0" smtClean="0">
                <a:latin typeface="Arial" charset="0"/>
              </a:rPr>
              <a:t>; the corrections </a:t>
            </a:r>
            <a:r>
              <a:rPr lang="en-US" sz="2800" dirty="0">
                <a:latin typeface="Arial" charset="0"/>
              </a:rPr>
              <a:t>implemented at 1.5 m were kept constant </a:t>
            </a:r>
            <a:r>
              <a:rPr lang="en-US" sz="2800" dirty="0" smtClean="0">
                <a:latin typeface="Arial" charset="0"/>
              </a:rPr>
              <a:t>(</a:t>
            </a:r>
            <a:r>
              <a:rPr lang="en-US" sz="2800" dirty="0">
                <a:latin typeface="Arial" charset="0"/>
              </a:rPr>
              <a:t>local and global corrections for beta-beat and coupling) until 1 m.</a:t>
            </a:r>
            <a:br>
              <a:rPr lang="en-US" sz="2800" dirty="0">
                <a:latin typeface="Arial" charset="0"/>
              </a:rPr>
            </a:br>
            <a:r>
              <a:rPr lang="en-US" sz="1050" dirty="0" smtClean="0">
                <a:latin typeface="Arial" charset="0"/>
              </a:rPr>
              <a:t>  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800" b="1" u="sng" dirty="0">
                <a:latin typeface="Symbol" pitchFamily="18" charset="2"/>
              </a:rPr>
              <a:t>b</a:t>
            </a:r>
            <a:r>
              <a:rPr lang="en-US" sz="2800" b="1" u="sng" dirty="0" smtClean="0">
                <a:latin typeface="Arial" charset="0"/>
              </a:rPr>
              <a:t>* from K-modulation: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Preliminary analysis </a:t>
            </a:r>
            <a:r>
              <a:rPr lang="en-US" sz="2800" dirty="0" smtClean="0">
                <a:latin typeface="Arial" charset="0"/>
              </a:rPr>
              <a:t>indicated </a:t>
            </a:r>
            <a:r>
              <a:rPr lang="en-US" sz="2800" dirty="0">
                <a:latin typeface="Arial" charset="0"/>
              </a:rPr>
              <a:t>some important waist </a:t>
            </a:r>
            <a:r>
              <a:rPr lang="en-US" sz="2800" dirty="0" smtClean="0">
                <a:latin typeface="Arial" charset="0"/>
              </a:rPr>
              <a:t>shift (?!), but after error propagation results are OK, e.g.</a:t>
            </a:r>
            <a:endParaRPr lang="en-US" sz="2800" dirty="0">
              <a:latin typeface="Arial" charset="0"/>
            </a:endParaRPr>
          </a:p>
          <a:p>
            <a:r>
              <a:rPr lang="en-US" sz="2800" dirty="0"/>
              <a:t>IP1   beta*  err[m]</a:t>
            </a:r>
          </a:p>
          <a:p>
            <a:r>
              <a:rPr lang="en-US" sz="2800" dirty="0"/>
              <a:t>B1H  1.20   0.20</a:t>
            </a:r>
          </a:p>
          <a:p>
            <a:r>
              <a:rPr lang="en-US" sz="2800" dirty="0"/>
              <a:t>B1V  1.05   0.13</a:t>
            </a:r>
          </a:p>
          <a:p>
            <a:r>
              <a:rPr lang="en-US" sz="2800" dirty="0"/>
              <a:t>B2H  1.14   0.10</a:t>
            </a:r>
          </a:p>
          <a:p>
            <a:r>
              <a:rPr lang="en-US" sz="2800" dirty="0"/>
              <a:t>B2V  1.17   0.18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charset="0"/>
              </a:rPr>
              <a:t>R. Tomas, R. Miyamoto. G. </a:t>
            </a:r>
            <a:r>
              <a:rPr lang="en-US" dirty="0" smtClean="0">
                <a:latin typeface="Arial" charset="0"/>
              </a:rPr>
              <a:t>Vanbavinckhove, et al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810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b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*=1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“long bunch length”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9660" y="0"/>
            <a:ext cx="1804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Baudrenghien,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r>
              <a:rPr lang="en-US" dirty="0" smtClean="0"/>
              <a:t>T. </a:t>
            </a:r>
            <a:r>
              <a:rPr lang="en-US" dirty="0" err="1" smtClean="0"/>
              <a:t>Mastoridis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L. Ponce, et al</a:t>
            </a:r>
            <a:endParaRPr lang="en-US" dirty="0"/>
          </a:p>
        </p:txBody>
      </p:sp>
      <p:pic>
        <p:nvPicPr>
          <p:cNvPr id="7" name="Picture 6" descr="201108250052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7962432" cy="541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1143000"/>
            <a:ext cx="2980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filling pattern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50312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7924800" cy="5498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5029200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individual bunch lengths since start of flat top</a:t>
            </a:r>
          </a:p>
          <a:p>
            <a:r>
              <a:rPr lang="en-US" sz="2800" b="1" dirty="0" smtClean="0"/>
              <a:t>v</a:t>
            </a:r>
            <a:r>
              <a:rPr lang="en-US" sz="2800" b="1" dirty="0" smtClean="0"/>
              <a:t>ary from </a:t>
            </a:r>
            <a:r>
              <a:rPr lang="en-US" sz="2800" b="1" dirty="0" smtClean="0"/>
              <a:t>1.15 to 1.65 ns</a:t>
            </a:r>
            <a:endParaRPr lang="en-US" sz="2800" b="1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“long bunch length”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9682" y="0"/>
            <a:ext cx="1891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Baudrenghien,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r>
              <a:rPr lang="en-US" dirty="0" smtClean="0"/>
              <a:t>T. </a:t>
            </a:r>
            <a:r>
              <a:rPr lang="en-US" dirty="0" err="1" smtClean="0"/>
              <a:t>Mastoridis</a:t>
            </a:r>
            <a:r>
              <a:rPr lang="en-US" dirty="0" smtClean="0"/>
              <a:t>, et al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8200" y="1295400"/>
            <a:ext cx="78341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after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Frev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-amplitude modulated excitation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 flat top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 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ax. bunch length &gt;1.5 ns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50312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20252"/>
            <a:ext cx="8271350" cy="56200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2286000"/>
            <a:ext cx="6530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integrated losses since start of flat top</a:t>
            </a:r>
            <a:endParaRPr lang="en-US" sz="32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“long bunch length”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9682" y="0"/>
            <a:ext cx="1891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Baudrenghien,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r>
              <a:rPr lang="en-US" dirty="0" smtClean="0"/>
              <a:t>T. </a:t>
            </a:r>
            <a:r>
              <a:rPr lang="en-US" dirty="0" err="1" smtClean="0"/>
              <a:t>Mastoridis</a:t>
            </a:r>
            <a:r>
              <a:rPr lang="en-US" dirty="0" smtClean="0"/>
              <a:t>, et 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4572000"/>
            <a:ext cx="57338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b</a:t>
            </a:r>
            <a:r>
              <a:rPr lang="en-US" sz="3200" b="1" dirty="0" smtClean="0"/>
              <a:t>unches of different length </a:t>
            </a:r>
            <a:r>
              <a:rPr lang="en-US" sz="3200" b="1" dirty="0" smtClean="0"/>
              <a:t>have</a:t>
            </a:r>
            <a:endParaRPr lang="en-US" sz="3200" b="1" dirty="0" smtClean="0"/>
          </a:p>
          <a:p>
            <a:r>
              <a:rPr lang="en-US" sz="3200" b="1" dirty="0" smtClean="0"/>
              <a:t>different losses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50326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62200"/>
            <a:ext cx="9144000" cy="3219179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“long bunch length”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6256" y="1609590"/>
            <a:ext cx="90877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Arial" charset="0"/>
              </a:rPr>
              <a:t>r</a:t>
            </a:r>
            <a:r>
              <a:rPr lang="en-US" sz="3200" dirty="0" smtClean="0">
                <a:latin typeface="Arial" charset="0"/>
              </a:rPr>
              <a:t>ecovery of beam lifetimes after stop of excitation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9682" y="0"/>
            <a:ext cx="1891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Baudrenghien,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r>
              <a:rPr lang="en-US" dirty="0" smtClean="0"/>
              <a:t>T. </a:t>
            </a:r>
            <a:r>
              <a:rPr lang="en-US" dirty="0" err="1" smtClean="0"/>
              <a:t>Mastoridis</a:t>
            </a:r>
            <a:r>
              <a:rPr lang="en-US" dirty="0" smtClean="0"/>
              <a:t>,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108250357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8001000" cy="5551326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“long bunch length”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9682" y="0"/>
            <a:ext cx="1891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Baudrenghien,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r>
              <a:rPr lang="en-US" dirty="0" smtClean="0"/>
              <a:t>T. </a:t>
            </a:r>
            <a:r>
              <a:rPr lang="en-US" dirty="0" err="1" smtClean="0"/>
              <a:t>Mastoridis</a:t>
            </a:r>
            <a:r>
              <a:rPr lang="en-US" dirty="0" smtClean="0"/>
              <a:t>, et al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1295400"/>
            <a:ext cx="72187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bunch length after two steps of</a:t>
            </a:r>
          </a:p>
          <a:p>
            <a:r>
              <a:rPr lang="en-US" sz="3200" dirty="0" smtClean="0"/>
              <a:t>RF voltage </a:t>
            </a:r>
            <a:r>
              <a:rPr lang="en-US" sz="3200" dirty="0" smtClean="0"/>
              <a:t>reduction 12 MV→9MV→6 MV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2895600" y="2590800"/>
            <a:ext cx="1143000" cy="685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76600" y="2362200"/>
            <a:ext cx="838200" cy="609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76400" y="51054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2800" b="1" dirty="0" smtClean="0"/>
              <a:t>aximum final bunch length ~</a:t>
            </a:r>
            <a:r>
              <a:rPr lang="en-US" sz="2800" b="1" dirty="0" smtClean="0"/>
              <a:t>1.95 </a:t>
            </a:r>
            <a:r>
              <a:rPr lang="en-US" sz="2800" b="1" dirty="0" smtClean="0"/>
              <a:t>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50354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8305800" cy="5643507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“long bunch length”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9682" y="0"/>
            <a:ext cx="1891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Baudrenghien,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r>
              <a:rPr lang="en-US" dirty="0" smtClean="0"/>
              <a:t>T. </a:t>
            </a:r>
            <a:r>
              <a:rPr lang="en-US" dirty="0" err="1" smtClean="0"/>
              <a:t>Mastoridis</a:t>
            </a:r>
            <a:r>
              <a:rPr lang="en-US" dirty="0" smtClean="0"/>
              <a:t>, et 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600200"/>
            <a:ext cx="60260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ntegrated losses after two steps of</a:t>
            </a:r>
          </a:p>
          <a:p>
            <a:r>
              <a:rPr lang="en-US" sz="3200" dirty="0" smtClean="0"/>
              <a:t>RF voltage reduction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</a:t>
            </a:r>
            <a:r>
              <a:rPr lang="en-US" dirty="0" smtClean="0"/>
              <a:t>verhead due to changes </a:t>
            </a:r>
            <a:r>
              <a:rPr lang="en-US" dirty="0" smtClean="0"/>
              <a:t>of beam types</a:t>
            </a:r>
          </a:p>
          <a:p>
            <a:r>
              <a:rPr lang="en-US" dirty="0" smtClean="0"/>
              <a:t>BI </a:t>
            </a:r>
            <a:r>
              <a:rPr lang="en-US" dirty="0"/>
              <a:t>MD </a:t>
            </a:r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BLM </a:t>
            </a:r>
            <a:r>
              <a:rPr lang="en-US" b="1" dirty="0">
                <a:solidFill>
                  <a:srgbClr val="0000CC"/>
                </a:solidFill>
              </a:rPr>
              <a:t>direct dump BLM system </a:t>
            </a:r>
            <a:r>
              <a:rPr lang="en-US" dirty="0" smtClean="0"/>
              <a:t>calibrated</a:t>
            </a:r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BCT</a:t>
            </a:r>
            <a:r>
              <a:rPr lang="en-US" dirty="0" smtClean="0"/>
              <a:t> </a:t>
            </a:r>
            <a:r>
              <a:rPr lang="en-US" dirty="0"/>
              <a:t>data taken while scraping high intensity </a:t>
            </a:r>
            <a:r>
              <a:rPr lang="en-US" dirty="0" smtClean="0"/>
              <a:t>bunches</a:t>
            </a:r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BPMs</a:t>
            </a:r>
            <a:r>
              <a:rPr lang="en-US" dirty="0" smtClean="0"/>
              <a:t>: test </a:t>
            </a:r>
            <a:r>
              <a:rPr lang="en-US" dirty="0"/>
              <a:t>of orbit filters and strip-lines </a:t>
            </a:r>
            <a:r>
              <a:rPr lang="en-US" dirty="0" smtClean="0"/>
              <a:t>crosstalk.</a:t>
            </a:r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BSRT</a:t>
            </a:r>
            <a:r>
              <a:rPr lang="en-US" dirty="0"/>
              <a:t>: very little data taken (bump B1V </a:t>
            </a:r>
            <a:r>
              <a:rPr lang="en-US" dirty="0" smtClean="0"/>
              <a:t>450 </a:t>
            </a:r>
            <a:r>
              <a:rPr lang="en-US" dirty="0" err="1" smtClean="0"/>
              <a:t>GeV</a:t>
            </a:r>
            <a:r>
              <a:rPr lang="en-US" dirty="0" smtClean="0"/>
              <a:t>), </a:t>
            </a:r>
            <a:r>
              <a:rPr lang="en-US" b="1" dirty="0">
                <a:solidFill>
                  <a:srgbClr val="FF0000"/>
                </a:solidFill>
              </a:rPr>
              <a:t>90% of the </a:t>
            </a:r>
            <a:r>
              <a:rPr lang="en-US" b="1" dirty="0" err="1">
                <a:solidFill>
                  <a:srgbClr val="FF0000"/>
                </a:solidFill>
              </a:rPr>
              <a:t>programme</a:t>
            </a:r>
            <a:r>
              <a:rPr lang="en-US" b="1" dirty="0">
                <a:solidFill>
                  <a:srgbClr val="FF0000"/>
                </a:solidFill>
              </a:rPr>
              <a:t> not completed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Beam Instrumentation MD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519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38200" y="304800"/>
            <a:ext cx="749391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/>
              <a:t>BI </a:t>
            </a:r>
            <a:r>
              <a:rPr lang="en-US" sz="4000" dirty="0" smtClean="0">
                <a:solidFill>
                  <a:srgbClr val="0000CC"/>
                </a:solidFill>
              </a:rPr>
              <a:t>Dire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</a:rPr>
              <a:t>ct Dump BLM Calibration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shots onto closed TCSG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 IP6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5410200"/>
            <a:ext cx="151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Nebot, et al</a:t>
            </a:r>
            <a:endParaRPr lang="en-US" dirty="0"/>
          </a:p>
        </p:txBody>
      </p:sp>
      <p:pic>
        <p:nvPicPr>
          <p:cNvPr id="8" name="Picture 7" descr="201108250639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9144000" cy="2844469"/>
          </a:xfrm>
          <a:prstGeom prst="rect">
            <a:avLst/>
          </a:prstGeom>
        </p:spPr>
      </p:pic>
      <p:pic>
        <p:nvPicPr>
          <p:cNvPr id="11" name="Picture 10" descr="201108250715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412482"/>
            <a:ext cx="3962400" cy="24455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5029200"/>
            <a:ext cx="1870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eam intensity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&amp; BLM readings</a:t>
            </a:r>
          </a:p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or different shots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MD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5344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Symbol" pitchFamily="18" charset="2"/>
              </a:rPr>
              <a:t>b</a:t>
            </a:r>
            <a:r>
              <a:rPr lang="en-US" sz="2800" dirty="0" smtClean="0">
                <a:solidFill>
                  <a:srgbClr val="0000CC"/>
                </a:solidFill>
              </a:rPr>
              <a:t>*=1 m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CC"/>
                </a:solidFill>
              </a:rPr>
              <a:t>	- </a:t>
            </a:r>
            <a:r>
              <a:rPr lang="en-US" sz="2400" dirty="0" smtClean="0">
                <a:solidFill>
                  <a:srgbClr val="0000CC"/>
                </a:solidFill>
              </a:rPr>
              <a:t>optics </a:t>
            </a:r>
            <a:r>
              <a:rPr lang="en-US" sz="2400" dirty="0" smtClean="0">
                <a:solidFill>
                  <a:srgbClr val="0000CC"/>
                </a:solidFill>
              </a:rPr>
              <a:t>as good as for 1.5 m w/o </a:t>
            </a:r>
            <a:r>
              <a:rPr lang="en-US" sz="2400" dirty="0" smtClean="0">
                <a:solidFill>
                  <a:srgbClr val="0000CC"/>
                </a:solidFill>
              </a:rPr>
              <a:t>any </a:t>
            </a:r>
            <a:r>
              <a:rPr lang="en-US" sz="2400" dirty="0" err="1" smtClean="0">
                <a:solidFill>
                  <a:srgbClr val="0000CC"/>
                </a:solidFill>
              </a:rPr>
              <a:t>addt’l</a:t>
            </a:r>
            <a:r>
              <a:rPr lang="en-US" sz="2400" dirty="0" smtClean="0">
                <a:solidFill>
                  <a:srgbClr val="0000CC"/>
                </a:solidFill>
              </a:rPr>
              <a:t> correction!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	</a:t>
            </a:r>
            <a:r>
              <a:rPr lang="en-US" sz="2400" dirty="0" smtClean="0">
                <a:solidFill>
                  <a:srgbClr val="0000CC"/>
                </a:solidFill>
              </a:rPr>
              <a:t>- TCT’s aligned; </a:t>
            </a:r>
            <a:r>
              <a:rPr lang="en-US" sz="2400" dirty="0" smtClean="0">
                <a:solidFill>
                  <a:srgbClr val="FF0000"/>
                </a:solidFill>
              </a:rPr>
              <a:t>center variation? </a:t>
            </a:r>
            <a:r>
              <a:rPr lang="en-US" sz="2400" dirty="0" smtClean="0">
                <a:solidFill>
                  <a:srgbClr val="0000CC"/>
                </a:solidFill>
              </a:rPr>
              <a:t>; loss maps &amp; </a:t>
            </a:r>
            <a:r>
              <a:rPr lang="en-US" sz="2400" dirty="0" err="1" smtClean="0">
                <a:solidFill>
                  <a:srgbClr val="0000CC"/>
                </a:solidFill>
              </a:rPr>
              <a:t>asyn</a:t>
            </a:r>
            <a:r>
              <a:rPr lang="en-US" sz="2400" dirty="0" smtClean="0">
                <a:solidFill>
                  <a:srgbClr val="0000CC"/>
                </a:solidFill>
              </a:rPr>
              <a:t>. dump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	</a:t>
            </a:r>
            <a:r>
              <a:rPr lang="en-US" sz="2400" dirty="0" smtClean="0">
                <a:solidFill>
                  <a:srgbClr val="0000CC"/>
                </a:solidFill>
              </a:rPr>
              <a:t>- high intensity, </a:t>
            </a:r>
            <a:r>
              <a:rPr lang="en-US" sz="2400" dirty="0" smtClean="0">
                <a:solidFill>
                  <a:srgbClr val="FF0000"/>
                </a:solidFill>
              </a:rPr>
              <a:t>lifetime spike in squeeze, instability with beams separated, low lifetime in collision</a:t>
            </a:r>
            <a:r>
              <a:rPr lang="en-US" sz="2400" dirty="0" smtClean="0">
                <a:solidFill>
                  <a:srgbClr val="0000CC"/>
                </a:solidFill>
              </a:rPr>
              <a:t>, losses locally confined </a:t>
            </a:r>
            <a:endParaRPr lang="en-US" sz="2800" dirty="0" smtClean="0">
              <a:solidFill>
                <a:srgbClr val="0000CC"/>
              </a:solidFill>
            </a:endParaRPr>
          </a:p>
          <a:p>
            <a:r>
              <a:rPr lang="en-US" sz="2800" dirty="0" smtClean="0">
                <a:solidFill>
                  <a:srgbClr val="0000CC"/>
                </a:solidFill>
              </a:rPr>
              <a:t>longer bunches  at 3.5 </a:t>
            </a:r>
            <a:r>
              <a:rPr lang="en-US" sz="2800" dirty="0" err="1" smtClean="0">
                <a:solidFill>
                  <a:srgbClr val="0000CC"/>
                </a:solidFill>
              </a:rPr>
              <a:t>TeV</a:t>
            </a:r>
            <a:r>
              <a:rPr lang="en-US" sz="2400" dirty="0" smtClean="0">
                <a:solidFill>
                  <a:srgbClr val="0000CC"/>
                </a:solidFill>
              </a:rPr>
              <a:t>	</a:t>
            </a:r>
            <a:endParaRPr lang="en-US" sz="2800" dirty="0" smtClean="0">
              <a:solidFill>
                <a:srgbClr val="0000CC"/>
              </a:solidFill>
            </a:endParaRPr>
          </a:p>
          <a:p>
            <a:r>
              <a:rPr lang="en-US" sz="2800" dirty="0" smtClean="0">
                <a:solidFill>
                  <a:srgbClr val="0000CC"/>
                </a:solidFill>
              </a:rPr>
              <a:t>m</a:t>
            </a:r>
            <a:r>
              <a:rPr lang="en-US" sz="2800" dirty="0" smtClean="0">
                <a:solidFill>
                  <a:srgbClr val="0000CC"/>
                </a:solidFill>
              </a:rPr>
              <a:t>inimum separation for long-range beam-beam </a:t>
            </a:r>
          </a:p>
          <a:p>
            <a:r>
              <a:rPr lang="en-US" sz="2800" dirty="0" smtClean="0">
                <a:solidFill>
                  <a:srgbClr val="0000CC"/>
                </a:solidFill>
              </a:rPr>
              <a:t>triplet aperture 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CC"/>
                </a:solidFill>
              </a:rPr>
              <a:t>	</a:t>
            </a:r>
            <a:r>
              <a:rPr lang="en-US" sz="2400" dirty="0" smtClean="0">
                <a:solidFill>
                  <a:srgbClr val="0000CC"/>
                </a:solidFill>
              </a:rPr>
              <a:t>- (much) larger than expected!</a:t>
            </a:r>
            <a:endParaRPr lang="en-US" sz="2800" dirty="0" smtClean="0">
              <a:solidFill>
                <a:srgbClr val="0000CC"/>
              </a:solidFill>
            </a:endParaRPr>
          </a:p>
          <a:p>
            <a:r>
              <a:rPr lang="en-US" sz="2800" dirty="0" smtClean="0">
                <a:solidFill>
                  <a:srgbClr val="0000CC"/>
                </a:solidFill>
              </a:rPr>
              <a:t>b</a:t>
            </a:r>
            <a:r>
              <a:rPr lang="en-US" sz="2800" dirty="0" smtClean="0">
                <a:solidFill>
                  <a:srgbClr val="0000CC"/>
                </a:solidFill>
              </a:rPr>
              <a:t>low up of “single” bunches with transverse damper!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	- tool to get collimato</a:t>
            </a:r>
            <a:r>
              <a:rPr lang="en-US" sz="2400" dirty="0" smtClean="0">
                <a:solidFill>
                  <a:srgbClr val="0000CC"/>
                </a:solidFill>
              </a:rPr>
              <a:t>r</a:t>
            </a:r>
            <a:r>
              <a:rPr lang="en-US" sz="2400" dirty="0" smtClean="0">
                <a:solidFill>
                  <a:srgbClr val="0000CC"/>
                </a:solidFill>
              </a:rPr>
              <a:t> loss maps in 5 minutes for the future</a:t>
            </a:r>
          </a:p>
          <a:p>
            <a:r>
              <a:rPr lang="en-US" sz="2800" dirty="0" smtClean="0">
                <a:solidFill>
                  <a:srgbClr val="0000CC"/>
                </a:solidFill>
              </a:rPr>
              <a:t>i</a:t>
            </a:r>
            <a:r>
              <a:rPr lang="en-US" sz="2800" dirty="0" smtClean="0">
                <a:solidFill>
                  <a:srgbClr val="0000CC"/>
                </a:solidFill>
              </a:rPr>
              <a:t>njection 25-ns beam with 48 bunches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CC"/>
                </a:solidFill>
              </a:rPr>
              <a:t>	</a:t>
            </a:r>
            <a:r>
              <a:rPr lang="en-US" sz="2800" dirty="0" smtClean="0">
                <a:solidFill>
                  <a:srgbClr val="0000CC"/>
                </a:solidFill>
              </a:rPr>
              <a:t>- </a:t>
            </a:r>
            <a:r>
              <a:rPr lang="en-US" sz="2400" dirty="0" smtClean="0">
                <a:solidFill>
                  <a:srgbClr val="FF0000"/>
                </a:solidFill>
              </a:rPr>
              <a:t>fast beam loss due to vertical instability (e-cloud?)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0177" r="-20177"/>
          <a:stretch>
            <a:fillRect/>
          </a:stretch>
        </p:blipFill>
        <p:spPr>
          <a:xfrm>
            <a:off x="276470" y="1600200"/>
            <a:ext cx="8867530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Beam </a:t>
            </a:r>
            <a:r>
              <a:rPr lang="de-DE" dirty="0" err="1" smtClean="0"/>
              <a:t>Scraping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CC"/>
                </a:solidFill>
              </a:rPr>
              <a:t>BCT </a:t>
            </a:r>
            <a:r>
              <a:rPr lang="de-DE" dirty="0" err="1" smtClean="0">
                <a:solidFill>
                  <a:srgbClr val="0000CC"/>
                </a:solidFill>
              </a:rPr>
              <a:t>Calibration</a:t>
            </a:r>
            <a:endParaRPr lang="de-DE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4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525963"/>
          </a:xfrm>
        </p:spPr>
        <p:txBody>
          <a:bodyPr>
            <a:noAutofit/>
          </a:bodyPr>
          <a:lstStyle/>
          <a:p>
            <a:r>
              <a:rPr lang="de-DE" sz="2800" b="1" dirty="0" smtClean="0">
                <a:solidFill>
                  <a:srgbClr val="0000CC"/>
                </a:solidFill>
              </a:rPr>
              <a:t>Only 1 hour </a:t>
            </a:r>
            <a:r>
              <a:rPr lang="de-DE" sz="2800" dirty="0" smtClean="0"/>
              <a:t>in beam-beam study at flat top:</a:t>
            </a:r>
          </a:p>
          <a:p>
            <a:pPr lvl="1"/>
            <a:r>
              <a:rPr lang="de-DE" sz="2400" dirty="0" smtClean="0"/>
              <a:t>~ 2h problems with transverse damper: cable left connected.</a:t>
            </a:r>
          </a:p>
          <a:p>
            <a:pPr lvl="1"/>
            <a:r>
              <a:rPr lang="de-DE" sz="2400" dirty="0" smtClean="0"/>
              <a:t>Trip </a:t>
            </a:r>
            <a:r>
              <a:rPr lang="de-DE" sz="2400" dirty="0" smtClean="0"/>
              <a:t>of IR8 </a:t>
            </a:r>
            <a:r>
              <a:rPr lang="de-DE" sz="2400" dirty="0" smtClean="0"/>
              <a:t>triplet</a:t>
            </a:r>
            <a:endParaRPr lang="de-DE" sz="2400" dirty="0" smtClean="0"/>
          </a:p>
          <a:p>
            <a:pPr lvl="1"/>
            <a:r>
              <a:rPr lang="de-DE" sz="2400" dirty="0" smtClean="0"/>
              <a:t>One fill lost during squeeze due to tune </a:t>
            </a:r>
            <a:r>
              <a:rPr lang="de-DE" sz="2400" dirty="0" smtClean="0"/>
              <a:t>feedback</a:t>
            </a:r>
            <a:endParaRPr lang="de-DE" sz="2400" dirty="0" smtClean="0"/>
          </a:p>
          <a:p>
            <a:r>
              <a:rPr lang="de-DE" sz="2800" b="1" dirty="0" smtClean="0">
                <a:solidFill>
                  <a:srgbClr val="0000CC"/>
                </a:solidFill>
              </a:rPr>
              <a:t>Special </a:t>
            </a:r>
            <a:r>
              <a:rPr lang="de-DE" sz="2800" b="1" dirty="0" err="1" smtClean="0">
                <a:solidFill>
                  <a:srgbClr val="0000CC"/>
                </a:solidFill>
              </a:rPr>
              <a:t>collision</a:t>
            </a:r>
            <a:r>
              <a:rPr lang="de-DE" sz="2800" b="1" dirty="0" smtClean="0">
                <a:solidFill>
                  <a:srgbClr val="0000CC"/>
                </a:solidFill>
              </a:rPr>
              <a:t> </a:t>
            </a:r>
            <a:r>
              <a:rPr lang="de-DE" sz="2800" b="1" dirty="0" err="1" smtClean="0">
                <a:solidFill>
                  <a:srgbClr val="0000CC"/>
                </a:solidFill>
              </a:rPr>
              <a:t>scheme</a:t>
            </a:r>
            <a:r>
              <a:rPr lang="de-DE" sz="2800" b="1" dirty="0" smtClean="0">
                <a:solidFill>
                  <a:srgbClr val="0000CC"/>
                </a:solidFill>
              </a:rPr>
              <a:t>:</a:t>
            </a:r>
          </a:p>
          <a:p>
            <a:pPr lvl="1"/>
            <a:r>
              <a:rPr lang="de-DE" sz="2400" b="1" dirty="0" smtClean="0">
                <a:solidFill>
                  <a:srgbClr val="0000CC"/>
                </a:solidFill>
              </a:rPr>
              <a:t>12 (not colliding) + 36 + 36 bunches per </a:t>
            </a:r>
            <a:r>
              <a:rPr lang="de-DE" sz="2400" b="1" dirty="0" smtClean="0">
                <a:solidFill>
                  <a:srgbClr val="0000CC"/>
                </a:solidFill>
              </a:rPr>
              <a:t>beam</a:t>
            </a:r>
            <a:endParaRPr lang="de-DE" sz="2400" b="1" dirty="0" smtClean="0">
              <a:solidFill>
                <a:srgbClr val="0000CC"/>
              </a:solidFill>
            </a:endParaRPr>
          </a:p>
          <a:p>
            <a:pPr lvl="1"/>
            <a:r>
              <a:rPr lang="de-DE" sz="2400" b="1" dirty="0" smtClean="0">
                <a:solidFill>
                  <a:srgbClr val="0000CC"/>
                </a:solidFill>
              </a:rPr>
              <a:t>Collision scheme is highly asymmetric between beam 1 and beam 2 (on purpose</a:t>
            </a:r>
            <a:r>
              <a:rPr lang="de-DE" sz="2400" b="1" dirty="0" smtClean="0">
                <a:solidFill>
                  <a:srgbClr val="0000CC"/>
                </a:solidFill>
              </a:rPr>
              <a:t>)</a:t>
            </a:r>
            <a:endParaRPr lang="de-DE" sz="2400" b="1" dirty="0" smtClean="0">
              <a:solidFill>
                <a:srgbClr val="0000CC"/>
              </a:solidFill>
            </a:endParaRPr>
          </a:p>
          <a:p>
            <a:pPr lvl="1"/>
            <a:r>
              <a:rPr lang="de-DE" sz="2400" b="1" dirty="0" smtClean="0">
                <a:solidFill>
                  <a:srgbClr val="0000CC"/>
                </a:solidFill>
              </a:rPr>
              <a:t>Proved very efficient to get data within short </a:t>
            </a:r>
            <a:r>
              <a:rPr lang="de-DE" sz="2400" b="1" dirty="0" smtClean="0">
                <a:solidFill>
                  <a:srgbClr val="0000CC"/>
                </a:solidFill>
              </a:rPr>
              <a:t>time</a:t>
            </a:r>
            <a:endParaRPr lang="de-DE" sz="2400" b="1" dirty="0" smtClean="0">
              <a:solidFill>
                <a:srgbClr val="0000CC"/>
              </a:solidFill>
            </a:endParaRPr>
          </a:p>
          <a:p>
            <a:r>
              <a:rPr lang="de-DE" sz="2800" b="1" dirty="0" err="1" smtClean="0">
                <a:solidFill>
                  <a:srgbClr val="0000CC"/>
                </a:solidFill>
              </a:rPr>
              <a:t>Reducing</a:t>
            </a:r>
            <a:r>
              <a:rPr lang="de-DE" sz="2800" b="1" dirty="0" smtClean="0">
                <a:solidFill>
                  <a:srgbClr val="0000CC"/>
                </a:solidFill>
              </a:rPr>
              <a:t> </a:t>
            </a:r>
            <a:r>
              <a:rPr lang="de-DE" sz="2800" b="1" dirty="0" err="1" smtClean="0">
                <a:solidFill>
                  <a:srgbClr val="0000CC"/>
                </a:solidFill>
              </a:rPr>
              <a:t>crossing</a:t>
            </a:r>
            <a:r>
              <a:rPr lang="de-DE" sz="2800" b="1" dirty="0" smtClean="0">
                <a:solidFill>
                  <a:srgbClr val="0000CC"/>
                </a:solidFill>
              </a:rPr>
              <a:t> angle (IR1 </a:t>
            </a:r>
            <a:r>
              <a:rPr lang="de-DE" sz="2800" b="1" dirty="0" err="1" smtClean="0">
                <a:solidFill>
                  <a:srgbClr val="0000CC"/>
                </a:solidFill>
              </a:rPr>
              <a:t>and</a:t>
            </a:r>
            <a:r>
              <a:rPr lang="de-DE" sz="2800" b="1" dirty="0" smtClean="0">
                <a:solidFill>
                  <a:srgbClr val="0000CC"/>
                </a:solidFill>
              </a:rPr>
              <a:t> IR5 </a:t>
            </a:r>
            <a:r>
              <a:rPr lang="de-DE" sz="2800" b="1" dirty="0" err="1" smtClean="0">
                <a:solidFill>
                  <a:srgbClr val="0000CC"/>
                </a:solidFill>
              </a:rPr>
              <a:t>together</a:t>
            </a:r>
            <a:r>
              <a:rPr lang="de-DE" sz="2800" b="1" dirty="0" smtClean="0">
                <a:solidFill>
                  <a:srgbClr val="0000CC"/>
                </a:solidFill>
              </a:rPr>
              <a:t>) </a:t>
            </a:r>
            <a:r>
              <a:rPr lang="de-DE" sz="2800" b="1" dirty="0" err="1" smtClean="0">
                <a:solidFill>
                  <a:srgbClr val="0000CC"/>
                </a:solidFill>
              </a:rPr>
              <a:t>while</a:t>
            </a:r>
            <a:r>
              <a:rPr lang="de-DE" sz="2800" b="1" dirty="0" smtClean="0">
                <a:solidFill>
                  <a:srgbClr val="0000CC"/>
                </a:solidFill>
              </a:rPr>
              <a:t> </a:t>
            </a:r>
            <a:r>
              <a:rPr lang="de-DE" sz="2800" b="1" dirty="0" err="1" smtClean="0">
                <a:solidFill>
                  <a:srgbClr val="0000CC"/>
                </a:solidFill>
              </a:rPr>
              <a:t>following</a:t>
            </a:r>
            <a:r>
              <a:rPr lang="de-DE" sz="2800" b="1" dirty="0" smtClean="0">
                <a:solidFill>
                  <a:srgbClr val="0000CC"/>
                </a:solidFill>
              </a:rPr>
              <a:t> </a:t>
            </a:r>
            <a:r>
              <a:rPr lang="de-DE" sz="2800" b="1" dirty="0" err="1" smtClean="0">
                <a:solidFill>
                  <a:srgbClr val="0000CC"/>
                </a:solidFill>
              </a:rPr>
              <a:t>with</a:t>
            </a:r>
            <a:r>
              <a:rPr lang="de-DE" sz="2800" b="1" dirty="0" smtClean="0">
                <a:solidFill>
                  <a:srgbClr val="0000CC"/>
                </a:solidFill>
              </a:rPr>
              <a:t> </a:t>
            </a:r>
            <a:r>
              <a:rPr lang="de-DE" sz="2800" b="1" dirty="0" err="1" smtClean="0">
                <a:solidFill>
                  <a:srgbClr val="0000CC"/>
                </a:solidFill>
              </a:rPr>
              <a:t>tertiary</a:t>
            </a:r>
            <a:r>
              <a:rPr lang="de-DE" sz="2800" b="1" dirty="0" smtClean="0">
                <a:solidFill>
                  <a:srgbClr val="0000CC"/>
                </a:solidFill>
              </a:rPr>
              <a:t> </a:t>
            </a:r>
            <a:r>
              <a:rPr lang="de-DE" sz="2800" b="1" dirty="0" err="1" smtClean="0">
                <a:solidFill>
                  <a:srgbClr val="0000CC"/>
                </a:solidFill>
              </a:rPr>
              <a:t>collimators</a:t>
            </a:r>
            <a:r>
              <a:rPr lang="de-DE" sz="2800" b="1" dirty="0" smtClean="0">
                <a:solidFill>
                  <a:srgbClr val="0000CC"/>
                </a:solidFill>
              </a:rPr>
              <a:t>.</a:t>
            </a:r>
            <a:endParaRPr lang="de-DE" sz="2800" b="1" dirty="0">
              <a:solidFill>
                <a:srgbClr val="0000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Long-Range Beam-Beam (</a:t>
            </a:r>
            <a:r>
              <a:rPr lang="de-DE" dirty="0" smtClean="0"/>
              <a:t>W. Herr </a:t>
            </a:r>
            <a:r>
              <a:rPr lang="de-DE" dirty="0" smtClean="0"/>
              <a:t>et al)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10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222" t="10144" r="20294" b="3908"/>
          <a:stretch/>
        </p:blipFill>
        <p:spPr>
          <a:xfrm>
            <a:off x="152400" y="990600"/>
            <a:ext cx="7543800" cy="5511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de-DE" dirty="0" smtClean="0"/>
              <a:t>LR-BB: </a:t>
            </a:r>
            <a:r>
              <a:rPr lang="de-DE" dirty="0" err="1" smtClean="0"/>
              <a:t>Losses</a:t>
            </a:r>
            <a:r>
              <a:rPr lang="de-DE" dirty="0" smtClean="0"/>
              <a:t> per </a:t>
            </a:r>
            <a:r>
              <a:rPr lang="de-DE" dirty="0" err="1" smtClean="0"/>
              <a:t>Bunch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4001531" y="198120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40%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160020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35%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236220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50%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1383268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  <a:r>
              <a:rPr lang="de-DE" dirty="0" smtClean="0"/>
              <a:t>0%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5562600"/>
            <a:ext cx="1121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HD 2-8</a:t>
            </a:r>
          </a:p>
          <a:p>
            <a:r>
              <a:rPr lang="de-DE" dirty="0" smtClean="0"/>
              <a:t>Small LR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00" y="4191000"/>
            <a:ext cx="1223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HD 1-5</a:t>
            </a:r>
          </a:p>
          <a:p>
            <a:r>
              <a:rPr lang="de-DE" dirty="0" smtClean="0"/>
              <a:t>Strong LR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1752600"/>
            <a:ext cx="1223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HD 1-2-5</a:t>
            </a:r>
          </a:p>
          <a:p>
            <a:r>
              <a:rPr lang="de-DE" dirty="0" smtClean="0"/>
              <a:t>Strong LR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7848600" y="2935069"/>
            <a:ext cx="971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HD 8</a:t>
            </a:r>
          </a:p>
          <a:p>
            <a:r>
              <a:rPr lang="de-DE" dirty="0" err="1" smtClean="0"/>
              <a:t>Tiny</a:t>
            </a:r>
            <a:r>
              <a:rPr lang="de-DE" dirty="0" smtClean="0"/>
              <a:t> LR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1447800"/>
            <a:ext cx="24079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Crossing</a:t>
            </a:r>
            <a:r>
              <a:rPr lang="de-DE" sz="2400" b="1" dirty="0" smtClean="0"/>
              <a:t> angle</a:t>
            </a:r>
          </a:p>
          <a:p>
            <a:r>
              <a:rPr lang="de-DE" dirty="0" smtClean="0"/>
              <a:t>100% = 120 </a:t>
            </a:r>
            <a:r>
              <a:rPr lang="de-DE" dirty="0" err="1" smtClean="0">
                <a:latin typeface="Symbol" charset="2"/>
                <a:cs typeface="Symbol" charset="2"/>
              </a:rPr>
              <a:t>m</a:t>
            </a:r>
            <a:r>
              <a:rPr lang="de-DE" dirty="0" err="1" smtClean="0"/>
              <a:t>rad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41910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Note: B2 </a:t>
            </a:r>
            <a:r>
              <a:rPr lang="de-DE" sz="2400" b="1" dirty="0" err="1" smtClean="0"/>
              <a:t>collision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scheme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practically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equivalent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last LR BB MD: 2 </a:t>
            </a:r>
            <a:r>
              <a:rPr lang="de-DE" sz="2400" b="1" dirty="0" err="1" smtClean="0"/>
              <a:t>head</a:t>
            </a:r>
            <a:r>
              <a:rPr lang="de-DE" sz="2400" b="1" dirty="0" smtClean="0"/>
              <a:t>-on</a:t>
            </a:r>
          </a:p>
        </p:txBody>
      </p:sp>
    </p:spTree>
    <p:extLst>
      <p:ext uri="{BB962C8B-B14F-4D97-AF65-F5344CB8AC3E}">
        <p14:creationId xmlns:p14="http://schemas.microsoft.com/office/powerpoint/2010/main" xmlns="" val="41938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222" t="10144" r="20294" b="3908"/>
          <a:stretch/>
        </p:blipFill>
        <p:spPr>
          <a:xfrm>
            <a:off x="152400" y="990600"/>
            <a:ext cx="7543800" cy="5511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de-DE" dirty="0" smtClean="0"/>
              <a:t>LR-BB: </a:t>
            </a:r>
            <a:r>
              <a:rPr lang="de-DE" dirty="0" err="1" smtClean="0"/>
              <a:t>Losses</a:t>
            </a:r>
            <a:r>
              <a:rPr lang="de-DE" dirty="0" smtClean="0"/>
              <a:t> per </a:t>
            </a:r>
            <a:r>
              <a:rPr lang="de-DE" dirty="0" err="1" smtClean="0"/>
              <a:t>Bunch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4001531" y="198120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40%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160020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35%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236220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50%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1383268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  <a:r>
              <a:rPr lang="de-DE" dirty="0" smtClean="0"/>
              <a:t>0%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5562600"/>
            <a:ext cx="1121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HD 2-8</a:t>
            </a:r>
          </a:p>
          <a:p>
            <a:r>
              <a:rPr lang="de-DE" dirty="0" smtClean="0"/>
              <a:t>Small LR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00" y="4191000"/>
            <a:ext cx="1223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HD 1-5</a:t>
            </a:r>
          </a:p>
          <a:p>
            <a:r>
              <a:rPr lang="de-DE" dirty="0" smtClean="0"/>
              <a:t>Strong LR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1752600"/>
            <a:ext cx="1223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HD 1-2-5</a:t>
            </a:r>
          </a:p>
          <a:p>
            <a:r>
              <a:rPr lang="de-DE" dirty="0" smtClean="0"/>
              <a:t>Strong LR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7848600" y="2935069"/>
            <a:ext cx="971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HD 8</a:t>
            </a:r>
          </a:p>
          <a:p>
            <a:r>
              <a:rPr lang="de-DE" dirty="0" err="1" smtClean="0"/>
              <a:t>Tiny</a:t>
            </a:r>
            <a:r>
              <a:rPr lang="de-DE" dirty="0" smtClean="0"/>
              <a:t> LR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895600"/>
            <a:ext cx="2971800" cy="224676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30% </a:t>
            </a:r>
            <a:r>
              <a:rPr lang="de-DE" sz="2800" dirty="0" err="1" smtClean="0"/>
              <a:t>of</a:t>
            </a:r>
            <a:r>
              <a:rPr lang="de-DE" sz="2800" dirty="0" smtClean="0"/>
              <a:t> beam lost in 1 </a:t>
            </a:r>
            <a:r>
              <a:rPr lang="de-DE" sz="2800" dirty="0" err="1" smtClean="0"/>
              <a:t>hour</a:t>
            </a:r>
            <a:r>
              <a:rPr lang="de-DE" sz="2800" dirty="0" smtClean="0"/>
              <a:t> </a:t>
            </a:r>
            <a:r>
              <a:rPr lang="de-DE" sz="2800" dirty="0" smtClean="0">
                <a:sym typeface="Wingdings"/>
              </a:rPr>
              <a:t> strong LR </a:t>
            </a:r>
            <a:r>
              <a:rPr lang="de-DE" sz="2800" dirty="0" err="1" smtClean="0">
                <a:sym typeface="Wingdings"/>
              </a:rPr>
              <a:t>effects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with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reduced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crossing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angles</a:t>
            </a:r>
            <a:endParaRPr lang="de-DE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9600" y="1447800"/>
            <a:ext cx="381000" cy="1447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83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222" t="10144" r="20294" b="3908"/>
          <a:stretch/>
        </p:blipFill>
        <p:spPr>
          <a:xfrm>
            <a:off x="152400" y="990600"/>
            <a:ext cx="7543800" cy="5511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de-DE" dirty="0" smtClean="0"/>
              <a:t>LR-BB: </a:t>
            </a:r>
            <a:r>
              <a:rPr lang="de-DE" dirty="0" err="1" smtClean="0"/>
              <a:t>Losses</a:t>
            </a:r>
            <a:r>
              <a:rPr lang="de-DE" dirty="0" smtClean="0"/>
              <a:t> per </a:t>
            </a:r>
            <a:r>
              <a:rPr lang="de-DE" dirty="0" err="1" smtClean="0"/>
              <a:t>Bunch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4001531" y="198120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40%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160020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35%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236220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50%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1383268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  <a:r>
              <a:rPr lang="de-DE" dirty="0" smtClean="0"/>
              <a:t>0%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5562600"/>
            <a:ext cx="1121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HD 2-8</a:t>
            </a:r>
          </a:p>
          <a:p>
            <a:r>
              <a:rPr lang="de-DE" dirty="0" smtClean="0"/>
              <a:t>Small LR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00" y="4191000"/>
            <a:ext cx="1223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HD 1-5</a:t>
            </a:r>
          </a:p>
          <a:p>
            <a:r>
              <a:rPr lang="de-DE" dirty="0" smtClean="0"/>
              <a:t>Strong LR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1752600"/>
            <a:ext cx="1223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HD 1-2-5</a:t>
            </a:r>
          </a:p>
          <a:p>
            <a:r>
              <a:rPr lang="de-DE" dirty="0" smtClean="0"/>
              <a:t>Strong LR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7848600" y="2935069"/>
            <a:ext cx="971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HD 8</a:t>
            </a:r>
          </a:p>
          <a:p>
            <a:r>
              <a:rPr lang="de-DE" dirty="0" err="1" smtClean="0"/>
              <a:t>Tiny</a:t>
            </a:r>
            <a:r>
              <a:rPr lang="de-DE" dirty="0" smtClean="0"/>
              <a:t> LR</a:t>
            </a:r>
            <a:endParaRPr lang="de-DE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9600" y="4419600"/>
            <a:ext cx="914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00200" y="4162961"/>
            <a:ext cx="3505200" cy="23083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rgbClr val="FF0000"/>
                </a:solidFill>
              </a:rPr>
              <a:t>Lower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losses</a:t>
            </a:r>
            <a:r>
              <a:rPr lang="de-DE" sz="2400" b="1" dirty="0" smtClean="0">
                <a:solidFill>
                  <a:srgbClr val="FF0000"/>
                </a:solidFill>
              </a:rPr>
              <a:t> beam2 (</a:t>
            </a:r>
            <a:r>
              <a:rPr lang="de-DE" sz="2400" b="1" dirty="0" err="1" smtClean="0">
                <a:solidFill>
                  <a:srgbClr val="FF0000"/>
                </a:solidFill>
              </a:rPr>
              <a:t>factor</a:t>
            </a:r>
            <a:r>
              <a:rPr lang="de-DE" sz="2400" b="1" dirty="0" smtClean="0">
                <a:solidFill>
                  <a:srgbClr val="FF0000"/>
                </a:solidFill>
              </a:rPr>
              <a:t> 2) </a:t>
            </a:r>
            <a:r>
              <a:rPr lang="de-DE" sz="2400" dirty="0" err="1" smtClean="0"/>
              <a:t>could</a:t>
            </a:r>
            <a:r>
              <a:rPr lang="de-DE" sz="2400" dirty="0" smtClean="0"/>
              <a:t> </a:t>
            </a:r>
            <a:r>
              <a:rPr lang="de-DE" sz="2400" dirty="0" err="1" smtClean="0"/>
              <a:t>show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LR </a:t>
            </a:r>
            <a:r>
              <a:rPr lang="de-DE" sz="2400" dirty="0" err="1" smtClean="0"/>
              <a:t>losses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enhanced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number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head-ons</a:t>
            </a:r>
            <a:endParaRPr lang="de-DE" sz="2400" dirty="0" smtClean="0"/>
          </a:p>
          <a:p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analyzed</a:t>
            </a:r>
            <a:r>
              <a:rPr lang="de-DE" sz="2400" dirty="0" smtClean="0"/>
              <a:t>...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15495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64635" t="10144" r="20294" b="48070"/>
          <a:stretch/>
        </p:blipFill>
        <p:spPr>
          <a:xfrm>
            <a:off x="762000" y="608920"/>
            <a:ext cx="3276600" cy="61728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de-DE" dirty="0" smtClean="0"/>
              <a:t>LR-BB: </a:t>
            </a:r>
            <a:r>
              <a:rPr lang="de-DE" dirty="0" err="1" smtClean="0"/>
              <a:t>Losses</a:t>
            </a:r>
            <a:r>
              <a:rPr lang="de-DE" dirty="0" smtClean="0"/>
              <a:t> per </a:t>
            </a:r>
            <a:r>
              <a:rPr lang="de-DE" dirty="0" err="1" smtClean="0"/>
              <a:t>Bunch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4419600"/>
            <a:ext cx="1223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HD 1-2-5</a:t>
            </a:r>
          </a:p>
          <a:p>
            <a:r>
              <a:rPr lang="de-DE" dirty="0" smtClean="0"/>
              <a:t>Strong LR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0" y="5525869"/>
            <a:ext cx="971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HD 8</a:t>
            </a:r>
          </a:p>
          <a:p>
            <a:r>
              <a:rPr lang="de-DE" dirty="0" err="1" smtClean="0"/>
              <a:t>Tiny</a:t>
            </a:r>
            <a:r>
              <a:rPr lang="de-DE" dirty="0" smtClean="0"/>
              <a:t> LR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990600"/>
            <a:ext cx="22202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/>
              <a:t>3</a:t>
            </a:r>
            <a:r>
              <a:rPr lang="de-DE" sz="2400" dirty="0" smtClean="0"/>
              <a:t>0% (36 </a:t>
            </a:r>
            <a:r>
              <a:rPr lang="de-DE" sz="2400" dirty="0" err="1" smtClean="0">
                <a:latin typeface="Symbol" charset="2"/>
                <a:cs typeface="Symbol" charset="2"/>
              </a:rPr>
              <a:t>m</a:t>
            </a:r>
            <a:r>
              <a:rPr lang="de-DE" sz="2400" dirty="0" err="1" smtClean="0"/>
              <a:t>rad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905000" y="838200"/>
            <a:ext cx="0" cy="5029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24100" y="2362200"/>
            <a:ext cx="0" cy="3505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2000" y="5334000"/>
            <a:ext cx="8305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38400" y="4724400"/>
            <a:ext cx="4343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IR2 </a:t>
            </a:r>
            <a:r>
              <a:rPr lang="de-DE" sz="2400" dirty="0" err="1" smtClean="0"/>
              <a:t>separated</a:t>
            </a:r>
            <a:r>
              <a:rPr lang="de-DE" sz="2400" dirty="0" smtClean="0"/>
              <a:t> </a:t>
            </a:r>
            <a:r>
              <a:rPr lang="de-DE" sz="2400" dirty="0" smtClean="0">
                <a:sym typeface="Wingdings"/>
              </a:rPr>
              <a:t> </a:t>
            </a:r>
            <a:r>
              <a:rPr lang="de-DE" sz="2400" dirty="0" err="1" smtClean="0">
                <a:sym typeface="Wingdings"/>
              </a:rPr>
              <a:t>one</a:t>
            </a:r>
            <a:r>
              <a:rPr lang="de-DE" sz="2400" dirty="0" smtClean="0">
                <a:sym typeface="Wingdings"/>
              </a:rPr>
              <a:t> HD </a:t>
            </a:r>
            <a:r>
              <a:rPr lang="de-DE" sz="2400" dirty="0" err="1" smtClean="0">
                <a:sym typeface="Wingdings"/>
              </a:rPr>
              <a:t>less</a:t>
            </a:r>
            <a:endParaRPr lang="de-DE" sz="2400" dirty="0" smtClean="0">
              <a:sym typeface="Wingdings"/>
            </a:endParaRPr>
          </a:p>
          <a:p>
            <a:r>
              <a:rPr lang="de-DE" dirty="0" err="1" smtClean="0">
                <a:sym typeface="Wingdings"/>
              </a:rPr>
              <a:t>Better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for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bunches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with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lower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than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maximum</a:t>
            </a:r>
            <a:r>
              <a:rPr lang="de-DE" dirty="0" smtClean="0">
                <a:sym typeface="Wingdings"/>
              </a:rPr>
              <a:t> LR interactions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029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analyzed</a:t>
            </a:r>
            <a:r>
              <a:rPr lang="de-DE" sz="2800" dirty="0" smtClean="0"/>
              <a:t> in </a:t>
            </a:r>
            <a:r>
              <a:rPr lang="de-DE" sz="2800" dirty="0" err="1" smtClean="0"/>
              <a:t>detail</a:t>
            </a:r>
            <a:r>
              <a:rPr lang="de-DE" sz="2800" dirty="0" smtClean="0"/>
              <a:t>...</a:t>
            </a:r>
          </a:p>
          <a:p>
            <a:r>
              <a:rPr lang="de-DE" sz="2800" dirty="0" err="1" smtClean="0"/>
              <a:t>Possible</a:t>
            </a:r>
            <a:r>
              <a:rPr lang="de-DE" sz="2800" dirty="0" smtClean="0"/>
              <a:t> </a:t>
            </a:r>
            <a:r>
              <a:rPr lang="de-DE" sz="2800" dirty="0" err="1" smtClean="0"/>
              <a:t>mechanism</a:t>
            </a:r>
            <a:r>
              <a:rPr lang="de-DE" sz="2800" dirty="0" smtClean="0"/>
              <a:t> (Werner Herr):</a:t>
            </a:r>
          </a:p>
          <a:p>
            <a:pPr lvl="1"/>
            <a:r>
              <a:rPr lang="de-DE" sz="2400" dirty="0" err="1" smtClean="0"/>
              <a:t>Lower</a:t>
            </a:r>
            <a:r>
              <a:rPr lang="de-DE" sz="2400" dirty="0" smtClean="0"/>
              <a:t> beam-beam </a:t>
            </a:r>
            <a:r>
              <a:rPr lang="de-DE" sz="2400" dirty="0" err="1" smtClean="0"/>
              <a:t>separation</a:t>
            </a:r>
            <a:r>
              <a:rPr lang="de-DE" sz="2400" dirty="0" smtClean="0"/>
              <a:t> </a:t>
            </a:r>
            <a:r>
              <a:rPr lang="de-DE" sz="2400" dirty="0" err="1" smtClean="0"/>
              <a:t>creates</a:t>
            </a:r>
            <a:r>
              <a:rPr lang="de-DE" sz="2400" dirty="0" smtClean="0"/>
              <a:t> </a:t>
            </a:r>
            <a:r>
              <a:rPr lang="de-DE" sz="2400" dirty="0" err="1" smtClean="0"/>
              <a:t>lower</a:t>
            </a:r>
            <a:r>
              <a:rPr lang="de-DE" sz="2400" dirty="0" smtClean="0"/>
              <a:t> </a:t>
            </a:r>
            <a:r>
              <a:rPr lang="de-DE" sz="2400" dirty="0" err="1" smtClean="0"/>
              <a:t>dynamic</a:t>
            </a:r>
            <a:r>
              <a:rPr lang="de-DE" sz="2400" dirty="0" smtClean="0"/>
              <a:t> </a:t>
            </a:r>
            <a:r>
              <a:rPr lang="de-DE" sz="2400" dirty="0" err="1" smtClean="0"/>
              <a:t>aperture</a:t>
            </a:r>
            <a:r>
              <a:rPr lang="de-DE" sz="2400" dirty="0" smtClean="0"/>
              <a:t>.</a:t>
            </a:r>
          </a:p>
          <a:p>
            <a:pPr lvl="1"/>
            <a:r>
              <a:rPr lang="de-DE" sz="2400" dirty="0" smtClean="0"/>
              <a:t>Beam </a:t>
            </a:r>
            <a:r>
              <a:rPr lang="de-DE" sz="2400" dirty="0" err="1" smtClean="0"/>
              <a:t>tails</a:t>
            </a:r>
            <a:r>
              <a:rPr lang="de-DE" sz="2400" dirty="0" smtClean="0"/>
              <a:t>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err="1" smtClean="0"/>
              <a:t>cut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dyamic</a:t>
            </a:r>
            <a:r>
              <a:rPr lang="de-DE" sz="2400" dirty="0" smtClean="0"/>
              <a:t> </a:t>
            </a:r>
            <a:r>
              <a:rPr lang="de-DE" sz="2400" dirty="0" err="1" smtClean="0"/>
              <a:t>aperture</a:t>
            </a:r>
            <a:r>
              <a:rPr lang="de-DE" sz="2400" dirty="0" smtClean="0"/>
              <a:t>.</a:t>
            </a:r>
          </a:p>
          <a:p>
            <a:pPr lvl="1"/>
            <a:r>
              <a:rPr lang="de-DE" sz="2400" dirty="0" err="1" smtClean="0"/>
              <a:t>Losses</a:t>
            </a:r>
            <a:r>
              <a:rPr lang="de-DE" sz="2400" dirty="0" smtClean="0"/>
              <a:t> </a:t>
            </a:r>
            <a:r>
              <a:rPr lang="de-DE" sz="2400" dirty="0" err="1" smtClean="0"/>
              <a:t>constrained</a:t>
            </a:r>
            <a:r>
              <a:rPr lang="de-DE" sz="2400" dirty="0" smtClean="0"/>
              <a:t>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tails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not </a:t>
            </a:r>
            <a:r>
              <a:rPr lang="de-DE" sz="2400" dirty="0" err="1" smtClean="0"/>
              <a:t>repopulated</a:t>
            </a:r>
            <a:r>
              <a:rPr lang="de-DE" sz="2400" dirty="0" smtClean="0"/>
              <a:t>.</a:t>
            </a:r>
          </a:p>
          <a:p>
            <a:pPr lvl="1"/>
            <a:r>
              <a:rPr lang="de-DE" sz="2400" dirty="0" smtClean="0"/>
              <a:t>Head-on </a:t>
            </a:r>
            <a:r>
              <a:rPr lang="de-DE" sz="2400" dirty="0" err="1" smtClean="0"/>
              <a:t>collisions</a:t>
            </a:r>
            <a:r>
              <a:rPr lang="de-DE" sz="2400" dirty="0" smtClean="0"/>
              <a:t> </a:t>
            </a:r>
            <a:r>
              <a:rPr lang="de-DE" sz="2400" dirty="0" err="1" smtClean="0"/>
              <a:t>might</a:t>
            </a:r>
            <a:r>
              <a:rPr lang="de-DE" sz="2400" dirty="0" smtClean="0"/>
              <a:t> </a:t>
            </a:r>
            <a:r>
              <a:rPr lang="de-DE" sz="2400" dirty="0" err="1" smtClean="0"/>
              <a:t>provide</a:t>
            </a:r>
            <a:r>
              <a:rPr lang="de-DE" sz="2400" dirty="0" smtClean="0"/>
              <a:t> a </a:t>
            </a:r>
            <a:r>
              <a:rPr lang="de-DE" sz="2400" dirty="0" err="1" smtClean="0"/>
              <a:t>mechanism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feed</a:t>
            </a:r>
            <a:r>
              <a:rPr lang="de-DE" sz="2400" dirty="0" smtClean="0"/>
              <a:t> beam </a:t>
            </a:r>
            <a:r>
              <a:rPr lang="de-DE" sz="2400" dirty="0" err="1" smtClean="0"/>
              <a:t>into</a:t>
            </a:r>
            <a:r>
              <a:rPr lang="de-DE" sz="2400" dirty="0" smtClean="0"/>
              <a:t> </a:t>
            </a:r>
            <a:r>
              <a:rPr lang="de-DE" sz="2400" dirty="0" err="1" smtClean="0"/>
              <a:t>region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reduced</a:t>
            </a:r>
            <a:r>
              <a:rPr lang="de-DE" sz="2400" dirty="0" smtClean="0"/>
              <a:t> </a:t>
            </a:r>
            <a:r>
              <a:rPr lang="de-DE" sz="2400" dirty="0" err="1" smtClean="0"/>
              <a:t>dynamic</a:t>
            </a:r>
            <a:r>
              <a:rPr lang="de-DE" sz="2400" dirty="0" smtClean="0"/>
              <a:t> </a:t>
            </a:r>
            <a:r>
              <a:rPr lang="de-DE" sz="2400" dirty="0" err="1" smtClean="0"/>
              <a:t>aperture</a:t>
            </a:r>
            <a:r>
              <a:rPr lang="de-DE" sz="2400" dirty="0" smtClean="0"/>
              <a:t>.</a:t>
            </a:r>
          </a:p>
          <a:p>
            <a:r>
              <a:rPr lang="de-DE" sz="2800" dirty="0" err="1" smtClean="0"/>
              <a:t>At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moment</a:t>
            </a:r>
            <a:r>
              <a:rPr lang="de-DE" sz="2800" dirty="0" smtClean="0"/>
              <a:t> just a </a:t>
            </a:r>
            <a:r>
              <a:rPr lang="de-DE" sz="2800" dirty="0" err="1" smtClean="0"/>
              <a:t>speculation</a:t>
            </a:r>
            <a:r>
              <a:rPr lang="de-DE" sz="2800" dirty="0" smtClean="0"/>
              <a:t>...</a:t>
            </a:r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dirty="0" err="1" smtClean="0"/>
              <a:t>true</a:t>
            </a:r>
            <a:r>
              <a:rPr lang="de-DE" sz="2800" dirty="0" smtClean="0"/>
              <a:t>,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/>
              <a:t> </a:t>
            </a:r>
            <a:r>
              <a:rPr lang="de-DE" sz="2800" dirty="0" err="1" smtClean="0"/>
              <a:t>reduced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tune WP </a:t>
            </a:r>
            <a:r>
              <a:rPr lang="de-DE" sz="2800" dirty="0" err="1" smtClean="0"/>
              <a:t>optimization</a:t>
            </a:r>
            <a:r>
              <a:rPr lang="de-DE" sz="2800" dirty="0" smtClean="0"/>
              <a:t>.</a:t>
            </a:r>
            <a:endParaRPr lang="de-DE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79216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How </a:t>
            </a:r>
            <a:r>
              <a:rPr lang="de-DE" dirty="0" smtClean="0"/>
              <a:t>Could </a:t>
            </a:r>
            <a:r>
              <a:rPr lang="de-DE" dirty="0" smtClean="0"/>
              <a:t>Head-On Drive LR BB Losses?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359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dirty="0" err="1" smtClean="0">
                <a:solidFill>
                  <a:srgbClr val="0000CC"/>
                </a:solidFill>
              </a:rPr>
              <a:t>Based</a:t>
            </a:r>
            <a:r>
              <a:rPr lang="de-DE" sz="2800" b="1" dirty="0" smtClean="0">
                <a:solidFill>
                  <a:srgbClr val="0000CC"/>
                </a:solidFill>
              </a:rPr>
              <a:t> on </a:t>
            </a:r>
            <a:r>
              <a:rPr lang="de-DE" sz="2800" b="1" dirty="0" err="1" smtClean="0">
                <a:solidFill>
                  <a:srgbClr val="0000CC"/>
                </a:solidFill>
              </a:rPr>
              <a:t>results</a:t>
            </a:r>
            <a:r>
              <a:rPr lang="de-DE" sz="2800" b="1" dirty="0" smtClean="0">
                <a:solidFill>
                  <a:srgbClr val="0000CC"/>
                </a:solidFill>
              </a:rPr>
              <a:t>, </a:t>
            </a:r>
            <a:r>
              <a:rPr lang="de-DE" sz="2800" b="1" dirty="0" err="1" smtClean="0">
                <a:solidFill>
                  <a:srgbClr val="0000CC"/>
                </a:solidFill>
              </a:rPr>
              <a:t>expect</a:t>
            </a:r>
            <a:r>
              <a:rPr lang="de-DE" sz="2800" b="1" dirty="0" smtClean="0">
                <a:solidFill>
                  <a:srgbClr val="0000CC"/>
                </a:solidFill>
              </a:rPr>
              <a:t> 8</a:t>
            </a:r>
            <a:r>
              <a:rPr lang="de-DE" sz="2800" b="1" dirty="0" smtClean="0">
                <a:solidFill>
                  <a:srgbClr val="0000CC"/>
                </a:solidFill>
                <a:latin typeface="Symbol" charset="2"/>
                <a:cs typeface="Symbol" charset="2"/>
              </a:rPr>
              <a:t>s</a:t>
            </a:r>
            <a:r>
              <a:rPr lang="de-DE" sz="2800" b="1" dirty="0" smtClean="0">
                <a:solidFill>
                  <a:srgbClr val="0000CC"/>
                </a:solidFill>
              </a:rPr>
              <a:t> BB </a:t>
            </a:r>
            <a:r>
              <a:rPr lang="de-DE" sz="2800" b="1" dirty="0" err="1" smtClean="0">
                <a:solidFill>
                  <a:srgbClr val="0000CC"/>
                </a:solidFill>
              </a:rPr>
              <a:t>separation</a:t>
            </a:r>
            <a:r>
              <a:rPr lang="de-DE" sz="2800" b="1" dirty="0" smtClean="0">
                <a:solidFill>
                  <a:srgbClr val="0000CC"/>
                </a:solidFill>
              </a:rPr>
              <a:t> </a:t>
            </a:r>
            <a:r>
              <a:rPr lang="de-DE" sz="2800" b="1" dirty="0" err="1" smtClean="0">
                <a:solidFill>
                  <a:srgbClr val="0000CC"/>
                </a:solidFill>
              </a:rPr>
              <a:t>with</a:t>
            </a:r>
            <a:r>
              <a:rPr lang="de-DE" sz="2800" b="1" dirty="0" smtClean="0">
                <a:solidFill>
                  <a:srgbClr val="0000CC"/>
                </a:solidFill>
              </a:rPr>
              <a:t> 50ns </a:t>
            </a:r>
            <a:r>
              <a:rPr lang="de-DE" sz="2800" b="1" dirty="0" err="1" smtClean="0">
                <a:solidFill>
                  <a:srgbClr val="0000CC"/>
                </a:solidFill>
              </a:rPr>
              <a:t>to</a:t>
            </a:r>
            <a:r>
              <a:rPr lang="de-DE" sz="2800" b="1" dirty="0" smtClean="0">
                <a:solidFill>
                  <a:srgbClr val="0000CC"/>
                </a:solidFill>
              </a:rPr>
              <a:t> </a:t>
            </a:r>
            <a:r>
              <a:rPr lang="de-DE" sz="2800" b="1" dirty="0" err="1" smtClean="0">
                <a:solidFill>
                  <a:srgbClr val="0000CC"/>
                </a:solidFill>
              </a:rPr>
              <a:t>work</a:t>
            </a:r>
            <a:r>
              <a:rPr lang="de-DE" sz="2800" b="1" dirty="0" smtClean="0">
                <a:solidFill>
                  <a:srgbClr val="0000CC"/>
                </a:solidFill>
              </a:rPr>
              <a:t> (</a:t>
            </a:r>
            <a:r>
              <a:rPr lang="de-DE" sz="2800" b="1" dirty="0" err="1" smtClean="0">
                <a:solidFill>
                  <a:srgbClr val="0000CC"/>
                </a:solidFill>
              </a:rPr>
              <a:t>setup</a:t>
            </a:r>
            <a:r>
              <a:rPr lang="de-DE" sz="2800" b="1" dirty="0" smtClean="0">
                <a:solidFill>
                  <a:srgbClr val="0000CC"/>
                </a:solidFill>
              </a:rPr>
              <a:t> </a:t>
            </a:r>
            <a:r>
              <a:rPr lang="de-DE" sz="2800" b="1" dirty="0" err="1" smtClean="0">
                <a:solidFill>
                  <a:srgbClr val="0000CC"/>
                </a:solidFill>
              </a:rPr>
              <a:t>for</a:t>
            </a:r>
            <a:r>
              <a:rPr lang="de-DE" sz="2800" b="1" dirty="0" smtClean="0">
                <a:solidFill>
                  <a:srgbClr val="0000CC"/>
                </a:solidFill>
              </a:rPr>
              <a:t> 1m </a:t>
            </a:r>
            <a:r>
              <a:rPr lang="de-DE" sz="2800" b="1" dirty="0" smtClean="0">
                <a:solidFill>
                  <a:srgbClr val="0000CC"/>
                </a:solidFill>
                <a:latin typeface="Symbol" charset="2"/>
                <a:cs typeface="Symbol" charset="2"/>
              </a:rPr>
              <a:t>b</a:t>
            </a:r>
            <a:r>
              <a:rPr lang="de-DE" sz="2800" b="1" dirty="0" smtClean="0">
                <a:solidFill>
                  <a:srgbClr val="0000CC"/>
                </a:solidFill>
              </a:rPr>
              <a:t>*):</a:t>
            </a:r>
          </a:p>
          <a:p>
            <a:pPr lvl="1"/>
            <a:r>
              <a:rPr lang="de-DE" sz="2400" dirty="0" smtClean="0"/>
              <a:t>Keep </a:t>
            </a:r>
            <a:r>
              <a:rPr lang="de-DE" sz="2400" dirty="0" err="1" smtClean="0"/>
              <a:t>emittance</a:t>
            </a:r>
            <a:r>
              <a:rPr lang="de-DE" sz="2400" dirty="0" smtClean="0"/>
              <a:t> </a:t>
            </a:r>
            <a:r>
              <a:rPr lang="de-DE" sz="2400" dirty="0" err="1" smtClean="0"/>
              <a:t>small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equal</a:t>
            </a:r>
            <a:r>
              <a:rPr lang="de-DE" sz="2400" dirty="0" smtClean="0"/>
              <a:t>.</a:t>
            </a:r>
          </a:p>
          <a:p>
            <a:pPr lvl="1"/>
            <a:r>
              <a:rPr lang="de-DE" sz="2400" dirty="0" err="1" smtClean="0"/>
              <a:t>Probably</a:t>
            </a:r>
            <a:r>
              <a:rPr lang="de-DE" sz="2400" dirty="0" smtClean="0"/>
              <a:t> </a:t>
            </a:r>
            <a:r>
              <a:rPr lang="de-DE" sz="2400" dirty="0" err="1" smtClean="0"/>
              <a:t>reduced</a:t>
            </a:r>
            <a:r>
              <a:rPr lang="de-DE" sz="2400" dirty="0" smtClean="0"/>
              <a:t> </a:t>
            </a:r>
            <a:r>
              <a:rPr lang="de-DE" sz="2400" dirty="0" err="1" smtClean="0"/>
              <a:t>margins</a:t>
            </a:r>
            <a:r>
              <a:rPr lang="de-DE" sz="2400" dirty="0" smtClean="0"/>
              <a:t> in tune </a:t>
            </a:r>
            <a:r>
              <a:rPr lang="de-DE" sz="2400" dirty="0" err="1" smtClean="0"/>
              <a:t>space</a:t>
            </a:r>
            <a:r>
              <a:rPr lang="de-DE" sz="2400" dirty="0" smtClean="0"/>
              <a:t>, </a:t>
            </a:r>
            <a:r>
              <a:rPr lang="de-DE" sz="2400" dirty="0" err="1" smtClean="0"/>
              <a:t>requiring</a:t>
            </a:r>
            <a:r>
              <a:rPr lang="de-DE" sz="2400" dirty="0" smtClean="0"/>
              <a:t> </a:t>
            </a:r>
            <a:r>
              <a:rPr lang="de-DE" sz="2400" dirty="0" err="1" smtClean="0"/>
              <a:t>reoptimization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tune.</a:t>
            </a:r>
          </a:p>
          <a:p>
            <a:r>
              <a:rPr lang="de-DE" sz="2800" dirty="0" smtClean="0"/>
              <a:t>Analysis for 25ns to be done, but will be interesting for </a:t>
            </a:r>
            <a:r>
              <a:rPr lang="de-DE" sz="2800" dirty="0" smtClean="0"/>
              <a:t>beam-beam</a:t>
            </a:r>
            <a:endParaRPr lang="de-DE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Preliminary</a:t>
            </a:r>
            <a:r>
              <a:rPr lang="de-DE" dirty="0" smtClean="0"/>
              <a:t> </a:t>
            </a:r>
            <a:r>
              <a:rPr lang="de-DE" dirty="0" err="1" smtClean="0"/>
              <a:t>Conclusions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870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Blow-up </a:t>
            </a:r>
            <a:r>
              <a:rPr lang="en-US" b="1" dirty="0">
                <a:solidFill>
                  <a:srgbClr val="0000CC"/>
                </a:solidFill>
              </a:rPr>
              <a:t>using band limited and white noise </a:t>
            </a:r>
            <a:r>
              <a:rPr lang="en-US" dirty="0"/>
              <a:t>was prepared for beam </a:t>
            </a:r>
            <a:r>
              <a:rPr lang="en-US" dirty="0" smtClean="0"/>
              <a:t>2.</a:t>
            </a:r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Initial </a:t>
            </a:r>
            <a:r>
              <a:rPr lang="en-US" b="1" dirty="0">
                <a:solidFill>
                  <a:srgbClr val="0000CC"/>
                </a:solidFill>
              </a:rPr>
              <a:t>tests </a:t>
            </a:r>
            <a:r>
              <a:rPr lang="en-US" dirty="0"/>
              <a:t>on pilot bunches (max two pilots) spaced 2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 </a:t>
            </a:r>
            <a:r>
              <a:rPr lang="en-US" dirty="0" smtClean="0"/>
              <a:t>adjusted </a:t>
            </a:r>
            <a:r>
              <a:rPr lang="en-US" dirty="0"/>
              <a:t>delays, gating </a:t>
            </a:r>
            <a:r>
              <a:rPr lang="en-US" dirty="0" smtClean="0"/>
              <a:t>etc. Demonstrated </a:t>
            </a:r>
            <a:r>
              <a:rPr lang="en-US" b="1" dirty="0">
                <a:solidFill>
                  <a:srgbClr val="0000CC"/>
                </a:solidFill>
              </a:rPr>
              <a:t>selectivity (one bunch left untouched, one </a:t>
            </a:r>
            <a:r>
              <a:rPr lang="en-US" b="1" dirty="0" smtClean="0">
                <a:solidFill>
                  <a:srgbClr val="0000CC"/>
                </a:solidFill>
              </a:rPr>
              <a:t>blown-up) largest </a:t>
            </a:r>
            <a:r>
              <a:rPr lang="en-US" b="1" dirty="0" err="1">
                <a:solidFill>
                  <a:srgbClr val="0000CC"/>
                </a:solidFill>
              </a:rPr>
              <a:t>emittance</a:t>
            </a:r>
            <a:r>
              <a:rPr lang="en-US" b="1" dirty="0">
                <a:solidFill>
                  <a:srgbClr val="0000CC"/>
                </a:solidFill>
              </a:rPr>
              <a:t> observed was about 18-20 </a:t>
            </a:r>
            <a:r>
              <a:rPr lang="en-US" b="1" dirty="0" smtClean="0">
                <a:solidFill>
                  <a:srgbClr val="0000CC"/>
                </a:solidFill>
                <a:latin typeface="Symbol" pitchFamily="18" charset="2"/>
              </a:rPr>
              <a:t>m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/>
              <a:t>, then too small</a:t>
            </a:r>
            <a:br>
              <a:rPr lang="en-US" dirty="0"/>
            </a:br>
            <a:r>
              <a:rPr lang="en-US" dirty="0"/>
              <a:t>intensity for clean </a:t>
            </a:r>
            <a:r>
              <a:rPr lang="en-US" dirty="0" smtClean="0"/>
              <a:t>wire-scanner </a:t>
            </a:r>
            <a:r>
              <a:rPr lang="en-US" dirty="0"/>
              <a:t>measurement, but profile seemed </a:t>
            </a:r>
            <a:r>
              <a:rPr lang="en-US" dirty="0" smtClean="0"/>
              <a:t>to not </a:t>
            </a:r>
            <a:r>
              <a:rPr lang="en-US" dirty="0"/>
              <a:t>increase beyond this; to be checked with collimator </a:t>
            </a:r>
            <a:r>
              <a:rPr lang="en-US" dirty="0" smtClean="0"/>
              <a:t> settings</a:t>
            </a:r>
            <a:r>
              <a:rPr lang="en-US" dirty="0"/>
              <a:t>, but at first sight seems compatible with 5.7 </a:t>
            </a:r>
            <a:r>
              <a:rPr lang="en-US" dirty="0" smtClean="0"/>
              <a:t>sigma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5200" cy="792163"/>
          </a:xfrm>
        </p:spPr>
        <p:txBody>
          <a:bodyPr>
            <a:noAutofit/>
          </a:bodyPr>
          <a:lstStyle/>
          <a:p>
            <a:r>
              <a:rPr lang="en-US" dirty="0" smtClean="0"/>
              <a:t>transverse </a:t>
            </a:r>
            <a:r>
              <a:rPr lang="en-US" dirty="0"/>
              <a:t>blow-up using transverse damper</a:t>
            </a:r>
          </a:p>
        </p:txBody>
      </p:sp>
    </p:spTree>
    <p:extLst>
      <p:ext uri="{BB962C8B-B14F-4D97-AF65-F5344CB8AC3E}">
        <p14:creationId xmlns:p14="http://schemas.microsoft.com/office/powerpoint/2010/main" xmlns="" val="15183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1957" r="-11957"/>
          <a:stretch>
            <a:fillRect/>
          </a:stretch>
        </p:blipFill>
        <p:spPr>
          <a:xfrm>
            <a:off x="457200" y="1905000"/>
            <a:ext cx="8229600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Blowup with Transverse </a:t>
            </a:r>
            <a:r>
              <a:rPr lang="de-DE" dirty="0" smtClean="0"/>
              <a:t>Damper</a:t>
            </a:r>
            <a:br>
              <a:rPr lang="de-DE" dirty="0" smtClean="0"/>
            </a:br>
            <a:r>
              <a:rPr lang="de-DE" dirty="0" smtClean="0"/>
              <a:t> test on two pilot bunches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(W. Hoefle, D. Valuch et al)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40291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atistic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534400" cy="61327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6488668"/>
            <a:ext cx="160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MacPherson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Used </a:t>
            </a:r>
            <a:r>
              <a:rPr lang="en-US" dirty="0"/>
              <a:t>filling scheme with </a:t>
            </a:r>
            <a:r>
              <a:rPr lang="en-US" b="1" dirty="0">
                <a:solidFill>
                  <a:srgbClr val="0000CC"/>
                </a:solidFill>
              </a:rPr>
              <a:t>2 batches of 6 bunches </a:t>
            </a:r>
            <a:r>
              <a:rPr lang="en-US" dirty="0"/>
              <a:t>spaced at the </a:t>
            </a:r>
            <a:r>
              <a:rPr lang="en-US" dirty="0" smtClean="0"/>
              <a:t>nominal </a:t>
            </a:r>
            <a:r>
              <a:rPr lang="en-US" dirty="0"/>
              <a:t>distance of 925 </a:t>
            </a:r>
            <a:r>
              <a:rPr lang="en-US" dirty="0" smtClean="0"/>
              <a:t>ns; </a:t>
            </a:r>
            <a:r>
              <a:rPr lang="en-US" dirty="0" smtClean="0"/>
              <a:t>adjust </a:t>
            </a:r>
            <a:r>
              <a:rPr lang="en-US" dirty="0"/>
              <a:t>excitation to middle of gap, </a:t>
            </a:r>
            <a:r>
              <a:rPr lang="en-US" dirty="0" smtClean="0"/>
              <a:t>then demonstrated </a:t>
            </a:r>
            <a:r>
              <a:rPr lang="en-US" dirty="0"/>
              <a:t>that </a:t>
            </a:r>
            <a:r>
              <a:rPr lang="en-US" dirty="0" smtClean="0"/>
              <a:t>we can </a:t>
            </a:r>
            <a:r>
              <a:rPr lang="en-US" dirty="0"/>
              <a:t>move controlled into first batch of 6 bunches; both </a:t>
            </a:r>
            <a:r>
              <a:rPr lang="en-US" dirty="0" smtClean="0"/>
              <a:t>planes checked plus </a:t>
            </a:r>
            <a:r>
              <a:rPr lang="en-US" dirty="0"/>
              <a:t>loss maps done (moderate speed). It was demonstrated </a:t>
            </a:r>
            <a:r>
              <a:rPr lang="en-US" dirty="0" smtClean="0"/>
              <a:t> that </a:t>
            </a:r>
            <a:r>
              <a:rPr lang="en-US" dirty="0"/>
              <a:t>it is </a:t>
            </a:r>
            <a:r>
              <a:rPr lang="en-US" b="1" dirty="0">
                <a:solidFill>
                  <a:srgbClr val="0000CC"/>
                </a:solidFill>
              </a:rPr>
              <a:t>possible to perform controlled loss maps with high </a:t>
            </a:r>
            <a:r>
              <a:rPr lang="en-US" b="1" dirty="0" smtClean="0">
                <a:solidFill>
                  <a:srgbClr val="0000CC"/>
                </a:solidFill>
              </a:rPr>
              <a:t> intensity </a:t>
            </a:r>
            <a:r>
              <a:rPr lang="en-US" b="1" dirty="0">
                <a:solidFill>
                  <a:srgbClr val="0000CC"/>
                </a:solidFill>
              </a:rPr>
              <a:t>beam above safe </a:t>
            </a:r>
            <a:r>
              <a:rPr lang="en-US" b="1" dirty="0" smtClean="0">
                <a:solidFill>
                  <a:srgbClr val="0000CC"/>
                </a:solidFill>
              </a:rPr>
              <a:t>limit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Moved </a:t>
            </a:r>
            <a:r>
              <a:rPr lang="en-US" dirty="0"/>
              <a:t>to single bunch; </a:t>
            </a:r>
            <a:r>
              <a:rPr lang="en-US" b="1" dirty="0">
                <a:solidFill>
                  <a:srgbClr val="0000CC"/>
                </a:solidFill>
              </a:rPr>
              <a:t>compared traditional loss map and </a:t>
            </a:r>
            <a:r>
              <a:rPr lang="en-US" b="1" dirty="0" smtClean="0">
                <a:solidFill>
                  <a:srgbClr val="0000CC"/>
                </a:solidFill>
              </a:rPr>
              <a:t>damper </a:t>
            </a:r>
            <a:r>
              <a:rPr lang="en-US" b="1" dirty="0">
                <a:solidFill>
                  <a:srgbClr val="0000CC"/>
                </a:solidFill>
              </a:rPr>
              <a:t>loss map on single </a:t>
            </a:r>
            <a:r>
              <a:rPr lang="en-US" b="1" dirty="0" smtClean="0">
                <a:solidFill>
                  <a:srgbClr val="0000CC"/>
                </a:solidFill>
              </a:rPr>
              <a:t>bunch</a:t>
            </a:r>
            <a:r>
              <a:rPr lang="en-US" dirty="0" smtClean="0"/>
              <a:t>. </a:t>
            </a:r>
            <a:r>
              <a:rPr lang="en-US" dirty="0"/>
              <a:t>Achieved similar losses as with traditional loss maps, </a:t>
            </a:r>
            <a:r>
              <a:rPr lang="en-US" dirty="0" smtClean="0"/>
              <a:t>amplitude </a:t>
            </a:r>
            <a:r>
              <a:rPr lang="en-US" dirty="0"/>
              <a:t>nicely controllable. Loss maps by the two methods show </a:t>
            </a:r>
            <a:r>
              <a:rPr lang="en-US" dirty="0" smtClean="0"/>
              <a:t>in </a:t>
            </a:r>
            <a:r>
              <a:rPr lang="en-US" dirty="0"/>
              <a:t>the details some features that differ, to be </a:t>
            </a:r>
            <a:r>
              <a:rPr lang="en-US" dirty="0" err="1"/>
              <a:t>analysed</a:t>
            </a:r>
            <a:r>
              <a:rPr lang="en-US" dirty="0"/>
              <a:t> by </a:t>
            </a:r>
            <a:r>
              <a:rPr lang="en-US" dirty="0" smtClean="0"/>
              <a:t>collimation </a:t>
            </a:r>
            <a:r>
              <a:rPr lang="en-US" dirty="0"/>
              <a:t>team.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transverse </a:t>
            </a:r>
            <a:r>
              <a:rPr lang="en-US" dirty="0"/>
              <a:t>blow-up using transverse </a:t>
            </a:r>
            <a:r>
              <a:rPr lang="en-US" dirty="0" smtClean="0"/>
              <a:t>damper  </a:t>
            </a:r>
            <a:r>
              <a:rPr lang="en-US" dirty="0" smtClean="0"/>
              <a:t>-</a:t>
            </a:r>
            <a:r>
              <a:rPr lang="en-US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81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Loss Map with Transverse Damper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9070" y="990600"/>
            <a:ext cx="65817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18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45259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measurements </a:t>
            </a:r>
            <a:r>
              <a:rPr lang="en-US" sz="2800" b="1" dirty="0">
                <a:solidFill>
                  <a:srgbClr val="0000CC"/>
                </a:solidFill>
              </a:rPr>
              <a:t>at 3.5 </a:t>
            </a:r>
            <a:r>
              <a:rPr lang="en-US" sz="2800" b="1" dirty="0" err="1">
                <a:solidFill>
                  <a:srgbClr val="0000CC"/>
                </a:solidFill>
              </a:rPr>
              <a:t>TeV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dirty="0"/>
              <a:t>(squeezed beams to </a:t>
            </a:r>
            <a:r>
              <a:rPr lang="en-US" sz="2800" dirty="0" smtClean="0"/>
              <a:t>1.5m)</a:t>
            </a:r>
            <a:endParaRPr lang="en-US" sz="2800" dirty="0"/>
          </a:p>
          <a:p>
            <a:r>
              <a:rPr lang="en-US" sz="2800" dirty="0" smtClean="0"/>
              <a:t>started </a:t>
            </a:r>
            <a:r>
              <a:rPr lang="en-US" sz="2800" dirty="0"/>
              <a:t>after about 1h due to a problem with a collimator in IP7 for B1. This time was given to the previous </a:t>
            </a:r>
            <a:r>
              <a:rPr lang="en-US" sz="2800" dirty="0" err="1"/>
              <a:t>MDers</a:t>
            </a:r>
            <a:r>
              <a:rPr lang="en-US" sz="2800" dirty="0"/>
              <a:t>, who were working on the other beam. </a:t>
            </a:r>
            <a:endParaRPr lang="en-US" sz="2800" dirty="0" smtClean="0"/>
          </a:p>
          <a:p>
            <a:r>
              <a:rPr lang="en-US" sz="2800" dirty="0" smtClean="0"/>
              <a:t>Real </a:t>
            </a:r>
            <a:r>
              <a:rPr lang="en-US" sz="2800" dirty="0"/>
              <a:t>measurements at top energy, with squeezed and separated beams, could start at about </a:t>
            </a:r>
            <a:r>
              <a:rPr lang="en-US" sz="2800" dirty="0" smtClean="0"/>
              <a:t>9h30.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measurements were aimed at measuring with the </a:t>
            </a:r>
            <a:r>
              <a:rPr lang="en-US" sz="2800" dirty="0" smtClean="0"/>
              <a:t>beam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0000CC"/>
                </a:solidFill>
              </a:rPr>
              <a:t>retraction between TCTs and triplets in IP1 and IP5, both in crossing and separation planes</a:t>
            </a:r>
            <a:r>
              <a:rPr lang="en-US" sz="2800" dirty="0"/>
              <a:t>. We increased appropriate crossing bumps in both planes of each IP to explore the aperture in the expected limiting locations. We started from nominal separation (+/-0.7mm) and crossing (+/-120urad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MD IR Aperture </a:t>
            </a:r>
            <a:r>
              <a:rPr lang="en-US" sz="2400" dirty="0" smtClean="0"/>
              <a:t>(S</a:t>
            </a:r>
            <a:r>
              <a:rPr lang="en-US" sz="2400" dirty="0"/>
              <a:t>. </a:t>
            </a:r>
            <a:r>
              <a:rPr lang="en-US" sz="2400" dirty="0" err="1"/>
              <a:t>Redaelli</a:t>
            </a:r>
            <a:r>
              <a:rPr lang="en-US" sz="2400" dirty="0"/>
              <a:t> et al)</a:t>
            </a:r>
          </a:p>
        </p:txBody>
      </p:sp>
    </p:spTree>
    <p:extLst>
      <p:ext uri="{BB962C8B-B14F-4D97-AF65-F5344CB8AC3E}">
        <p14:creationId xmlns:p14="http://schemas.microsoft.com/office/powerpoint/2010/main" xmlns="" val="841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>
                <a:solidFill>
                  <a:srgbClr val="0000CC"/>
                </a:solidFill>
              </a:rPr>
              <a:t>aperture was approached with </a:t>
            </a:r>
            <a:r>
              <a:rPr lang="en-US" sz="2400" b="1" dirty="0" smtClean="0">
                <a:solidFill>
                  <a:srgbClr val="0000CC"/>
                </a:solidFill>
              </a:rPr>
              <a:t>bumps</a:t>
            </a:r>
            <a:r>
              <a:rPr lang="en-US" sz="2400" b="1" dirty="0">
                <a:solidFill>
                  <a:srgbClr val="0000CC"/>
                </a:solidFill>
              </a:rPr>
              <a:t>, keeping the TCT at settings that exposed the triplet by 0.5 </a:t>
            </a:r>
            <a:r>
              <a:rPr lang="en-US" sz="2400" b="1" dirty="0" err="1">
                <a:solidFill>
                  <a:srgbClr val="0000CC"/>
                </a:solidFill>
              </a:rPr>
              <a:t>sigmas</a:t>
            </a:r>
            <a:r>
              <a:rPr lang="en-US" sz="2400" b="1" dirty="0">
                <a:solidFill>
                  <a:srgbClr val="0000CC"/>
                </a:solidFill>
              </a:rPr>
              <a:t> at most</a:t>
            </a:r>
            <a:r>
              <a:rPr lang="en-US" sz="2400" dirty="0"/>
              <a:t>. The first scan took about 2 hours. Then we got more confident </a:t>
            </a:r>
            <a:r>
              <a:rPr lang="en-US" sz="2400" dirty="0" smtClean="0"/>
              <a:t>in </a:t>
            </a:r>
            <a:r>
              <a:rPr lang="en-US" sz="2400" dirty="0"/>
              <a:t>the procedure and could finish measurements in the separation and crossing planes of both IP1 and </a:t>
            </a:r>
            <a:r>
              <a:rPr lang="en-US" sz="2400" dirty="0" smtClean="0"/>
              <a:t>IP5.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found </a:t>
            </a:r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0000CC"/>
                </a:solidFill>
              </a:rPr>
              <a:t>good </a:t>
            </a:r>
            <a:r>
              <a:rPr lang="en-US" sz="2400" b="1" dirty="0">
                <a:solidFill>
                  <a:srgbClr val="0000CC"/>
                </a:solidFill>
              </a:rPr>
              <a:t>aperture in both planes and IPs. So good that we want to take more time to see if we overlooked something</a:t>
            </a:r>
            <a:r>
              <a:rPr lang="en-US" sz="2400" dirty="0">
                <a:solidFill>
                  <a:srgbClr val="0000CC"/>
                </a:solidFill>
              </a:rPr>
              <a:t>.</a:t>
            </a:r>
            <a:r>
              <a:rPr lang="en-US" sz="2400" dirty="0"/>
              <a:t> H</a:t>
            </a:r>
            <a:r>
              <a:rPr lang="en-US" sz="2400" dirty="0" smtClean="0"/>
              <a:t>ad </a:t>
            </a:r>
            <a:r>
              <a:rPr lang="en-US" sz="2400" dirty="0"/>
              <a:t>to open the TCT aperture to the following values before seeing primary losses at the triplet: </a:t>
            </a:r>
            <a:br>
              <a:rPr lang="en-US" sz="2400" dirty="0"/>
            </a:br>
            <a:r>
              <a:rPr lang="en-US" sz="2400" b="1" dirty="0">
                <a:solidFill>
                  <a:srgbClr val="FF0000"/>
                </a:solidFill>
              </a:rPr>
              <a:t>IR1 - V -&gt; 18.3 - 18.8 </a:t>
            </a:r>
            <a:r>
              <a:rPr lang="en-US" sz="2400" b="1" dirty="0" err="1">
                <a:solidFill>
                  <a:srgbClr val="FF0000"/>
                </a:solidFill>
              </a:rPr>
              <a:t>sigmas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IR1 - H -&gt; 19.8 - 20.3 </a:t>
            </a:r>
            <a:r>
              <a:rPr lang="en-US" sz="2400" b="1" dirty="0" err="1">
                <a:solidFill>
                  <a:srgbClr val="FF0000"/>
                </a:solidFill>
              </a:rPr>
              <a:t>sigmas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IR5 - V -&gt; &gt;= 20.3 </a:t>
            </a:r>
            <a:r>
              <a:rPr lang="en-US" sz="2400" b="1" dirty="0" err="1">
                <a:solidFill>
                  <a:srgbClr val="FF0000"/>
                </a:solidFill>
              </a:rPr>
              <a:t>sigmas</a:t>
            </a:r>
            <a:r>
              <a:rPr lang="en-US" sz="2400" b="1" dirty="0">
                <a:solidFill>
                  <a:srgbClr val="FF0000"/>
                </a:solidFill>
              </a:rPr>
              <a:t> (corrector limit reached)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IR5 - H -&gt; 19.8 - 20.3 </a:t>
            </a:r>
            <a:r>
              <a:rPr lang="en-US" sz="2400" b="1" dirty="0" err="1">
                <a:solidFill>
                  <a:srgbClr val="FF0000"/>
                </a:solidFill>
              </a:rPr>
              <a:t>sigmas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IR Aperture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5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If preliminary estimates </a:t>
            </a:r>
            <a:r>
              <a:rPr lang="en-US" sz="2400" dirty="0"/>
              <a:t>are </a:t>
            </a:r>
            <a:r>
              <a:rPr lang="en-US" sz="2400" dirty="0" smtClean="0"/>
              <a:t>confirmed </a:t>
            </a:r>
            <a:r>
              <a:rPr lang="en-US" sz="2400" b="1" dirty="0" smtClean="0">
                <a:solidFill>
                  <a:srgbClr val="0000CC"/>
                </a:solidFill>
              </a:rPr>
              <a:t>possibility </a:t>
            </a:r>
            <a:r>
              <a:rPr lang="en-US" sz="2400" b="1" dirty="0">
                <a:solidFill>
                  <a:srgbClr val="0000CC"/>
                </a:solidFill>
              </a:rPr>
              <a:t>to squeeze further than 1 m at 3.5 </a:t>
            </a:r>
            <a:r>
              <a:rPr lang="en-US" sz="2400" b="1" dirty="0" err="1">
                <a:solidFill>
                  <a:srgbClr val="0000CC"/>
                </a:solidFill>
              </a:rPr>
              <a:t>TeV</a:t>
            </a:r>
            <a:r>
              <a:rPr lang="en-US" sz="2400" b="1" dirty="0">
                <a:solidFill>
                  <a:srgbClr val="0000CC"/>
                </a:solidFill>
              </a:rPr>
              <a:t> or to run at 1.0 m without </a:t>
            </a:r>
            <a:r>
              <a:rPr lang="en-US" sz="2400" b="1" dirty="0" smtClean="0">
                <a:solidFill>
                  <a:srgbClr val="0000CC"/>
                </a:solidFill>
              </a:rPr>
              <a:t>going </a:t>
            </a:r>
            <a:r>
              <a:rPr lang="en-US" sz="2400" b="1" dirty="0">
                <a:solidFill>
                  <a:srgbClr val="0000CC"/>
                </a:solidFill>
              </a:rPr>
              <a:t>to tight settings or </a:t>
            </a:r>
            <a:r>
              <a:rPr lang="en-US" sz="2400" b="1" dirty="0" smtClean="0">
                <a:solidFill>
                  <a:srgbClr val="0000CC"/>
                </a:solidFill>
              </a:rPr>
              <a:t>w/o reducing </a:t>
            </a:r>
            <a:r>
              <a:rPr lang="en-US" sz="2400" b="1" dirty="0">
                <a:solidFill>
                  <a:srgbClr val="0000CC"/>
                </a:solidFill>
              </a:rPr>
              <a:t>the crossing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As </a:t>
            </a:r>
            <a:r>
              <a:rPr lang="en-US" sz="2400" dirty="0"/>
              <a:t>we had 30 min left, we </a:t>
            </a:r>
            <a:r>
              <a:rPr lang="en-US" sz="2400" b="1" dirty="0">
                <a:solidFill>
                  <a:srgbClr val="0000CC"/>
                </a:solidFill>
              </a:rPr>
              <a:t>squeeze to 1 m keeping the 120 </a:t>
            </a:r>
            <a:r>
              <a:rPr lang="en-US" sz="2400" b="1" dirty="0" err="1">
                <a:solidFill>
                  <a:srgbClr val="0000CC"/>
                </a:solidFill>
              </a:rPr>
              <a:t>urad</a:t>
            </a:r>
            <a:r>
              <a:rPr lang="en-US" sz="2400" b="1" dirty="0">
                <a:solidFill>
                  <a:srgbClr val="0000CC"/>
                </a:solidFill>
              </a:rPr>
              <a:t> crossing in IP1/5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and keeping the presently operational settings for collimators (relaxed). </a:t>
            </a:r>
            <a:endParaRPr lang="en-US" sz="2400" dirty="0" smtClean="0"/>
          </a:p>
          <a:p>
            <a:pPr lvl="1"/>
            <a:r>
              <a:rPr lang="en-US" sz="2000" dirty="0" smtClean="0"/>
              <a:t>At </a:t>
            </a:r>
            <a:r>
              <a:rPr lang="en-US" sz="2000" dirty="0"/>
              <a:t>beta*=1m, the TCTs in IP1 and IP5 were set to 11.8 </a:t>
            </a:r>
            <a:r>
              <a:rPr lang="en-US" sz="2000" dirty="0" err="1"/>
              <a:t>sigmas</a:t>
            </a:r>
            <a:r>
              <a:rPr lang="en-US" sz="2000" dirty="0"/>
              <a:t> for the new optics, keeping the same </a:t>
            </a:r>
            <a:r>
              <a:rPr lang="en-US" sz="2000" dirty="0" err="1"/>
              <a:t>centre</a:t>
            </a:r>
            <a:r>
              <a:rPr lang="en-US" sz="2000" dirty="0"/>
              <a:t> as at 1.5 m (negligible difference of orbit with respect to 1.5 m). We made </a:t>
            </a:r>
            <a:r>
              <a:rPr lang="en-US" sz="2000" b="1" dirty="0">
                <a:solidFill>
                  <a:srgbClr val="0000CC"/>
                </a:solidFill>
              </a:rPr>
              <a:t>loss maps in the vertical planes for both beams to preliminary </a:t>
            </a:r>
            <a:r>
              <a:rPr lang="en-US" sz="2000" b="1" dirty="0" smtClean="0">
                <a:solidFill>
                  <a:srgbClr val="0000CC"/>
                </a:solidFill>
              </a:rPr>
              <a:t>address </a:t>
            </a:r>
            <a:r>
              <a:rPr lang="en-US" sz="2000" b="1" dirty="0">
                <a:solidFill>
                  <a:srgbClr val="0000CC"/>
                </a:solidFill>
              </a:rPr>
              <a:t>the triplet protection with these settings.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lvl="1"/>
            <a:r>
              <a:rPr lang="en-US" sz="2000" dirty="0" smtClean="0"/>
              <a:t>Note </a:t>
            </a:r>
            <a:r>
              <a:rPr lang="en-US" sz="2000" dirty="0"/>
              <a:t>that in parallel, we did </a:t>
            </a:r>
            <a:r>
              <a:rPr lang="en-US" sz="2000" b="1" dirty="0">
                <a:solidFill>
                  <a:srgbClr val="0000CC"/>
                </a:solidFill>
              </a:rPr>
              <a:t>measurements of the tune and coupling induced by the non linear errors in the triplet magnets</a:t>
            </a:r>
            <a:r>
              <a:rPr lang="en-US" sz="2000" dirty="0"/>
              <a:t>. Tune and coupling shifts were indeed observed. More detailed analysis is required.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MD IR Aperture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95400"/>
          </a:xfrm>
        </p:spPr>
        <p:txBody>
          <a:bodyPr/>
          <a:lstStyle/>
          <a:p>
            <a:r>
              <a:rPr lang="en-US" dirty="0" smtClean="0"/>
              <a:t>25-ns beam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71691"/>
            <a:ext cx="9372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 little time : thunderstorms &amp; electrical perturbation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injected 12 bunches for </a:t>
            </a:r>
            <a:r>
              <a:rPr lang="en-US" sz="2800" b="1" dirty="0" smtClean="0">
                <a:solidFill>
                  <a:srgbClr val="0000CC"/>
                </a:solidFill>
              </a:rPr>
              <a:t>both </a:t>
            </a:r>
            <a:r>
              <a:rPr lang="en-US" sz="2800" b="1" dirty="0" smtClean="0">
                <a:solidFill>
                  <a:srgbClr val="0000CC"/>
                </a:solidFill>
              </a:rPr>
              <a:t>beams;  injection &amp; losses OK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damper </a:t>
            </a:r>
            <a:r>
              <a:rPr lang="en-US" sz="2800" b="1" dirty="0" smtClean="0">
                <a:solidFill>
                  <a:srgbClr val="0000CC"/>
                </a:solidFill>
              </a:rPr>
              <a:t>setup for 25ns for B1 </a:t>
            </a:r>
            <a:r>
              <a:rPr lang="en-US" sz="2800" b="1" dirty="0" smtClean="0">
                <a:solidFill>
                  <a:srgbClr val="0000CC"/>
                </a:solidFill>
              </a:rPr>
              <a:t>with pilots</a:t>
            </a:r>
            <a:r>
              <a:rPr lang="en-US" sz="2800" dirty="0" smtClean="0"/>
              <a:t>; </a:t>
            </a:r>
            <a:r>
              <a:rPr lang="en-US" sz="2800" dirty="0" smtClean="0"/>
              <a:t>not completed 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B2 </a:t>
            </a:r>
            <a:r>
              <a:rPr lang="en-US" sz="2800" b="1" dirty="0" smtClean="0">
                <a:solidFill>
                  <a:srgbClr val="FF0000"/>
                </a:solidFill>
              </a:rPr>
              <a:t>injection of 48b batch with 25 ns tried twice,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beam </a:t>
            </a:r>
            <a:r>
              <a:rPr lang="en-US" sz="2800" b="1" dirty="0" smtClean="0">
                <a:solidFill>
                  <a:srgbClr val="FF0000"/>
                </a:solidFill>
              </a:rPr>
              <a:t>dumped immediately after </a:t>
            </a:r>
            <a:r>
              <a:rPr lang="en-US" sz="2800" b="1" dirty="0" smtClean="0">
                <a:solidFill>
                  <a:srgbClr val="FF0000"/>
                </a:solidFill>
              </a:rPr>
              <a:t>injection each time:</a:t>
            </a:r>
          </a:p>
          <a:p>
            <a:pPr marL="457200">
              <a:buFont typeface="Arial" pitchFamily="34" charset="0"/>
              <a:buChar char="•"/>
              <a:tabLst>
                <a:tab pos="692150" algn="l"/>
              </a:tabLst>
            </a:pPr>
            <a:r>
              <a:rPr lang="en-US" sz="2400" dirty="0" smtClean="0"/>
              <a:t> 1st </a:t>
            </a:r>
            <a:r>
              <a:rPr lang="en-US" sz="2400" dirty="0" smtClean="0"/>
              <a:t>time ADT on, beam dumped after </a:t>
            </a:r>
            <a:r>
              <a:rPr lang="en-US" sz="2400" dirty="0" smtClean="0"/>
              <a:t>~1000 </a:t>
            </a:r>
            <a:r>
              <a:rPr lang="en-US" sz="2400" dirty="0" smtClean="0"/>
              <a:t>turns on IR6 BPM </a:t>
            </a:r>
            <a:endParaRPr lang="en-US" sz="2400" dirty="0" smtClean="0"/>
          </a:p>
          <a:p>
            <a:pPr marL="457200">
              <a:buFont typeface="Arial" pitchFamily="34" charset="0"/>
              <a:buChar char="•"/>
              <a:tabLst>
                <a:tab pos="692150" algn="l"/>
              </a:tabLst>
            </a:pPr>
            <a:r>
              <a:rPr lang="en-US" sz="2400" dirty="0" smtClean="0"/>
              <a:t> </a:t>
            </a:r>
            <a:r>
              <a:rPr lang="en-US" sz="2400" dirty="0" smtClean="0"/>
              <a:t>2nd </a:t>
            </a:r>
            <a:r>
              <a:rPr lang="en-US" sz="2400" dirty="0" smtClean="0"/>
              <a:t>time ADT off, beam dumped after </a:t>
            </a:r>
            <a:r>
              <a:rPr lang="en-US" sz="2400" dirty="0" smtClean="0"/>
              <a:t>~500 </a:t>
            </a:r>
            <a:r>
              <a:rPr lang="en-US" sz="2400" dirty="0" smtClean="0"/>
              <a:t>turns on P7 beam </a:t>
            </a:r>
            <a:r>
              <a:rPr lang="en-US" sz="2400" dirty="0" smtClean="0"/>
              <a:t>losses </a:t>
            </a:r>
          </a:p>
          <a:p>
            <a:pPr marL="457200">
              <a:buFont typeface="Arial" pitchFamily="34" charset="0"/>
              <a:buChar char="•"/>
              <a:tabLst>
                <a:tab pos="692150" algn="l"/>
              </a:tabLst>
            </a:pPr>
            <a:r>
              <a:rPr lang="en-US" sz="2400" dirty="0" smtClean="0"/>
              <a:t> PM </a:t>
            </a:r>
            <a:r>
              <a:rPr lang="en-US" sz="2400" dirty="0" smtClean="0"/>
              <a:t>BLM </a:t>
            </a:r>
            <a:r>
              <a:rPr lang="en-US" sz="2400" dirty="0" smtClean="0"/>
              <a:t>data: fast </a:t>
            </a:r>
            <a:r>
              <a:rPr lang="en-US" sz="2400" dirty="0" smtClean="0"/>
              <a:t>(~150 turn) increase in BLM </a:t>
            </a:r>
            <a:r>
              <a:rPr lang="en-US" sz="2400" dirty="0" err="1" smtClean="0"/>
              <a:t>signals,TCPV</a:t>
            </a:r>
            <a:r>
              <a:rPr lang="en-US" sz="2400" dirty="0" smtClean="0"/>
              <a:t> </a:t>
            </a:r>
            <a:r>
              <a:rPr lang="en-US" sz="2400" dirty="0" smtClean="0"/>
              <a:t>in P7 </a:t>
            </a:r>
            <a:endParaRPr lang="en-US" sz="2400" dirty="0" smtClean="0"/>
          </a:p>
          <a:p>
            <a:pPr marL="457200">
              <a:buFont typeface="Arial" pitchFamily="34" charset="0"/>
              <a:buChar char="•"/>
              <a:tabLst>
                <a:tab pos="692150" algn="l"/>
              </a:tabLst>
            </a:pPr>
            <a:r>
              <a:rPr lang="en-US" sz="2400" dirty="0" smtClean="0"/>
              <a:t> </a:t>
            </a:r>
            <a:r>
              <a:rPr lang="en-US" sz="2400" dirty="0" smtClean="0"/>
              <a:t>orbit </a:t>
            </a:r>
            <a:r>
              <a:rPr lang="en-US" sz="2400" dirty="0" smtClean="0"/>
              <a:t>BPM PM </a:t>
            </a:r>
            <a:r>
              <a:rPr lang="en-US" sz="2400" dirty="0" smtClean="0"/>
              <a:t>data: nothing seen at first look </a:t>
            </a:r>
          </a:p>
          <a:p>
            <a:pPr marL="457200">
              <a:buFont typeface="Arial" pitchFamily="34" charset="0"/>
              <a:buChar char="•"/>
              <a:tabLst>
                <a:tab pos="692150" algn="l"/>
              </a:tabLst>
            </a:pPr>
            <a:r>
              <a:rPr lang="en-US" sz="2400" dirty="0" smtClean="0"/>
              <a:t> </a:t>
            </a:r>
            <a:r>
              <a:rPr lang="en-US" sz="2400" dirty="0" smtClean="0"/>
              <a:t>no </a:t>
            </a:r>
            <a:r>
              <a:rPr lang="en-US" sz="2400" dirty="0" smtClean="0"/>
              <a:t>vacuum activity </a:t>
            </a:r>
            <a:r>
              <a:rPr lang="en-US" sz="2400" dirty="0" smtClean="0"/>
              <a:t>aside </a:t>
            </a:r>
            <a:r>
              <a:rPr lang="en-US" sz="2400" dirty="0" smtClean="0"/>
              <a:t>small pressure rise in MKIP8 </a:t>
            </a:r>
            <a:r>
              <a:rPr lang="en-US" sz="2400" dirty="0" smtClean="0"/>
              <a:t>with 2x12b &amp; 	1x24b 25 </a:t>
            </a:r>
            <a:r>
              <a:rPr lang="en-US" sz="2400" dirty="0" smtClean="0"/>
              <a:t>ns circulating </a:t>
            </a:r>
            <a:endParaRPr lang="en-US" sz="2400" dirty="0" smtClean="0"/>
          </a:p>
          <a:p>
            <a:pPr marL="457200">
              <a:buFont typeface="Arial" pitchFamily="34" charset="0"/>
              <a:buChar char="•"/>
              <a:tabLst>
                <a:tab pos="692150" algn="l"/>
              </a:tabLst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possibly </a:t>
            </a:r>
            <a:r>
              <a:rPr lang="en-US" sz="2800" b="1" dirty="0" smtClean="0">
                <a:solidFill>
                  <a:srgbClr val="FF0000"/>
                </a:solidFill>
              </a:rPr>
              <a:t>fast </a:t>
            </a:r>
            <a:r>
              <a:rPr lang="en-US" sz="2800" b="1" dirty="0" smtClean="0">
                <a:solidFill>
                  <a:srgbClr val="FF0000"/>
                </a:solidFill>
              </a:rPr>
              <a:t>e-cloud </a:t>
            </a:r>
            <a:r>
              <a:rPr lang="en-US" sz="2800" b="1" dirty="0" smtClean="0">
                <a:solidFill>
                  <a:srgbClr val="FF0000"/>
                </a:solidFill>
              </a:rPr>
              <a:t>instability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457200">
              <a:buFont typeface="Arial" pitchFamily="34" charset="0"/>
              <a:buChar char="•"/>
              <a:tabLst>
                <a:tab pos="692150" algn="l"/>
              </a:tabLst>
            </a:pPr>
            <a:r>
              <a:rPr lang="en-US" sz="2800" dirty="0" smtClean="0"/>
              <a:t> </a:t>
            </a:r>
            <a:r>
              <a:rPr lang="en-US" sz="2800" dirty="0" smtClean="0"/>
              <a:t>plan for future MD: </a:t>
            </a:r>
            <a:r>
              <a:rPr lang="en-US" sz="2800" dirty="0" smtClean="0"/>
              <a:t>higher Q' (20 in both planes), injecting 36b 25 ns </a:t>
            </a:r>
            <a:r>
              <a:rPr lang="en-US" sz="2800" dirty="0" smtClean="0"/>
              <a:t>trains</a:t>
            </a:r>
            <a:r>
              <a:rPr lang="en-US" sz="2800" dirty="0" smtClean="0"/>
              <a:t>, switching ADT PU gating for display to last injected bunch, </a:t>
            </a:r>
            <a:r>
              <a:rPr lang="en-US" sz="2800" dirty="0" smtClean="0"/>
              <a:t>fully </a:t>
            </a:r>
            <a:r>
              <a:rPr lang="en-US" sz="2800" dirty="0" smtClean="0"/>
              <a:t>setting up </a:t>
            </a:r>
            <a:r>
              <a:rPr lang="en-US" sz="2800" dirty="0" smtClean="0"/>
              <a:t>ADT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62304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010920"/>
            <a:ext cx="7738782" cy="584708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25-ns beam: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noProof="0" dirty="0" smtClean="0">
                <a:latin typeface="+mj-lt"/>
                <a:ea typeface="+mj-ea"/>
                <a:cs typeface="+mj-cs"/>
              </a:rPr>
              <a:t>f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 vertical beam loss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b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*=1 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ummary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J. Wenninger &amp; R. Assmann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&amp; S. Redaelli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changes for beta* 1m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5111750"/>
          </a:xfrm>
        </p:spPr>
        <p:txBody>
          <a:bodyPr/>
          <a:lstStyle/>
          <a:p>
            <a:r>
              <a:rPr lang="en-US" dirty="0" smtClean="0"/>
              <a:t>Collimators to tight settings.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Xing angles in IR1/5 from ±120 to ±100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rad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Long-range beam-beam separation from 12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to 8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(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=2.5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m).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&gt;&gt; with those changes we maintain the same orbit, beta-beat, etc margins than for 1.5 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ACADAED-9446-4FEF-86BB-1037F9202320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590" y="1381859"/>
            <a:ext cx="6192860" cy="240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15202" y="0"/>
            <a:ext cx="1928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. Wenninger,</a:t>
            </a:r>
          </a:p>
          <a:p>
            <a:r>
              <a:rPr lang="en-US" dirty="0" smtClean="0"/>
              <a:t>R. Assmann et al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 beta*	- MD period, Wednesday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425170" cy="115216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Fill no. 1</a:t>
            </a:r>
            <a:r>
              <a:rPr lang="en-US" dirty="0" smtClean="0"/>
              <a:t>: Squeeze with probes, optics measured.</a:t>
            </a:r>
          </a:p>
          <a:p>
            <a:pPr lvl="1"/>
            <a:r>
              <a:rPr lang="en-US" dirty="0" smtClean="0"/>
              <a:t>Xing angles kept constant at 120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rad</a:t>
            </a:r>
            <a:r>
              <a:rPr lang="en-US" dirty="0" smtClean="0"/>
              <a:t> for this first test.</a:t>
            </a:r>
          </a:p>
          <a:p>
            <a:pPr lvl="1"/>
            <a:r>
              <a:rPr lang="en-US" dirty="0" smtClean="0"/>
              <a:t>Optics OK, &lt; 10% beating. No correction required.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 measurement consistent with 1 m within error of ±0.2 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F97CC8-4558-4E27-A101-7E1076D256FD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580" y="2604192"/>
            <a:ext cx="5760800" cy="370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*=1 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295400"/>
            <a:ext cx="674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“squeeze </a:t>
            </a:r>
            <a:r>
              <a:rPr lang="en-US" sz="2800" dirty="0" smtClean="0"/>
              <a:t>to 1m beta star without problems.”</a:t>
            </a:r>
            <a:endParaRPr lang="en-US" sz="2800" dirty="0"/>
          </a:p>
        </p:txBody>
      </p:sp>
      <p:pic>
        <p:nvPicPr>
          <p:cNvPr id="7" name="Picture 6" descr="201108240918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5905500" cy="479456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1371600" y="432503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55626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</a:rPr>
              <a:t>calibration for </a:t>
            </a:r>
            <a:r>
              <a:rPr lang="en-US" dirty="0" smtClean="0">
                <a:latin typeface="Arial" charset="0"/>
              </a:rPr>
              <a:t>beta</a:t>
            </a:r>
            <a:r>
              <a:rPr lang="en-US" dirty="0">
                <a:latin typeface="Arial" charset="0"/>
              </a:rPr>
              <a:t>* curves </a:t>
            </a:r>
            <a:r>
              <a:rPr lang="en-US" dirty="0" smtClean="0">
                <a:latin typeface="Arial" charset="0"/>
              </a:rPr>
              <a:t>not </a:t>
            </a:r>
            <a:r>
              <a:rPr lang="en-US" dirty="0">
                <a:latin typeface="Arial" charset="0"/>
              </a:rPr>
              <a:t>yet </a:t>
            </a:r>
            <a:r>
              <a:rPr lang="en-US" dirty="0" smtClean="0">
                <a:latin typeface="Arial" charset="0"/>
              </a:rPr>
              <a:t>final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828800"/>
            <a:ext cx="1764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S. Redaelli 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 beta*	- MD period, Sunday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892600" cy="5256730"/>
          </a:xfrm>
        </p:spPr>
        <p:txBody>
          <a:bodyPr/>
          <a:lstStyle/>
          <a:p>
            <a:r>
              <a:rPr lang="en-US" sz="2800" dirty="0" smtClean="0">
                <a:solidFill>
                  <a:srgbClr val="008000"/>
                </a:solidFill>
              </a:rPr>
              <a:t>Fill no. 2:</a:t>
            </a:r>
            <a:r>
              <a:rPr lang="en-US" sz="2800" dirty="0" smtClean="0"/>
              <a:t> Squeeze &amp; collide 2 nominal bunches.</a:t>
            </a:r>
          </a:p>
          <a:p>
            <a:pPr lvl="1"/>
            <a:r>
              <a:rPr lang="en-US" sz="2400" dirty="0" smtClean="0"/>
              <a:t>Collimators IR6/IR7 with tight settings.</a:t>
            </a:r>
          </a:p>
          <a:p>
            <a:pPr lvl="1"/>
            <a:r>
              <a:rPr lang="en-US" sz="2400" dirty="0" smtClean="0"/>
              <a:t>Xing angle reduced from 120 to 100 </a:t>
            </a:r>
            <a:r>
              <a:rPr lang="en-US" sz="2400" dirty="0" err="1" smtClean="0">
                <a:latin typeface="Symbol" pitchFamily="18" charset="2"/>
              </a:rPr>
              <a:t>m</a:t>
            </a:r>
            <a:r>
              <a:rPr lang="en-US" sz="2400" dirty="0" err="1" smtClean="0"/>
              <a:t>rad</a:t>
            </a:r>
            <a:r>
              <a:rPr lang="en-US" sz="2400" dirty="0" smtClean="0"/>
              <a:t> (1.5 to 1 m).</a:t>
            </a:r>
          </a:p>
          <a:p>
            <a:pPr lvl="1"/>
            <a:r>
              <a:rPr lang="en-US" sz="2400" dirty="0" smtClean="0"/>
              <a:t>Collide.</a:t>
            </a:r>
          </a:p>
          <a:p>
            <a:pPr lvl="1"/>
            <a:r>
              <a:rPr lang="en-US" sz="2400" dirty="0" smtClean="0"/>
              <a:t>TCT alignment at end of squeeze (1m, </a:t>
            </a:r>
            <a:r>
              <a:rPr lang="en-US" sz="2400" dirty="0" smtClean="0"/>
              <a:t>sep.) &amp; </a:t>
            </a:r>
            <a:r>
              <a:rPr lang="en-US" sz="2400" dirty="0" smtClean="0"/>
              <a:t>in collision.</a:t>
            </a:r>
          </a:p>
          <a:p>
            <a:pPr lvl="1"/>
            <a:r>
              <a:rPr lang="en-US" sz="2400" dirty="0" smtClean="0"/>
              <a:t>Loss maps and asynchronous dump – OK.</a:t>
            </a:r>
            <a:endParaRPr lang="en-US" sz="2400" dirty="0" smtClean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Fill no. 3:</a:t>
            </a:r>
            <a:r>
              <a:rPr lang="en-US" sz="2800" dirty="0" smtClean="0"/>
              <a:t> Squeeze &amp; collide 2 nominal bunches.</a:t>
            </a:r>
          </a:p>
          <a:p>
            <a:pPr lvl="1"/>
            <a:r>
              <a:rPr lang="en-US" sz="2400" dirty="0" smtClean="0"/>
              <a:t>Repeat fill no. 2 in one step. </a:t>
            </a:r>
          </a:p>
          <a:p>
            <a:pPr lvl="1"/>
            <a:r>
              <a:rPr lang="en-US" sz="2400" dirty="0" smtClean="0"/>
              <a:t>Final collimator functions (also with new TCT settings).</a:t>
            </a:r>
          </a:p>
          <a:p>
            <a:pPr lvl="1"/>
            <a:r>
              <a:rPr lang="en-US" sz="2400" dirty="0" smtClean="0"/>
              <a:t>Almost everything sequenced already !</a:t>
            </a:r>
          </a:p>
          <a:p>
            <a:pPr lvl="1"/>
            <a:r>
              <a:rPr lang="en-US" sz="2400" dirty="0" smtClean="0"/>
              <a:t>Another loss maps and asynchronous dump.</a:t>
            </a:r>
          </a:p>
          <a:p>
            <a:pPr lvl="1"/>
            <a:r>
              <a:rPr lang="en-US" sz="2400" dirty="0" smtClean="0"/>
              <a:t>Issues:</a:t>
            </a:r>
          </a:p>
          <a:p>
            <a:pPr lvl="2"/>
            <a:r>
              <a:rPr lang="en-US" sz="2000" dirty="0" smtClean="0"/>
              <a:t>Lifetime dips of B2 to below 5 hours, cured by Q’ +3 units.</a:t>
            </a:r>
          </a:p>
          <a:p>
            <a:pPr lvl="2"/>
            <a:r>
              <a:rPr lang="en-US" sz="2000" dirty="0" smtClean="0"/>
              <a:t>Found a different orbit in collision, had to re-optimize the IPs. Why?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7586519-71F1-46A9-992D-D22314AAF5E0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 beta*	- MD period – getting interesting…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64610" cy="4464620"/>
          </a:xfrm>
        </p:spPr>
        <p:txBody>
          <a:bodyPr/>
          <a:lstStyle/>
          <a:p>
            <a:r>
              <a:rPr lang="en-US" sz="2800" dirty="0" smtClean="0">
                <a:solidFill>
                  <a:srgbClr val="008000"/>
                </a:solidFill>
              </a:rPr>
              <a:t>Fill no. 4</a:t>
            </a:r>
            <a:r>
              <a:rPr lang="en-US" sz="2800" dirty="0" smtClean="0"/>
              <a:t>: 12 + 3x36 bunches</a:t>
            </a:r>
          </a:p>
          <a:p>
            <a:pPr lvl="1"/>
            <a:r>
              <a:rPr lang="en-US" sz="2400" dirty="0" smtClean="0"/>
              <a:t>Chromaticity H +2 at end of ramp (from experience of fill 3).</a:t>
            </a:r>
          </a:p>
          <a:p>
            <a:pPr lvl="1"/>
            <a:r>
              <a:rPr lang="en-US" sz="2400" dirty="0" smtClean="0"/>
              <a:t>Squeeze to 1.5 m rocky, losses seem mostly correlated to orbit excursions – </a:t>
            </a:r>
            <a:r>
              <a:rPr lang="en-US" sz="2400" dirty="0" err="1" smtClean="0"/>
              <a:t>tbc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Squeeze to 1 m smooth, but then </a:t>
            </a:r>
            <a:r>
              <a:rPr lang="en-US" sz="2400" b="1" dirty="0" smtClean="0"/>
              <a:t>strong instability </a:t>
            </a:r>
            <a:r>
              <a:rPr lang="en-US" sz="2400" dirty="0" smtClean="0"/>
              <a:t>(seemed mostly vertical) – increase of </a:t>
            </a:r>
            <a:r>
              <a:rPr lang="en-US" sz="2400" dirty="0" err="1" smtClean="0"/>
              <a:t>octupoles</a:t>
            </a:r>
            <a:r>
              <a:rPr lang="en-US" sz="2400" dirty="0" smtClean="0"/>
              <a:t> restores lifetime.</a:t>
            </a:r>
          </a:p>
          <a:p>
            <a:pPr lvl="1"/>
            <a:r>
              <a:rPr lang="en-US" sz="2400" dirty="0" smtClean="0"/>
              <a:t>Colliding, </a:t>
            </a:r>
            <a:r>
              <a:rPr lang="en-US" sz="2400" u="sng" dirty="0" smtClean="0"/>
              <a:t>orbit reproducible</a:t>
            </a:r>
            <a:r>
              <a:rPr lang="en-US" sz="2400" dirty="0" smtClean="0"/>
              <a:t> (</a:t>
            </a:r>
            <a:r>
              <a:rPr lang="en-US" sz="2400" dirty="0" err="1" smtClean="0"/>
              <a:t>wrt</a:t>
            </a:r>
            <a:r>
              <a:rPr lang="en-US" sz="2400" dirty="0" smtClean="0"/>
              <a:t> fill 3), almost no optimization required in IR1/5.</a:t>
            </a:r>
          </a:p>
          <a:p>
            <a:pPr lvl="1"/>
            <a:r>
              <a:rPr lang="en-US" sz="2400" dirty="0" smtClean="0"/>
              <a:t>Lifetime in collision rather low-</a:t>
            </a:r>
            <a:r>
              <a:rPr lang="en-US" sz="2400" dirty="0" err="1" smtClean="0"/>
              <a:t>ish</a:t>
            </a:r>
            <a:r>
              <a:rPr lang="en-US" sz="2400" dirty="0" smtClean="0"/>
              <a:t> (see figure).</a:t>
            </a:r>
          </a:p>
          <a:p>
            <a:pPr lvl="1"/>
            <a:r>
              <a:rPr lang="en-US" sz="2400" dirty="0" smtClean="0"/>
              <a:t>Tried to move Q and Q’, but then…</a:t>
            </a:r>
          </a:p>
          <a:p>
            <a:pPr lvl="1"/>
            <a:r>
              <a:rPr lang="en-US" sz="2400" dirty="0" smtClean="0"/>
              <a:t>Beam dump on motor failure on B1 TCP vertical IR7 at 04:45.</a:t>
            </a:r>
          </a:p>
          <a:p>
            <a:pPr lvl="2"/>
            <a:r>
              <a:rPr lang="en-US" sz="2000" dirty="0" smtClean="0"/>
              <a:t>End of the exercise…</a:t>
            </a:r>
          </a:p>
          <a:p>
            <a:pPr lvl="1"/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42D1EE2-F5EE-4A09-8F90-099F70D23D3D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Lifetimes 84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792110"/>
          </a:xfrm>
        </p:spPr>
        <p:txBody>
          <a:bodyPr/>
          <a:lstStyle/>
          <a:p>
            <a:r>
              <a:rPr lang="en-US" dirty="0" smtClean="0"/>
              <a:t>Lifetimes during fill 3: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BFC94A-8F97-48D0-A45C-DE91B2F1516D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1700760"/>
            <a:ext cx="8569190" cy="235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2411700" y="2996940"/>
            <a:ext cx="2448340" cy="151221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C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95420" y="4581160"/>
            <a:ext cx="338447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7D"/>
                </a:solidFill>
              </a:rPr>
              <a:t>Losses when collimator gaps become very tight towards end of the ramp,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7D"/>
                </a:solidFill>
              </a:rPr>
              <a:t>seen in all 3 fills</a:t>
            </a:r>
            <a:endParaRPr lang="en-US" b="1" dirty="0">
              <a:solidFill>
                <a:srgbClr val="00007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20" y="4581160"/>
            <a:ext cx="2160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7D"/>
                </a:solidFill>
              </a:rPr>
              <a:t>Squeeze to 1.5 m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7D"/>
                </a:solidFill>
              </a:rPr>
              <a:t>(orbit ?)</a:t>
            </a:r>
            <a:endParaRPr lang="en-US" b="1" dirty="0">
              <a:solidFill>
                <a:srgbClr val="00007D"/>
              </a:solidFill>
            </a:endParaRP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 bwMode="auto">
          <a:xfrm rot="5400000" flipH="1" flipV="1">
            <a:off x="4716020" y="3645030"/>
            <a:ext cx="1296180" cy="57608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C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940190" y="5013220"/>
            <a:ext cx="24483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7D"/>
                </a:solidFill>
              </a:rPr>
              <a:t>Instability at 1 m,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7D"/>
                </a:solidFill>
              </a:rPr>
              <a:t>cured by </a:t>
            </a:r>
            <a:r>
              <a:rPr lang="en-US" b="1" dirty="0" err="1" smtClean="0">
                <a:solidFill>
                  <a:srgbClr val="00007D"/>
                </a:solidFill>
              </a:rPr>
              <a:t>octupoles</a:t>
            </a:r>
            <a:r>
              <a:rPr lang="en-US" b="1" dirty="0" smtClean="0">
                <a:solidFill>
                  <a:srgbClr val="00007D"/>
                </a:solidFill>
              </a:rPr>
              <a:t>.</a:t>
            </a:r>
            <a:endParaRPr lang="en-US" b="1" dirty="0">
              <a:solidFill>
                <a:srgbClr val="00007D"/>
              </a:solidFill>
            </a:endParaRP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 bwMode="auto">
          <a:xfrm rot="16200000" flipV="1">
            <a:off x="6336245" y="4185105"/>
            <a:ext cx="1296180" cy="36005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C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7488405" y="1952795"/>
            <a:ext cx="864120" cy="21603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C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020340" y="1196690"/>
            <a:ext cx="194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7D"/>
                </a:solidFill>
              </a:rPr>
              <a:t>Colliding</a:t>
            </a:r>
            <a:endParaRPr lang="en-US" b="1" dirty="0">
              <a:solidFill>
                <a:srgbClr val="00007D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6157014" y="3789050"/>
            <a:ext cx="2375536" cy="72804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C006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in squeeze to 1.5 m – 84b / beam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1D6E32-D57E-4889-AC2A-8BDD675BA87D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980660"/>
            <a:ext cx="6624920" cy="544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420" y="1268700"/>
            <a:ext cx="6484467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7D"/>
                </a:solidFill>
              </a:rPr>
              <a:t>Note that losses are well confined in collimation regions</a:t>
            </a:r>
            <a:endParaRPr lang="en-US" sz="2000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1D6E32-D57E-4889-AC2A-8BDD675BA87D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1052670"/>
            <a:ext cx="65246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67930" y="3501010"/>
            <a:ext cx="2160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7D"/>
                </a:solidFill>
              </a:rPr>
              <a:t>Squeeze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7D"/>
                </a:solidFill>
              </a:rPr>
              <a:t>to 1.5 m</a:t>
            </a: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 bwMode="auto">
          <a:xfrm rot="5400000" flipH="1" flipV="1">
            <a:off x="4788030" y="2564880"/>
            <a:ext cx="1296180" cy="57608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C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724160" y="5229250"/>
            <a:ext cx="24483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7D"/>
                </a:solidFill>
              </a:rPr>
              <a:t>Instability at 1 m,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7D"/>
                </a:solidFill>
              </a:rPr>
              <a:t>cured by </a:t>
            </a:r>
            <a:r>
              <a:rPr lang="en-US" b="1" dirty="0" err="1" smtClean="0">
                <a:solidFill>
                  <a:srgbClr val="00007D"/>
                </a:solidFill>
              </a:rPr>
              <a:t>octupoles</a:t>
            </a:r>
            <a:r>
              <a:rPr lang="en-US" b="1" dirty="0" smtClean="0">
                <a:solidFill>
                  <a:srgbClr val="00007D"/>
                </a:solidFill>
              </a:rPr>
              <a:t>.</a:t>
            </a:r>
            <a:endParaRPr lang="en-US" b="1" dirty="0">
              <a:solidFill>
                <a:srgbClr val="00007D"/>
              </a:solidFill>
            </a:endParaRP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 bwMode="auto">
          <a:xfrm rot="16200000" flipV="1">
            <a:off x="5292100" y="3573020"/>
            <a:ext cx="2736380" cy="57608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C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9" idx="0"/>
          </p:cNvCxnSpPr>
          <p:nvPr/>
        </p:nvCxnSpPr>
        <p:spPr bwMode="auto">
          <a:xfrm rot="16200000" flipV="1">
            <a:off x="5400115" y="3681035"/>
            <a:ext cx="2808390" cy="28804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C006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Xmax</a:t>
            </a:r>
            <a:r>
              <a:rPr lang="en-US" dirty="0" smtClean="0"/>
              <a:t> tree is back – instability at 1 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836640"/>
            <a:ext cx="8229600" cy="1080150"/>
          </a:xfrm>
        </p:spPr>
        <p:txBody>
          <a:bodyPr/>
          <a:lstStyle/>
          <a:p>
            <a:r>
              <a:rPr lang="en-US" dirty="0" smtClean="0"/>
              <a:t>Remember such pictures with our first nominal bunches in 2010?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1D6E32-D57E-4889-AC2A-8BDD675BA87D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30" y="1628750"/>
            <a:ext cx="5649917" cy="472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936130"/>
          </a:xfrm>
        </p:spPr>
        <p:txBody>
          <a:bodyPr/>
          <a:lstStyle/>
          <a:p>
            <a:r>
              <a:rPr lang="en-US" dirty="0" smtClean="0"/>
              <a:t>Bunch losses from instability at 1 m, separated.</a:t>
            </a:r>
          </a:p>
          <a:p>
            <a:pPr lvl="1"/>
            <a:r>
              <a:rPr lang="en-US" dirty="0" smtClean="0"/>
              <a:t>First 36b train suffered.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C0E1527-7AA2-4A75-B132-E3AEB07DAC9E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1854876"/>
            <a:ext cx="5400750" cy="473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10" y="1412720"/>
            <a:ext cx="5350785" cy="469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*=1 m (1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111750"/>
          </a:xfrm>
        </p:spPr>
        <p:txBody>
          <a:bodyPr/>
          <a:lstStyle/>
          <a:p>
            <a:r>
              <a:rPr lang="en-US" sz="2800" dirty="0" smtClean="0"/>
              <a:t>First experience with very tight collimator settings !</a:t>
            </a:r>
          </a:p>
          <a:p>
            <a:r>
              <a:rPr lang="en-US" sz="2800" u="sng" dirty="0" smtClean="0"/>
              <a:t>Technically the 1m setup is almost ready</a:t>
            </a:r>
            <a:r>
              <a:rPr lang="en-US" sz="2800" dirty="0" smtClean="0"/>
              <a:t> (PC &amp; collimator settings, orbit references, sequences).</a:t>
            </a:r>
          </a:p>
          <a:p>
            <a:pPr lvl="1"/>
            <a:r>
              <a:rPr lang="en-US" sz="2400" dirty="0" smtClean="0"/>
              <a:t>Mainly some loss maps missing.</a:t>
            </a:r>
          </a:p>
          <a:p>
            <a:r>
              <a:rPr lang="en-US" sz="2800" dirty="0" smtClean="0"/>
              <a:t>The fill with 12 + 2x36b highlighted some points that must be investigated:</a:t>
            </a:r>
          </a:p>
          <a:p>
            <a:pPr lvl="1"/>
            <a:r>
              <a:rPr lang="en-US" sz="2400" b="1" dirty="0" smtClean="0"/>
              <a:t>Beam stability</a:t>
            </a:r>
            <a:r>
              <a:rPr lang="en-US" sz="2400" dirty="0" smtClean="0"/>
              <a:t>, in particular at 1 m with separated beams, ‘cured’ by </a:t>
            </a:r>
            <a:r>
              <a:rPr lang="en-US" sz="2400" dirty="0" err="1" smtClean="0"/>
              <a:t>octupoles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b="1" dirty="0" smtClean="0"/>
              <a:t>Losses (spikes) in the squeeze </a:t>
            </a:r>
            <a:r>
              <a:rPr lang="en-US" sz="2400" dirty="0" smtClean="0"/>
              <a:t>that could be due to the residual orbit excursions not corrected by the orbit FB – life with very tight collimator settings !</a:t>
            </a:r>
          </a:p>
          <a:p>
            <a:pPr lvl="1"/>
            <a:r>
              <a:rPr lang="en-US" sz="2400" b="1" dirty="0" smtClean="0"/>
              <a:t>Lifetime in collision </a:t>
            </a:r>
            <a:r>
              <a:rPr lang="en-US" sz="2400" dirty="0" smtClean="0"/>
              <a:t>– note however that the beams may have been blown-up by the instability in our fill </a:t>
            </a:r>
            <a:r>
              <a:rPr lang="en-US" sz="2400" dirty="0" smtClean="0">
                <a:sym typeface="Wingdings" pitchFamily="2" charset="2"/>
              </a:rPr>
              <a:t> LR beam-beam even stronger.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1D6E32-D57E-4889-AC2A-8BDD675BA87D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r>
              <a:rPr lang="en-US" dirty="0" smtClean="0">
                <a:latin typeface="Symbol" pitchFamily="18" charset="2"/>
              </a:rPr>
              <a:t> b</a:t>
            </a:r>
            <a:r>
              <a:rPr lang="en-US" dirty="0" smtClean="0"/>
              <a:t>*=1 m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373620" cy="2376330"/>
          </a:xfrm>
        </p:spPr>
        <p:txBody>
          <a:bodyPr/>
          <a:lstStyle/>
          <a:p>
            <a:r>
              <a:rPr lang="en-US" sz="2800" dirty="0" smtClean="0"/>
              <a:t>A few fills will be required to follow up on the issues that have been found before 1 m can be used for physics – all seem solvable:</a:t>
            </a:r>
          </a:p>
          <a:p>
            <a:pPr lvl="1"/>
            <a:r>
              <a:rPr lang="en-US" sz="2400" dirty="0" err="1" smtClean="0"/>
              <a:t>Octupoles</a:t>
            </a:r>
            <a:r>
              <a:rPr lang="en-US" sz="2400" dirty="0" smtClean="0"/>
              <a:t>, Q’, damper.</a:t>
            </a:r>
          </a:p>
          <a:p>
            <a:pPr lvl="1"/>
            <a:r>
              <a:rPr lang="en-US" sz="2400" dirty="0" smtClean="0"/>
              <a:t>Higher gain for orbit FB?</a:t>
            </a:r>
          </a:p>
          <a:p>
            <a:pPr lvl="1"/>
            <a:r>
              <a:rPr lang="en-US" sz="2400" dirty="0" smtClean="0"/>
              <a:t>Lifetime in collisions with smaller beams (no instability).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08:30 meeting - beta* 1 m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1D6E32-D57E-4889-AC2A-8BDD675BA87D}" type="datetime1">
              <a:rPr lang="en-US" smtClean="0">
                <a:solidFill>
                  <a:srgbClr val="00007D"/>
                </a:solidFill>
              </a:rPr>
              <a:pPr/>
              <a:t>8/29/2011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114800"/>
            <a:ext cx="7993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7D"/>
                </a:solidFill>
              </a:rPr>
              <a:t>J. </a:t>
            </a:r>
            <a:r>
              <a:rPr lang="en-US" sz="2400" dirty="0" err="1" smtClean="0">
                <a:solidFill>
                  <a:srgbClr val="00007D"/>
                </a:solidFill>
              </a:rPr>
              <a:t>Wennninger</a:t>
            </a:r>
            <a:r>
              <a:rPr lang="en-US" sz="2400" dirty="0" smtClean="0">
                <a:solidFill>
                  <a:srgbClr val="00007D"/>
                </a:solidFill>
              </a:rPr>
              <a:t>, R. </a:t>
            </a:r>
            <a:r>
              <a:rPr lang="en-US" sz="2400" dirty="0" err="1" smtClean="0">
                <a:solidFill>
                  <a:srgbClr val="00007D"/>
                </a:solidFill>
              </a:rPr>
              <a:t>Assmann</a:t>
            </a:r>
            <a:r>
              <a:rPr lang="en-US" sz="2400" dirty="0" smtClean="0">
                <a:solidFill>
                  <a:srgbClr val="00007D"/>
                </a:solidFill>
              </a:rPr>
              <a:t>, S. </a:t>
            </a:r>
            <a:r>
              <a:rPr lang="en-US" sz="2400" dirty="0" err="1" smtClean="0">
                <a:solidFill>
                  <a:srgbClr val="00007D"/>
                </a:solidFill>
              </a:rPr>
              <a:t>Redaelli</a:t>
            </a:r>
            <a:r>
              <a:rPr lang="en-US" sz="2400" dirty="0" smtClean="0">
                <a:solidFill>
                  <a:srgbClr val="00007D"/>
                </a:solidFill>
              </a:rPr>
              <a:t>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7D"/>
                </a:solidFill>
              </a:rPr>
              <a:t>This work was carried out with the invaluable help of the optics team, the collimation team, L. Ponce, M. Lamont, the </a:t>
            </a:r>
            <a:r>
              <a:rPr lang="en-US" sz="2400" dirty="0" err="1" smtClean="0">
                <a:solidFill>
                  <a:srgbClr val="00007D"/>
                </a:solidFill>
              </a:rPr>
              <a:t>EiCs</a:t>
            </a:r>
            <a:r>
              <a:rPr lang="en-US" sz="2400" dirty="0" smtClean="0">
                <a:solidFill>
                  <a:srgbClr val="00007D"/>
                </a:solidFill>
              </a:rPr>
              <a:t> &amp; operators on shift and many more.</a:t>
            </a:r>
            <a:endParaRPr lang="en-US" sz="2400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24800" cy="792163"/>
          </a:xfrm>
        </p:spPr>
        <p:txBody>
          <a:bodyPr/>
          <a:lstStyle/>
          <a:p>
            <a:r>
              <a:rPr lang="en-US" dirty="0" smtClean="0"/>
              <a:t>MD Planning Wed – Thu (24. – 25.8.)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41737727"/>
              </p:ext>
            </p:extLst>
          </p:nvPr>
        </p:nvGraphicFramePr>
        <p:xfrm>
          <a:off x="467430" y="931259"/>
          <a:ext cx="8425170" cy="5206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80"/>
                <a:gridCol w="792110"/>
                <a:gridCol w="6422419"/>
                <a:gridCol w="634561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Time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</a:t>
                      </a:r>
                      <a:endParaRPr lang="en-US" sz="1600" dirty="0"/>
                    </a:p>
                  </a:txBody>
                  <a:tcPr/>
                </a:tc>
              </a:tr>
              <a:tr h="312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Wed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04:00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4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4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426163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06:00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3.5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TeV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: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Head-on beam-beam + 1h data taking (stable beams)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highest pile-up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de-DE" sz="1400" i="0" dirty="0" smtClean="0"/>
                        <a:t>13:00</a:t>
                      </a:r>
                      <a:endParaRPr lang="de-DE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4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4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524762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</a:t>
                      </a:r>
                      <a:r>
                        <a:rPr lang="en-US" sz="1600" noProof="0" dirty="0" smtClean="0"/>
                        <a:t>3.5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Optics setup for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*=1m (1)</a:t>
                      </a:r>
                      <a:r>
                        <a:rPr lang="en-US" sz="1600" b="1" u="none" noProof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0" i="1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lang="en-US" sz="1600" i="1" dirty="0" smtClean="0"/>
                        <a:t>Pilots through squeeze, measure and correct Q, Q’, C, orbit,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measure beating and local coupling</a:t>
                      </a:r>
                      <a:endParaRPr lang="en-US" sz="16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19:00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4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4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75002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21:00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smtClean="0">
                          <a:sym typeface="Wingdings"/>
                        </a:rPr>
                        <a:t> </a:t>
                      </a:r>
                      <a:r>
                        <a:rPr lang="en-US" sz="1600" noProof="0" dirty="0" smtClean="0"/>
                        <a:t>3.5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Long</a:t>
                      </a:r>
                      <a:r>
                        <a:rPr lang="en-US" sz="2000" b="1" u="sng" baseline="0" noProof="0" dirty="0" smtClean="0">
                          <a:solidFill>
                            <a:srgbClr val="0000FF"/>
                          </a:solidFill>
                        </a:rPr>
                        <a:t> bunch length</a:t>
                      </a:r>
                      <a:r>
                        <a:rPr lang="en-US" sz="1600" baseline="0" noProof="0" dirty="0" smtClean="0"/>
                        <a:t> – </a:t>
                      </a:r>
                      <a:r>
                        <a:rPr lang="en-US" sz="1600" i="1" baseline="0" noProof="0" dirty="0" smtClean="0"/>
                        <a:t>RF setup at injection, test ramp for losses in IR3, voltage change at flat top</a:t>
                      </a:r>
                      <a:endParaRPr lang="en-US" sz="16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Thu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03:00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down,</a:t>
                      </a:r>
                      <a:r>
                        <a:rPr lang="en-US" sz="1400" i="1" baseline="0" noProof="0" dirty="0" smtClean="0"/>
                        <a:t> cycle</a:t>
                      </a:r>
                      <a:endParaRPr lang="en-US" sz="14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/>
                        </a:rPr>
                        <a:t> 3.5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Beam Instrumentation</a:t>
                      </a:r>
                      <a:endParaRPr lang="en-US" sz="16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13:00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 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56393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15:00</a:t>
                      </a:r>
                      <a:endParaRPr lang="en-GB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3.5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LR beam-beam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batches, effect of number of LR interactions, effect of </a:t>
                      </a:r>
                      <a:r>
                        <a:rPr kumimoji="0" lang="en-US" sz="16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emittance</a:t>
                      </a:r>
                      <a:endPara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Planning 2011/12, MD#3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28</a:t>
            </a:r>
            <a:r>
              <a:rPr lang="en-US" dirty="0" smtClean="0">
                <a:solidFill>
                  <a:srgbClr val="00007D"/>
                </a:solidFill>
              </a:rPr>
              <a:t>/08/2011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5090" y="1447800"/>
            <a:ext cx="7340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p</a:t>
            </a: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ostponed </a:t>
            </a:r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to after 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3787" y="5410200"/>
            <a:ext cx="7609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o</a:t>
            </a: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nly 1 </a:t>
            </a:r>
            <a:r>
              <a:rPr lang="en-US" sz="5400" b="1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hm</a:t>
            </a: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but success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534" y="4648200"/>
            <a:ext cx="8725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BSRT 90% still to be done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3657600"/>
            <a:ext cx="7609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o</a:t>
            </a: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nly 3 </a:t>
            </a:r>
            <a:r>
              <a:rPr lang="en-US" sz="5400" b="1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hm</a:t>
            </a: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but success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67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41527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085850"/>
            <a:ext cx="8096250" cy="5772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228600"/>
            <a:ext cx="82157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charset="0"/>
              </a:rPr>
              <a:t>b</a:t>
            </a:r>
            <a:r>
              <a:rPr lang="en-US" sz="2800" dirty="0" smtClean="0">
                <a:latin typeface="Arial" charset="0"/>
              </a:rPr>
              <a:t>eam-1 beta beating at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dirty="0" smtClean="0">
                <a:latin typeface="Arial" charset="0"/>
              </a:rPr>
              <a:t>*=1 m similar to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dirty="0" smtClean="0">
                <a:latin typeface="Arial" charset="0"/>
              </a:rPr>
              <a:t>*=1.5 m</a:t>
            </a:r>
          </a:p>
          <a:p>
            <a:r>
              <a:rPr lang="en-US" sz="2800" dirty="0">
                <a:latin typeface="Arial" charset="0"/>
              </a:rPr>
              <a:t>p</a:t>
            </a:r>
            <a:r>
              <a:rPr lang="en-US" sz="2800" dirty="0" smtClean="0">
                <a:latin typeface="Arial" charset="0"/>
              </a:rPr>
              <a:t>eak </a:t>
            </a:r>
            <a:r>
              <a:rPr lang="en-US" sz="2800" dirty="0">
                <a:latin typeface="Arial" charset="0"/>
              </a:rPr>
              <a:t>beta-beat of around 10%-15%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895600" y="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charset="0"/>
              </a:rPr>
              <a:t>R. Tomas, R. Miyamoto. G. Vanbavinckhove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01000" cy="792163"/>
          </a:xfrm>
        </p:spPr>
        <p:txBody>
          <a:bodyPr/>
          <a:lstStyle/>
          <a:p>
            <a:r>
              <a:rPr lang="en-US" dirty="0" smtClean="0"/>
              <a:t>Draft MD Planning Fri – Sat (26. – 27.8.)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68526498"/>
              </p:ext>
            </p:extLst>
          </p:nvPr>
        </p:nvGraphicFramePr>
        <p:xfrm>
          <a:off x="467430" y="944820"/>
          <a:ext cx="8353160" cy="501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369"/>
                <a:gridCol w="696097"/>
                <a:gridCol w="6419557"/>
                <a:gridCol w="6291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MP</a:t>
                      </a:r>
                      <a:endParaRPr lang="en-US" sz="1400" dirty="0"/>
                    </a:p>
                  </a:txBody>
                  <a:tcPr/>
                </a:tc>
              </a:tr>
              <a:tr h="242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23:00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 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 smtClean="0"/>
                    </a:p>
                  </a:txBody>
                  <a:tcPr marL="12700" marR="12700" marT="12700" marB="0" anchor="ctr"/>
                </a:tc>
              </a:tr>
              <a:tr h="485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Fri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01:00</a:t>
                      </a:r>
                      <a:endParaRPr lang="en-GB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Transverse damper</a:t>
                      </a:r>
                      <a:r>
                        <a:rPr lang="en-US" sz="2000" noProof="0" dirty="0" smtClean="0"/>
                        <a:t> </a:t>
                      </a:r>
                      <a:r>
                        <a:rPr lang="en-US" sz="2000" b="0" noProof="0" dirty="0" smtClean="0"/>
                        <a:t> </a:t>
                      </a:r>
                      <a:r>
                        <a:rPr lang="en-US" sz="1600" b="0" i="0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lang="en-US" sz="1600" i="1" noProof="0" dirty="0" smtClean="0"/>
                        <a:t>beam blowup at injection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B/C</a:t>
                      </a: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07:00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/>
                        <a:t>450 </a:t>
                      </a:r>
                      <a:r>
                        <a:rPr lang="en-US" sz="1600" b="0" i="0" dirty="0" err="1" smtClean="0"/>
                        <a:t>GeV</a:t>
                      </a:r>
                      <a:r>
                        <a:rPr lang="en-US" sz="1600" b="0" i="0" dirty="0" smtClean="0"/>
                        <a:t> </a:t>
                      </a:r>
                      <a:r>
                        <a:rPr lang="en-US" sz="1600" b="0" i="0" dirty="0" smtClean="0">
                          <a:sym typeface="Wingdings"/>
                        </a:rPr>
                        <a:t> </a:t>
                      </a:r>
                      <a:r>
                        <a:rPr lang="en-US" sz="1600" b="0" i="0" dirty="0" smtClean="0"/>
                        <a:t>3.5 </a:t>
                      </a:r>
                      <a:r>
                        <a:rPr lang="en-US" sz="1600" b="0" i="0" dirty="0" err="1" smtClean="0"/>
                        <a:t>TeV</a:t>
                      </a:r>
                      <a:r>
                        <a:rPr lang="en-US" sz="1600" b="0" i="0" dirty="0" smtClean="0"/>
                        <a:t>:  </a:t>
                      </a:r>
                      <a:r>
                        <a:rPr lang="en-US" sz="2000" b="1" i="0" u="sng" dirty="0" smtClean="0">
                          <a:solidFill>
                            <a:srgbClr val="0000FF"/>
                          </a:solidFill>
                        </a:rPr>
                        <a:t>Aperture</a:t>
                      </a:r>
                      <a:r>
                        <a:rPr lang="en-US" sz="2000" b="0" i="0" u="none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="0" i="0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lang="en-US" sz="1600" b="0" i="1" u="none" dirty="0" smtClean="0">
                          <a:solidFill>
                            <a:schemeClr val="tx1"/>
                          </a:solidFill>
                        </a:rPr>
                        <a:t>scraping pilot beam tails in triplets, maybe test global aperture measurement with transverse damper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 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17:00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baseline="0" dirty="0" smtClean="0">
                          <a:sym typeface="Wingdings"/>
                        </a:rPr>
                        <a:t>:  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25 ns studies</a:t>
                      </a:r>
                      <a:r>
                        <a:rPr lang="en-US" sz="2000" b="1" u="non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u="none" baseline="0" dirty="0" smtClean="0"/>
                        <a:t>– </a:t>
                      </a:r>
                      <a:r>
                        <a:rPr lang="en-US" sz="1600" i="1" u="none" baseline="0" dirty="0" smtClean="0"/>
                        <a:t>injection of up to 144b/288b, damper</a:t>
                      </a:r>
                      <a:endParaRPr lang="en-US" sz="1600" b="0" i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Sat</a:t>
                      </a:r>
                      <a:endParaRPr lang="en-US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00:00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baseline="0" dirty="0" smtClean="0">
                          <a:sym typeface="Wingdings"/>
                        </a:rPr>
                        <a:t>:  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25 ns studies</a:t>
                      </a:r>
                      <a:r>
                        <a:rPr lang="en-US" sz="2000" b="1" u="non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u="none" baseline="0" dirty="0" smtClean="0"/>
                        <a:t>– </a:t>
                      </a:r>
                      <a:r>
                        <a:rPr lang="en-US" sz="1600" i="1" u="none" baseline="0" dirty="0" smtClean="0"/>
                        <a:t>vacuum, </a:t>
                      </a:r>
                      <a:r>
                        <a:rPr lang="en-US" sz="1600" i="1" u="none" baseline="0" dirty="0" err="1" smtClean="0"/>
                        <a:t>ecloud</a:t>
                      </a:r>
                      <a:r>
                        <a:rPr lang="en-US" sz="1600" i="1" u="none" baseline="0" dirty="0" smtClean="0"/>
                        <a:t>, RF</a:t>
                      </a:r>
                      <a:endParaRPr lang="en-US" sz="1600" b="0" i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07:00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ym typeface="Wingdings"/>
                        </a:rPr>
                        <a:t> 3.5 </a:t>
                      </a:r>
                      <a:r>
                        <a:rPr lang="en-US" sz="1600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/>
                        <a:t>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Optics setup for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*=1m (2)</a:t>
                      </a:r>
                      <a:r>
                        <a:rPr lang="en-US" sz="1600" i="1" baseline="0" dirty="0" smtClean="0"/>
                        <a:t>– </a:t>
                      </a:r>
                      <a:r>
                        <a:rPr lang="en-US" sz="1600" i="1" dirty="0" smtClean="0"/>
                        <a:t>apply proposed beating and local coupling corrections; at</a:t>
                      </a:r>
                      <a:r>
                        <a:rPr lang="en-US" sz="1600" i="1" baseline="0" dirty="0" smtClean="0"/>
                        <a:t> 1m: </a:t>
                      </a:r>
                      <a:r>
                        <a:rPr lang="en-US" sz="1600" i="1" dirty="0" smtClean="0"/>
                        <a:t>measure beating and coupling, verify corrections, test collision beam process; check LR beam-beam with new </a:t>
                      </a:r>
                      <a:r>
                        <a:rPr lang="en-US" sz="1600" i="1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sz="1600" i="1" dirty="0" smtClean="0"/>
                        <a:t>* &amp; reduced crossing angle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down, 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72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17:00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ym typeface="Wingdings"/>
                        </a:rPr>
                        <a:t> 3.5 </a:t>
                      </a:r>
                      <a:r>
                        <a:rPr lang="en-US" sz="1600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/>
                        <a:t>: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</a:rPr>
                        <a:t>Collimator setup for 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</a:rPr>
                        <a:t>*=1m</a:t>
                      </a:r>
                      <a:r>
                        <a:rPr lang="en-US" sz="1600" i="1" baseline="0" dirty="0" smtClean="0"/>
                        <a:t>– tight collimation settings, set up TCT’s in IR, loss maps. Asynchronous dump, if time left.</a:t>
                      </a:r>
                      <a:endParaRPr lang="en-US" sz="160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B</a:t>
                      </a: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Planning 2011/12, MD#3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28/08/2011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3124200"/>
            <a:ext cx="7071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c</a:t>
            </a: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ancelled/postponed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4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24800" cy="792163"/>
          </a:xfrm>
        </p:spPr>
        <p:txBody>
          <a:bodyPr/>
          <a:lstStyle/>
          <a:p>
            <a:r>
              <a:rPr lang="en-US" dirty="0"/>
              <a:t>Draft MD Planning </a:t>
            </a:r>
            <a:r>
              <a:rPr lang="en-US" dirty="0" smtClean="0"/>
              <a:t>Sun – Mon (28. – 29.8.)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13645363"/>
              </p:ext>
            </p:extLst>
          </p:nvPr>
        </p:nvGraphicFramePr>
        <p:xfrm>
          <a:off x="467430" y="908650"/>
          <a:ext cx="8295570" cy="4103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370"/>
                <a:gridCol w="609600"/>
                <a:gridCol w="6553200"/>
                <a:gridCol w="53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MP</a:t>
                      </a:r>
                      <a:endParaRPr lang="en-US" sz="1400" dirty="0"/>
                    </a:p>
                  </a:txBody>
                  <a:tcPr anchor="ctr"/>
                </a:tc>
              </a:tr>
              <a:tr h="320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01:00</a:t>
                      </a:r>
                      <a:endParaRPr lang="en-US" sz="14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</a:t>
                      </a:r>
                      <a:r>
                        <a:rPr lang="en-US" sz="1400" b="0" i="1" baseline="0" dirty="0" smtClean="0"/>
                        <a:t> cycle.</a:t>
                      </a:r>
                      <a:endParaRPr lang="en-US" sz="1400" i="1" u="none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88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/>
                        <a:t>03:00</a:t>
                      </a:r>
                      <a:endParaRPr lang="en-US" sz="1400" b="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/>
                        <a:t>450 </a:t>
                      </a:r>
                      <a:r>
                        <a:rPr lang="en-US" sz="1600" u="none" dirty="0" err="1" smtClean="0"/>
                        <a:t>GeV</a:t>
                      </a:r>
                      <a:r>
                        <a:rPr lang="en-US" sz="1600" u="none" baseline="0" dirty="0" smtClean="0"/>
                        <a:t> </a:t>
                      </a:r>
                      <a:r>
                        <a:rPr lang="en-US" sz="1600" u="none" baseline="0" dirty="0" err="1" smtClean="0">
                          <a:sym typeface="Wingdings"/>
                        </a:rPr>
                        <a:t></a:t>
                      </a:r>
                      <a:r>
                        <a:rPr lang="en-US" sz="1600" u="none" baseline="0" dirty="0" smtClean="0">
                          <a:sym typeface="Wingdings"/>
                        </a:rPr>
                        <a:t> 3.5 </a:t>
                      </a:r>
                      <a:r>
                        <a:rPr lang="en-US" sz="1600" u="none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600" u="none" dirty="0" smtClean="0"/>
                        <a:t>: </a:t>
                      </a:r>
                      <a:r>
                        <a:rPr lang="en-US" sz="2000" b="1" u="sng" dirty="0" err="1" smtClean="0">
                          <a:solidFill>
                            <a:srgbClr val="0000FF"/>
                          </a:solidFill>
                        </a:rPr>
                        <a:t>p-p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000" b="1" u="sng" dirty="0" err="1" smtClean="0">
                          <a:solidFill>
                            <a:srgbClr val="0000FF"/>
                          </a:solidFill>
                        </a:rPr>
                        <a:t>rephasing</a:t>
                      </a:r>
                      <a:r>
                        <a:rPr lang="en-US" sz="2000" b="1" u="non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u="none" baseline="0" dirty="0" smtClean="0"/>
                        <a:t>– </a:t>
                      </a:r>
                      <a:r>
                        <a:rPr lang="en-US" sz="1600" i="1" u="none" baseline="0" dirty="0" err="1" smtClean="0"/>
                        <a:t>debunching</a:t>
                      </a:r>
                      <a:r>
                        <a:rPr lang="en-US" sz="1600" i="1" u="none" baseline="0" dirty="0" smtClean="0"/>
                        <a:t> during ring </a:t>
                      </a:r>
                      <a:r>
                        <a:rPr lang="en-US" sz="1600" i="1" u="none" baseline="0" dirty="0" err="1" smtClean="0"/>
                        <a:t>rephasing</a:t>
                      </a:r>
                      <a:r>
                        <a:rPr lang="en-US" sz="1600" i="1" u="none" baseline="0" dirty="0" smtClean="0"/>
                        <a:t> with nominal </a:t>
                      </a:r>
                      <a:r>
                        <a:rPr lang="en-US" sz="1600" i="1" u="none" baseline="0" dirty="0" err="1" smtClean="0"/>
                        <a:t>emittances</a:t>
                      </a:r>
                      <a:endParaRPr lang="en-US" sz="1400" b="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288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/>
                        <a:t>09:00</a:t>
                      </a:r>
                      <a:endParaRPr lang="en-US" sz="1400" b="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</a:t>
                      </a:r>
                      <a:r>
                        <a:rPr lang="en-US" sz="1400" b="0" i="1" baseline="0" dirty="0" smtClean="0"/>
                        <a:t> cycle.</a:t>
                      </a:r>
                      <a:endParaRPr lang="en-US" sz="1400" i="1" u="none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698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11:00</a:t>
                      </a:r>
                      <a:endParaRPr lang="de-DE" sz="14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smtClean="0"/>
                        <a:t>450 </a:t>
                      </a:r>
                      <a:r>
                        <a:rPr lang="en-US" sz="1600" b="0" i="0" baseline="0" dirty="0" err="1" smtClean="0"/>
                        <a:t>GeV</a:t>
                      </a:r>
                      <a:r>
                        <a:rPr lang="en-US" sz="1600" b="0" i="0" baseline="0" dirty="0" smtClean="0"/>
                        <a:t>:   </a:t>
                      </a:r>
                      <a:r>
                        <a:rPr lang="en-US" sz="2000" b="1" i="0" u="sng" baseline="0" dirty="0" smtClean="0">
                          <a:solidFill>
                            <a:srgbClr val="0000FF"/>
                          </a:solidFill>
                        </a:rPr>
                        <a:t>UFO studies</a:t>
                      </a:r>
                      <a:r>
                        <a:rPr lang="en-US" sz="2000" b="1" i="0" u="non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0" i="0" baseline="0" dirty="0" smtClean="0"/>
                        <a:t>– </a:t>
                      </a:r>
                      <a:r>
                        <a:rPr lang="en-US" sz="1600" b="0" i="1" baseline="0" dirty="0" smtClean="0"/>
                        <a:t>generation mechanism at </a:t>
                      </a:r>
                      <a:r>
                        <a:rPr lang="en-US" sz="1600" b="0" i="1" baseline="0" dirty="0" err="1" smtClean="0"/>
                        <a:t>MKI’s</a:t>
                      </a:r>
                      <a:r>
                        <a:rPr lang="en-US" sz="1600" b="0" i="1" baseline="0" dirty="0" smtClean="0"/>
                        <a:t>, statistics, MKQA tests (</a:t>
                      </a:r>
                      <a:r>
                        <a:rPr lang="en-US" sz="1600" b="0" i="1" baseline="0" dirty="0" err="1" smtClean="0"/>
                        <a:t>p-Pb</a:t>
                      </a:r>
                      <a:r>
                        <a:rPr lang="en-US" sz="1600" b="0" i="1" baseline="0" dirty="0" smtClean="0"/>
                        <a:t> interlock test in the shadow)</a:t>
                      </a:r>
                      <a:endParaRPr lang="en-US" sz="1600" b="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C</a:t>
                      </a: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529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19:00</a:t>
                      </a:r>
                      <a:endParaRPr lang="de-DE" sz="14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Quench margin at injection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observation with special QPS instrumentation, losses from TCLIB collimator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C</a:t>
                      </a: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741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22:00</a:t>
                      </a:r>
                      <a:endParaRPr lang="en-US" sz="14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/>
                        <a:t>450 </a:t>
                      </a:r>
                      <a:r>
                        <a:rPr lang="en-US" sz="1600" u="none" dirty="0" err="1" smtClean="0"/>
                        <a:t>GeV</a:t>
                      </a:r>
                      <a:r>
                        <a:rPr lang="en-US" sz="1600" u="none" baseline="0" dirty="0" smtClean="0"/>
                        <a:t> </a:t>
                      </a:r>
                      <a:r>
                        <a:rPr lang="en-US" sz="1600" u="none" baseline="0" dirty="0" smtClean="0">
                          <a:sym typeface="Wingdings"/>
                        </a:rPr>
                        <a:t> 3.5 </a:t>
                      </a:r>
                      <a:r>
                        <a:rPr lang="en-US" sz="1600" u="none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600" u="none" dirty="0" smtClean="0"/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Quench test at 3.5 </a:t>
                      </a:r>
                      <a:r>
                        <a:rPr lang="en-US" sz="2000" b="1" u="sng" dirty="0" err="1" smtClean="0">
                          <a:solidFill>
                            <a:srgbClr val="0000FF"/>
                          </a:solidFill>
                        </a:rPr>
                        <a:t>TeV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1600" i="1" dirty="0" smtClean="0"/>
                        <a:t>– test losses in other dispersion-suppressors – </a:t>
                      </a:r>
                      <a:r>
                        <a:rPr lang="en-US" sz="1600" i="0" u="none" dirty="0" smtClean="0">
                          <a:solidFill>
                            <a:srgbClr val="FF0000"/>
                          </a:solidFill>
                        </a:rPr>
                        <a:t>dropped</a:t>
                      </a:r>
                      <a:r>
                        <a:rPr lang="en-US" sz="1600" i="0" u="none" baseline="0" dirty="0" smtClean="0">
                          <a:solidFill>
                            <a:srgbClr val="FF0000"/>
                          </a:solidFill>
                        </a:rPr>
                        <a:t> if extra time needed for </a:t>
                      </a:r>
                      <a:r>
                        <a:rPr lang="en-US" sz="1600" b="1" i="0" u="none" noProof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1600" b="1" i="0" u="none" noProof="0" dirty="0" smtClean="0">
                          <a:solidFill>
                            <a:srgbClr val="FF0000"/>
                          </a:solidFill>
                        </a:rPr>
                        <a:t>*=1m</a:t>
                      </a:r>
                      <a:endParaRPr lang="en-US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50407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Mon</a:t>
                      </a:r>
                      <a:endParaRPr lang="en-US" sz="1800" b="1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06:00</a:t>
                      </a:r>
                      <a:endParaRPr lang="en-US" sz="1800" b="1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Technical Stop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Planning 2011/12, MD#3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28/08/2011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590" y="5109627"/>
            <a:ext cx="61928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u="sng" dirty="0">
                <a:solidFill>
                  <a:srgbClr val="00007D"/>
                </a:solidFill>
                <a:latin typeface="Arial" charset="0"/>
              </a:rPr>
              <a:t>Needs from experiments</a:t>
            </a:r>
            <a:r>
              <a:rPr lang="en-US" sz="1600" dirty="0">
                <a:solidFill>
                  <a:srgbClr val="00007D"/>
                </a:solidFill>
                <a:latin typeface="Arial" charset="0"/>
              </a:rPr>
              <a:t>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7D"/>
                </a:solidFill>
                <a:latin typeface="Arial" charset="0"/>
              </a:rPr>
              <a:t>-</a:t>
            </a:r>
            <a:r>
              <a:rPr lang="en-US" sz="1600" dirty="0" err="1">
                <a:solidFill>
                  <a:srgbClr val="00007D"/>
                </a:solidFill>
                <a:latin typeface="Arial" charset="0"/>
              </a:rPr>
              <a:t>Luminometers</a:t>
            </a:r>
            <a:r>
              <a:rPr lang="en-US" sz="1600" dirty="0">
                <a:solidFill>
                  <a:srgbClr val="00007D"/>
                </a:solidFill>
                <a:latin typeface="Arial" charset="0"/>
              </a:rPr>
              <a:t> on during beam-beam MDs and in the second slot of </a:t>
            </a:r>
            <a:r>
              <a:rPr lang="en-US" sz="1600" dirty="0">
                <a:solidFill>
                  <a:srgbClr val="00007D"/>
                </a:solidFill>
                <a:latin typeface="Symbol" pitchFamily="18" charset="2"/>
              </a:rPr>
              <a:t>b</a:t>
            </a:r>
            <a:r>
              <a:rPr lang="en-US" sz="1600" dirty="0">
                <a:solidFill>
                  <a:srgbClr val="00007D"/>
                </a:solidFill>
                <a:latin typeface="Arial" charset="0"/>
              </a:rPr>
              <a:t>*=1 m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5492" y="2209800"/>
            <a:ext cx="7071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c</a:t>
            </a: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ancelled/postponed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5509" y="3048000"/>
            <a:ext cx="7071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c</a:t>
            </a: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ancelled/postponed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9309" y="3810000"/>
            <a:ext cx="7071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c</a:t>
            </a: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ancelled/postponed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1524000"/>
            <a:ext cx="7071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c</a:t>
            </a: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ancelled/postponed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1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dirty="0" smtClean="0"/>
              <a:t>ot done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719305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large pile </a:t>
            </a:r>
            <a:r>
              <a:rPr lang="en-US" sz="3200" dirty="0" smtClean="0"/>
              <a:t>u</a:t>
            </a:r>
            <a:r>
              <a:rPr lang="en-US" sz="3200" dirty="0" smtClean="0"/>
              <a:t>p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25-ns beam injection &amp; studies 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i="1" dirty="0" smtClean="0"/>
              <a:t>p-p</a:t>
            </a:r>
            <a:r>
              <a:rPr lang="en-US" sz="3200" dirty="0" smtClean="0"/>
              <a:t> </a:t>
            </a:r>
            <a:r>
              <a:rPr lang="en-US" sz="3200" dirty="0" err="1" smtClean="0"/>
              <a:t>rephasing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MKI UFOs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quench margin at injection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quench test at 3.5 </a:t>
            </a:r>
            <a:r>
              <a:rPr lang="en-US" sz="3200" dirty="0" err="1" smtClean="0"/>
              <a:t>TeV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beam instrumentation (BSRT calibration)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collision with large </a:t>
            </a:r>
            <a:r>
              <a:rPr lang="en-US" sz="3200" dirty="0" err="1" smtClean="0"/>
              <a:t>Piwinski</a:t>
            </a:r>
            <a:r>
              <a:rPr lang="en-US" sz="3200" dirty="0" smtClean="0"/>
              <a:t> angle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…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41527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095375"/>
            <a:ext cx="8096250" cy="5762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228600"/>
            <a:ext cx="82157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charset="0"/>
              </a:rPr>
              <a:t>beam-2 beta beating at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dirty="0" smtClean="0">
                <a:latin typeface="Arial" charset="0"/>
              </a:rPr>
              <a:t>*=1 m similar to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dirty="0" smtClean="0">
                <a:latin typeface="Arial" charset="0"/>
              </a:rPr>
              <a:t>*=1.5 m</a:t>
            </a:r>
          </a:p>
          <a:p>
            <a:r>
              <a:rPr lang="en-US" sz="2800" dirty="0">
                <a:latin typeface="Arial" charset="0"/>
              </a:rPr>
              <a:t>p</a:t>
            </a:r>
            <a:r>
              <a:rPr lang="en-US" sz="2800" dirty="0" smtClean="0">
                <a:latin typeface="Arial" charset="0"/>
              </a:rPr>
              <a:t>eak </a:t>
            </a:r>
            <a:r>
              <a:rPr lang="en-US" sz="2800" dirty="0">
                <a:latin typeface="Arial" charset="0"/>
              </a:rPr>
              <a:t>beta-beat of around 10%-15%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895600" y="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charset="0"/>
              </a:rPr>
              <a:t>R. Tomas, R. Miyamoto. G. Vanbavinckhove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41650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14425"/>
            <a:ext cx="8505825" cy="5743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charset="0"/>
              </a:rPr>
              <a:t>R. Tomas, R. Miyamoto. G. Vanbavinckhove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</a:rPr>
              <a:t>b</a:t>
            </a:r>
            <a:r>
              <a:rPr lang="en-US" sz="2400" dirty="0" smtClean="0">
                <a:latin typeface="Arial" charset="0"/>
              </a:rPr>
              <a:t>eam-1 normalized </a:t>
            </a:r>
            <a:r>
              <a:rPr lang="en-US" sz="2400" dirty="0">
                <a:latin typeface="Arial" charset="0"/>
              </a:rPr>
              <a:t>dispersion </a:t>
            </a:r>
            <a:r>
              <a:rPr lang="en-US" sz="2400" dirty="0" smtClean="0">
                <a:latin typeface="Arial" charset="0"/>
              </a:rPr>
              <a:t>for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Arial" charset="0"/>
              </a:rPr>
              <a:t>*= 1.5 m &amp; 1 m comparable;</a:t>
            </a:r>
            <a:endParaRPr lang="en-US" sz="2400" dirty="0"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</a:rPr>
              <a:t>peak </a:t>
            </a:r>
            <a:r>
              <a:rPr lang="en-US" sz="2400" dirty="0">
                <a:latin typeface="Arial" charset="0"/>
              </a:rPr>
              <a:t>normalized dispersion beat of 0.04 m^(1/2</a:t>
            </a:r>
            <a:r>
              <a:rPr lang="en-US" sz="2400" dirty="0" smtClean="0">
                <a:latin typeface="Arial" charset="0"/>
              </a:rPr>
              <a:t>); jump </a:t>
            </a:r>
            <a:r>
              <a:rPr lang="en-US" sz="2400" dirty="0">
                <a:latin typeface="Arial" charset="0"/>
              </a:rPr>
              <a:t>at IP5</a:t>
            </a:r>
            <a:br>
              <a:rPr lang="en-US" sz="2400" dirty="0">
                <a:latin typeface="Arial" charset="0"/>
              </a:rPr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charset="0"/>
              </a:rPr>
              <a:t>R. Tomas, R. Miyamoto. G. Vanbavinckhove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</a:rPr>
              <a:t>beam-2 vertical dispersion for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Arial" charset="0"/>
              </a:rPr>
              <a:t>*= 1.5 m &amp; 1 m comparable;</a:t>
            </a:r>
            <a:endParaRPr lang="en-US" sz="2400" dirty="0"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</a:rPr>
              <a:t>peak vertical </a:t>
            </a:r>
            <a:r>
              <a:rPr lang="en-US" sz="2400" dirty="0">
                <a:latin typeface="Arial" charset="0"/>
              </a:rPr>
              <a:t>dispersion beat of </a:t>
            </a:r>
            <a:r>
              <a:rPr lang="en-US" sz="2400" dirty="0" smtClean="0">
                <a:latin typeface="Arial" charset="0"/>
              </a:rPr>
              <a:t>20 cm; slightly larger at 1.5 m</a:t>
            </a:r>
            <a:endParaRPr lang="en-US" sz="2400" dirty="0"/>
          </a:p>
        </p:txBody>
      </p:sp>
      <p:pic>
        <p:nvPicPr>
          <p:cNvPr id="5" name="Picture 4" descr="201108241656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76325"/>
            <a:ext cx="8505825" cy="578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41704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809625"/>
            <a:ext cx="8153400" cy="6048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5240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charset="0"/>
              </a:rPr>
              <a:t>beam-2 chromatic beta-beat for</a:t>
            </a:r>
            <a:r>
              <a:rPr lang="en-US" sz="2800" dirty="0" smtClean="0">
                <a:latin typeface="Symbol" pitchFamily="18" charset="2"/>
              </a:rPr>
              <a:t> b</a:t>
            </a:r>
            <a:r>
              <a:rPr lang="en-US" sz="2800" dirty="0" smtClean="0">
                <a:latin typeface="Arial" charset="0"/>
              </a:rPr>
              <a:t>*=1 m </a:t>
            </a:r>
            <a:r>
              <a:rPr lang="en-US" sz="2800" dirty="0">
                <a:latin typeface="Arial" charset="0"/>
              </a:rPr>
              <a:t>(Montague </a:t>
            </a:r>
            <a:r>
              <a:rPr lang="en-US" sz="2800" dirty="0" smtClean="0">
                <a:latin typeface="Arial" charset="0"/>
              </a:rPr>
              <a:t>function W): measurement </a:t>
            </a:r>
            <a:r>
              <a:rPr lang="en-US" sz="2800" dirty="0">
                <a:latin typeface="Arial" charset="0"/>
              </a:rPr>
              <a:t>and </a:t>
            </a:r>
            <a:r>
              <a:rPr lang="en-US" sz="2800" dirty="0" smtClean="0">
                <a:latin typeface="Arial" charset="0"/>
              </a:rPr>
              <a:t>model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agree</a:t>
            </a:r>
            <a:endParaRPr lang="en-US" sz="2800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charset="0"/>
              </a:rPr>
              <a:t>R. Tomas, R. Miyamoto. G. Vanbavinckhove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3119</Words>
  <Application>Microsoft Office PowerPoint</Application>
  <PresentationFormat>On-screen Show (4:3)</PresentationFormat>
  <Paragraphs>436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Office Theme</vt:lpstr>
      <vt:lpstr>LHCpresentations</vt:lpstr>
      <vt:lpstr>Pixel</vt:lpstr>
      <vt:lpstr>LHC MD block#3 </vt:lpstr>
      <vt:lpstr>MD highlights</vt:lpstr>
      <vt:lpstr>Slide 3</vt:lpstr>
      <vt:lpstr>b*=1 m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Beam Instrumentation MD</vt:lpstr>
      <vt:lpstr>Slide 19</vt:lpstr>
      <vt:lpstr>Beam Scraping for BCT Calibration</vt:lpstr>
      <vt:lpstr>Long-Range Beam-Beam (W. Herr et al)</vt:lpstr>
      <vt:lpstr>LR-BB: Losses per Bunch</vt:lpstr>
      <vt:lpstr>LR-BB: Losses per Bunch</vt:lpstr>
      <vt:lpstr>LR-BB: Losses per Bunch</vt:lpstr>
      <vt:lpstr>LR-BB: Losses per Bunch</vt:lpstr>
      <vt:lpstr>How Could Head-On Drive LR BB Losses?</vt:lpstr>
      <vt:lpstr>Preliminary Conclusions for Physics</vt:lpstr>
      <vt:lpstr>transverse blow-up using transverse damper</vt:lpstr>
      <vt:lpstr>Blowup with Transverse Damper  test on two pilot bunches  (W. Hoefle, D. Valuch et al)</vt:lpstr>
      <vt:lpstr>transverse blow-up using transverse damper  - 2</vt:lpstr>
      <vt:lpstr>Loss Map with Transverse Damper</vt:lpstr>
      <vt:lpstr>MD IR Aperture (S. Redaelli et al)</vt:lpstr>
      <vt:lpstr>MD IR Aperture</vt:lpstr>
      <vt:lpstr>MD IR Aperture</vt:lpstr>
      <vt:lpstr>25-ns beam</vt:lpstr>
      <vt:lpstr>Slide 36</vt:lpstr>
      <vt:lpstr>Slide 37</vt:lpstr>
      <vt:lpstr>Machine changes for beta* 1m</vt:lpstr>
      <vt:lpstr>1 m beta* - MD period, Wednesday</vt:lpstr>
      <vt:lpstr>1 m beta* - MD period, Sunday</vt:lpstr>
      <vt:lpstr>1 m beta* - MD period – getting interesting…</vt:lpstr>
      <vt:lpstr>Lifetimes 84 b</vt:lpstr>
      <vt:lpstr>Losses in squeeze to 1.5 m – 84b / beam</vt:lpstr>
      <vt:lpstr>Slide 44</vt:lpstr>
      <vt:lpstr>The Xmax tree is back – instability at 1 m</vt:lpstr>
      <vt:lpstr>Slide 46</vt:lpstr>
      <vt:lpstr>Summary b*=1 m (1)</vt:lpstr>
      <vt:lpstr>Summary b*=1 m (2)</vt:lpstr>
      <vt:lpstr>MD Planning Wed – Thu (24. – 25.8.)</vt:lpstr>
      <vt:lpstr>Draft MD Planning Fri – Sat (26. – 27.8.)</vt:lpstr>
      <vt:lpstr>Draft MD Planning Sun – Mon (28. – 29.8.)</vt:lpstr>
      <vt:lpstr>not done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MD#3 Progress</dc:title>
  <dc:creator>frankz</dc:creator>
  <cp:lastModifiedBy>frankz</cp:lastModifiedBy>
  <cp:revision>33</cp:revision>
  <dcterms:created xsi:type="dcterms:W3CDTF">2011-08-25T03:19:40Z</dcterms:created>
  <dcterms:modified xsi:type="dcterms:W3CDTF">2011-08-29T06:18:09Z</dcterms:modified>
</cp:coreProperties>
</file>