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sldIdLst>
    <p:sldId id="683" r:id="rId2"/>
    <p:sldId id="677" r:id="rId3"/>
    <p:sldId id="675" r:id="rId4"/>
    <p:sldId id="673" r:id="rId5"/>
    <p:sldId id="681" r:id="rId6"/>
    <p:sldId id="682" r:id="rId7"/>
    <p:sldId id="684" r:id="rId8"/>
    <p:sldId id="685" r:id="rId9"/>
    <p:sldId id="678" r:id="rId10"/>
    <p:sldId id="679" r:id="rId11"/>
    <p:sldId id="680" r:id="rId12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2" autoAdjust="0"/>
    <p:restoredTop sz="93882" autoAdjust="0"/>
  </p:normalViewPr>
  <p:slideViewPr>
    <p:cSldViewPr>
      <p:cViewPr varScale="1">
        <p:scale>
          <a:sx n="82" d="100"/>
          <a:sy n="82" d="100"/>
        </p:scale>
        <p:origin x="-142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CE7A-39B3-481F-AB86-8F8950C6EEA6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D098-AF97-4460-B818-4576B7375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8/24/2011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 23/8 – Wed 24/8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686800" cy="5257800"/>
          </a:xfrm>
        </p:spPr>
        <p:txBody>
          <a:bodyPr/>
          <a:lstStyle/>
          <a:p>
            <a:r>
              <a:rPr lang="en-US" sz="2400" dirty="0" smtClean="0"/>
              <a:t>09:00 Start 90 m optics run</a:t>
            </a:r>
          </a:p>
          <a:p>
            <a:pPr lvl="1"/>
            <a:r>
              <a:rPr lang="en-US" sz="1800" dirty="0" smtClean="0"/>
              <a:t>Preparation and verification of the collimation functions</a:t>
            </a:r>
          </a:p>
          <a:p>
            <a:pPr lvl="1"/>
            <a:r>
              <a:rPr lang="en-US" sz="1800" dirty="0" smtClean="0"/>
              <a:t>Re-generation of functions for Transverse damper, RF longitudinal blow-up etc.</a:t>
            </a:r>
          </a:p>
          <a:p>
            <a:pPr lvl="1"/>
            <a:endParaRPr lang="en-US" sz="1800" dirty="0" smtClean="0"/>
          </a:p>
          <a:p>
            <a:r>
              <a:rPr lang="en-US" sz="2400" dirty="0" smtClean="0"/>
              <a:t>10:30 </a:t>
            </a:r>
            <a:r>
              <a:rPr lang="en-US" sz="2400" dirty="0" smtClean="0"/>
              <a:t>Injecting. </a:t>
            </a:r>
            <a:endParaRPr lang="en-US" sz="2400" dirty="0" smtClean="0"/>
          </a:p>
          <a:p>
            <a:pPr lvl="1"/>
            <a:r>
              <a:rPr lang="en-US" sz="1800" dirty="0" smtClean="0"/>
              <a:t>Problems in the orbit acquisition due to the </a:t>
            </a:r>
            <a:r>
              <a:rPr lang="en-US" sz="1800" dirty="0" smtClean="0"/>
              <a:t>defined </a:t>
            </a:r>
            <a:r>
              <a:rPr lang="en-US" sz="1800" dirty="0" smtClean="0"/>
              <a:t>filling </a:t>
            </a:r>
            <a:r>
              <a:rPr lang="en-US" sz="1800" dirty="0" smtClean="0"/>
              <a:t>scheme with bunches of different intensity (2 bunches with 8x10</a:t>
            </a:r>
            <a:r>
              <a:rPr lang="en-US" sz="1800" baseline="30000" dirty="0" smtClean="0"/>
              <a:t>10</a:t>
            </a:r>
            <a:r>
              <a:rPr lang="en-US" sz="1800" dirty="0" smtClean="0"/>
              <a:t> p/bunch, 4 bunches with 3x10</a:t>
            </a:r>
            <a:r>
              <a:rPr lang="en-US" sz="1800" baseline="30000" dirty="0" smtClean="0"/>
              <a:t>10</a:t>
            </a:r>
            <a:r>
              <a:rPr lang="en-US" sz="1800" dirty="0" smtClean="0"/>
              <a:t> p/bunch). </a:t>
            </a:r>
          </a:p>
          <a:p>
            <a:pPr lvl="1"/>
            <a:r>
              <a:rPr lang="en-US" sz="1800" dirty="0" smtClean="0"/>
              <a:t>BPM triggering also on lower intensity bunches even reducing their intensity below 2x10</a:t>
            </a:r>
            <a:r>
              <a:rPr lang="en-US" sz="1800" baseline="30000" dirty="0" smtClean="0"/>
              <a:t>10</a:t>
            </a:r>
            <a:r>
              <a:rPr lang="en-US" sz="1800" dirty="0" smtClean="0"/>
              <a:t> </a:t>
            </a:r>
            <a:r>
              <a:rPr lang="en-US" sz="1800" smtClean="0"/>
              <a:t>p/bunch</a:t>
            </a:r>
            <a:r>
              <a:rPr lang="en-US" sz="1800" smtClean="0"/>
              <a:t>.</a:t>
            </a:r>
            <a:endParaRPr lang="en-US" sz="1800" dirty="0" smtClean="0"/>
          </a:p>
          <a:p>
            <a:pPr lvl="1"/>
            <a:r>
              <a:rPr lang="en-US" sz="1800" dirty="0" smtClean="0"/>
              <a:t>Poor orbit readings leading to beam dump (LSS6 BPMs)</a:t>
            </a:r>
          </a:p>
          <a:p>
            <a:endParaRPr lang="en-US" sz="24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001000" cy="792163"/>
          </a:xfrm>
        </p:spPr>
        <p:txBody>
          <a:bodyPr/>
          <a:lstStyle/>
          <a:p>
            <a:r>
              <a:rPr lang="en-US" dirty="0" smtClean="0"/>
              <a:t>Draft MD Planning Fri – Sat (26. – 27.8.)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val="3586207947"/>
              </p:ext>
            </p:extLst>
          </p:nvPr>
        </p:nvGraphicFramePr>
        <p:xfrm>
          <a:off x="467430" y="944820"/>
          <a:ext cx="8353160" cy="476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369"/>
                <a:gridCol w="696097"/>
                <a:gridCol w="6419557"/>
                <a:gridCol w="6291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MP</a:t>
                      </a:r>
                      <a:endParaRPr lang="en-US" sz="1400" dirty="0"/>
                    </a:p>
                  </a:txBody>
                  <a:tcPr/>
                </a:tc>
              </a:tr>
              <a:tr h="242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23:00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/>
                        <a:t>Ramp down, cycle.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dirty="0" smtClean="0"/>
                    </a:p>
                  </a:txBody>
                  <a:tcPr marL="12700" marR="12700" marT="12700" marB="0" anchor="ctr"/>
                </a:tc>
              </a:tr>
              <a:tr h="485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Fri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01:00</a:t>
                      </a:r>
                      <a:endParaRPr lang="en-GB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450 </a:t>
                      </a:r>
                      <a:r>
                        <a:rPr lang="en-US" sz="1600" noProof="0" dirty="0" err="1" smtClean="0"/>
                        <a:t>GeV</a:t>
                      </a:r>
                      <a:r>
                        <a:rPr lang="en-US" sz="1600" noProof="0" dirty="0" smtClean="0"/>
                        <a:t>: 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Transverse damper</a:t>
                      </a:r>
                      <a:r>
                        <a:rPr lang="en-US" sz="2000" noProof="0" dirty="0" smtClean="0"/>
                        <a:t> </a:t>
                      </a:r>
                      <a:r>
                        <a:rPr lang="en-US" sz="2000" b="0" noProof="0" dirty="0" smtClean="0"/>
                        <a:t> </a:t>
                      </a:r>
                      <a:r>
                        <a:rPr lang="en-US" sz="1600" b="0" i="0" u="none" dirty="0" smtClean="0">
                          <a:solidFill>
                            <a:srgbClr val="000000"/>
                          </a:solidFill>
                        </a:rPr>
                        <a:t>– </a:t>
                      </a:r>
                      <a:r>
                        <a:rPr lang="en-US" sz="1600" i="1" noProof="0" dirty="0" smtClean="0"/>
                        <a:t>beam blowup at injection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B/C</a:t>
                      </a:r>
                      <a:endParaRPr lang="en-US" sz="1600" b="1" dirty="0" smtClean="0"/>
                    </a:p>
                  </a:txBody>
                  <a:tcPr marL="12700" marR="12700" marT="12700" marB="0" anchor="ctr"/>
                </a:tc>
              </a:tr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07:00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/>
                        <a:t>450 </a:t>
                      </a:r>
                      <a:r>
                        <a:rPr lang="en-US" sz="1600" b="0" i="0" dirty="0" err="1" smtClean="0"/>
                        <a:t>GeV</a:t>
                      </a:r>
                      <a:r>
                        <a:rPr lang="en-US" sz="1600" b="0" i="0" dirty="0" smtClean="0"/>
                        <a:t> </a:t>
                      </a:r>
                      <a:r>
                        <a:rPr lang="en-US" sz="1600" b="0" i="0" dirty="0" smtClean="0">
                          <a:sym typeface="Wingdings"/>
                        </a:rPr>
                        <a:t> </a:t>
                      </a:r>
                      <a:r>
                        <a:rPr lang="en-US" sz="1600" b="0" i="0" dirty="0" smtClean="0"/>
                        <a:t>3.5 </a:t>
                      </a:r>
                      <a:r>
                        <a:rPr lang="en-US" sz="1600" b="0" i="0" dirty="0" err="1" smtClean="0"/>
                        <a:t>TeV</a:t>
                      </a:r>
                      <a:r>
                        <a:rPr lang="en-US" sz="1600" b="0" i="0" dirty="0" smtClean="0"/>
                        <a:t>:  </a:t>
                      </a:r>
                      <a:r>
                        <a:rPr lang="en-US" sz="2000" b="1" i="0" u="sng" dirty="0" smtClean="0">
                          <a:solidFill>
                            <a:srgbClr val="0000FF"/>
                          </a:solidFill>
                        </a:rPr>
                        <a:t>Aperture</a:t>
                      </a:r>
                      <a:r>
                        <a:rPr lang="en-US" sz="2000" b="0" i="0" u="none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="0" i="0" u="none" dirty="0" smtClean="0">
                          <a:solidFill>
                            <a:srgbClr val="000000"/>
                          </a:solidFill>
                        </a:rPr>
                        <a:t>– </a:t>
                      </a:r>
                      <a:r>
                        <a:rPr lang="en-US" sz="1600" b="0" i="1" u="none" dirty="0" smtClean="0">
                          <a:solidFill>
                            <a:schemeClr val="tx1"/>
                          </a:solidFill>
                        </a:rPr>
                        <a:t>scraping pilot beam tails in triplets, maybe test global aperture measurement with transverse damper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B</a:t>
                      </a:r>
                      <a:endParaRPr lang="en-US" sz="1600" b="1" dirty="0"/>
                    </a:p>
                  </a:txBody>
                  <a:tcPr marL="12700" marR="12700" marT="12700" marB="0" anchor="ctr"/>
                </a:tc>
              </a:tr>
              <a:tr h="2352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15:00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/>
                        <a:t>Ramp down, cycle.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2700" marR="12700" marT="12700" marB="0" anchor="ctr"/>
                </a:tc>
              </a:tr>
              <a:tr h="2352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17:00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baseline="0" dirty="0" smtClean="0">
                          <a:sym typeface="Wingdings"/>
                        </a:rPr>
                        <a:t>:  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</a:rPr>
                        <a:t>25 ns studies</a:t>
                      </a:r>
                      <a:r>
                        <a:rPr lang="en-US" sz="2000" b="1" u="none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u="none" baseline="0" dirty="0" smtClean="0"/>
                        <a:t>– </a:t>
                      </a:r>
                      <a:r>
                        <a:rPr lang="en-US" sz="1600" i="1" u="none" baseline="0" dirty="0" smtClean="0"/>
                        <a:t>injection of up to 144b/288b, damper</a:t>
                      </a:r>
                      <a:endParaRPr lang="en-US" sz="1600" b="0" i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B</a:t>
                      </a:r>
                      <a:endParaRPr lang="en-US" sz="1600" b="1" dirty="0"/>
                    </a:p>
                  </a:txBody>
                  <a:tcPr marL="12700" marR="12700" marT="12700" marB="0" anchor="ctr"/>
                </a:tc>
              </a:tr>
              <a:tr h="2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Sat</a:t>
                      </a:r>
                      <a:endParaRPr lang="en-US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00:00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baseline="0" dirty="0" smtClean="0">
                          <a:sym typeface="Wingdings"/>
                        </a:rPr>
                        <a:t>:  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</a:rPr>
                        <a:t>25 ns studies</a:t>
                      </a:r>
                      <a:r>
                        <a:rPr lang="en-US" sz="2000" b="1" u="none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u="none" baseline="0" dirty="0" smtClean="0"/>
                        <a:t>– </a:t>
                      </a:r>
                      <a:r>
                        <a:rPr lang="en-US" sz="1600" i="1" u="none" baseline="0" dirty="0" smtClean="0"/>
                        <a:t>vacuum, </a:t>
                      </a:r>
                      <a:r>
                        <a:rPr lang="en-US" sz="1600" i="1" u="none" baseline="0" dirty="0" err="1" smtClean="0"/>
                        <a:t>ecloud</a:t>
                      </a:r>
                      <a:r>
                        <a:rPr lang="en-US" sz="1600" i="1" u="none" baseline="0" dirty="0" smtClean="0"/>
                        <a:t>, RF</a:t>
                      </a:r>
                      <a:endParaRPr lang="en-US" sz="1600" b="0" i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B</a:t>
                      </a:r>
                      <a:endParaRPr lang="en-US" sz="1600" b="1" dirty="0"/>
                    </a:p>
                  </a:txBody>
                  <a:tcPr marL="12700" marR="12700" marT="12700" marB="0" anchor="ctr"/>
                </a:tc>
              </a:tr>
              <a:tr h="2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07:00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>
                          <a:sym typeface="Wingdings"/>
                        </a:rPr>
                        <a:t> 3.5 </a:t>
                      </a:r>
                      <a:r>
                        <a:rPr lang="en-US" sz="1600" baseline="0" dirty="0" err="1" smtClean="0">
                          <a:sym typeface="Wingdings"/>
                        </a:rPr>
                        <a:t>TeV</a:t>
                      </a:r>
                      <a:r>
                        <a:rPr lang="en-US" sz="1600" dirty="0" smtClean="0"/>
                        <a:t>: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Optics setup for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*=1m (2)</a:t>
                      </a:r>
                      <a:r>
                        <a:rPr lang="en-US" sz="1600" i="1" baseline="0" dirty="0" smtClean="0"/>
                        <a:t>– </a:t>
                      </a:r>
                      <a:r>
                        <a:rPr lang="en-US" sz="1600" i="1" dirty="0" smtClean="0"/>
                        <a:t>apply proposed beating and local coupling corrections; at</a:t>
                      </a:r>
                      <a:r>
                        <a:rPr lang="en-US" sz="1600" i="1" baseline="0" dirty="0" smtClean="0"/>
                        <a:t> 1m: </a:t>
                      </a:r>
                      <a:r>
                        <a:rPr lang="en-US" sz="1600" i="1" dirty="0" smtClean="0"/>
                        <a:t>measure beating and coupling, verify corrections, test collision beam process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</a:t>
                      </a:r>
                      <a:endParaRPr lang="en-US" sz="1600" b="1" dirty="0"/>
                    </a:p>
                  </a:txBody>
                  <a:tcPr marL="12700" marR="12700" marT="12700" marB="0" anchor="ctr"/>
                </a:tc>
              </a:tr>
              <a:tr h="2352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15:00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Ramp down, cycle.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2700" marR="12700" marT="12700" marB="0" anchor="ctr"/>
                </a:tc>
              </a:tr>
              <a:tr h="720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17:00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>
                          <a:sym typeface="Wingdings"/>
                        </a:rPr>
                        <a:t> 3.5 </a:t>
                      </a:r>
                      <a:r>
                        <a:rPr lang="en-US" sz="1600" baseline="0" dirty="0" err="1" smtClean="0">
                          <a:sym typeface="Wingdings"/>
                        </a:rPr>
                        <a:t>TeV</a:t>
                      </a:r>
                      <a:r>
                        <a:rPr lang="en-US" sz="1600" dirty="0" smtClean="0"/>
                        <a:t>:</a:t>
                      </a:r>
                      <a:r>
                        <a:rPr lang="en-US" sz="1600" baseline="0" dirty="0" smtClean="0"/>
                        <a:t>  </a:t>
                      </a:r>
                      <a:r>
                        <a:rPr lang="en-US" sz="2000" b="1" u="sng" baseline="0" dirty="0" smtClean="0">
                          <a:solidFill>
                            <a:srgbClr val="0000FF"/>
                          </a:solidFill>
                        </a:rPr>
                        <a:t>Collimator setup for </a:t>
                      </a:r>
                      <a:r>
                        <a:rPr lang="en-US" sz="2000" b="1" u="sng" baseline="0" dirty="0" smtClean="0">
                          <a:solidFill>
                            <a:srgbClr val="0000FF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en-US" sz="2000" b="1" u="sng" baseline="0" dirty="0" smtClean="0">
                          <a:solidFill>
                            <a:srgbClr val="0000FF"/>
                          </a:solidFill>
                        </a:rPr>
                        <a:t>*=1m</a:t>
                      </a:r>
                      <a:r>
                        <a:rPr lang="en-US" sz="1600" i="1" baseline="0" dirty="0" smtClean="0"/>
                        <a:t>– tight collimation settings, set up TCT’s in IR, loss maps. Asynchronous dump, if time left.</a:t>
                      </a:r>
                      <a:endParaRPr lang="en-US" sz="1600" i="1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B</a:t>
                      </a:r>
                      <a:endParaRPr lang="en-US" sz="1600" b="1" dirty="0" smtClean="0"/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 Planning 2011/12, MD#3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0007D"/>
                </a:solidFill>
              </a:rPr>
              <a:t>16/08/2011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77128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924800" cy="792163"/>
          </a:xfrm>
        </p:spPr>
        <p:txBody>
          <a:bodyPr/>
          <a:lstStyle/>
          <a:p>
            <a:r>
              <a:rPr lang="en-US" dirty="0"/>
              <a:t>Draft MD Planning </a:t>
            </a:r>
            <a:r>
              <a:rPr lang="en-US" dirty="0" smtClean="0"/>
              <a:t>Sun – Mon (28. – 29.8.)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val="2065471701"/>
              </p:ext>
            </p:extLst>
          </p:nvPr>
        </p:nvGraphicFramePr>
        <p:xfrm>
          <a:off x="467430" y="908650"/>
          <a:ext cx="8295570" cy="4103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370"/>
                <a:gridCol w="609600"/>
                <a:gridCol w="6553200"/>
                <a:gridCol w="53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MP</a:t>
                      </a:r>
                      <a:endParaRPr lang="en-US" sz="1400" dirty="0"/>
                    </a:p>
                  </a:txBody>
                  <a:tcPr anchor="ctr"/>
                </a:tc>
              </a:tr>
              <a:tr h="3207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01:00</a:t>
                      </a:r>
                      <a:endParaRPr lang="en-US" sz="14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/>
                        <a:t>Ramp down,</a:t>
                      </a:r>
                      <a:r>
                        <a:rPr lang="en-US" sz="1400" b="0" i="1" baseline="0" dirty="0" smtClean="0"/>
                        <a:t> cycle.</a:t>
                      </a:r>
                      <a:endParaRPr lang="en-US" sz="1400" i="1" u="none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B</a:t>
                      </a:r>
                      <a:endParaRPr lang="en-US" sz="1600" b="1" dirty="0"/>
                    </a:p>
                  </a:txBody>
                  <a:tcPr marL="12700" marR="12700" marT="12700" marB="0" anchor="ctr"/>
                </a:tc>
              </a:tr>
              <a:tr h="288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/>
                        <a:t>03:00</a:t>
                      </a:r>
                      <a:endParaRPr lang="en-US" sz="1400" b="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 smtClean="0"/>
                        <a:t>450 </a:t>
                      </a:r>
                      <a:r>
                        <a:rPr lang="en-US" sz="1600" u="none" dirty="0" err="1" smtClean="0"/>
                        <a:t>GeV</a:t>
                      </a:r>
                      <a:r>
                        <a:rPr lang="en-US" sz="1600" u="none" baseline="0" dirty="0" smtClean="0"/>
                        <a:t> </a:t>
                      </a:r>
                      <a:r>
                        <a:rPr lang="en-US" sz="1600" u="none" baseline="0" dirty="0" err="1" smtClean="0">
                          <a:sym typeface="Wingdings"/>
                        </a:rPr>
                        <a:t></a:t>
                      </a:r>
                      <a:r>
                        <a:rPr lang="en-US" sz="1600" u="none" baseline="0" dirty="0" smtClean="0">
                          <a:sym typeface="Wingdings"/>
                        </a:rPr>
                        <a:t> 3.5 </a:t>
                      </a:r>
                      <a:r>
                        <a:rPr lang="en-US" sz="1600" u="none" baseline="0" dirty="0" err="1" smtClean="0">
                          <a:sym typeface="Wingdings"/>
                        </a:rPr>
                        <a:t>TeV</a:t>
                      </a:r>
                      <a:r>
                        <a:rPr lang="en-US" sz="1600" u="none" dirty="0" smtClean="0"/>
                        <a:t>: </a:t>
                      </a:r>
                      <a:r>
                        <a:rPr lang="en-US" sz="2000" b="1" u="sng" dirty="0" err="1" smtClean="0">
                          <a:solidFill>
                            <a:srgbClr val="0000FF"/>
                          </a:solidFill>
                        </a:rPr>
                        <a:t>p-p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000" b="1" u="sng" dirty="0" err="1" smtClean="0">
                          <a:solidFill>
                            <a:srgbClr val="0000FF"/>
                          </a:solidFill>
                        </a:rPr>
                        <a:t>rephasing</a:t>
                      </a:r>
                      <a:r>
                        <a:rPr lang="en-US" sz="2000" b="1" u="none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u="none" baseline="0" dirty="0" smtClean="0"/>
                        <a:t>– </a:t>
                      </a:r>
                      <a:r>
                        <a:rPr lang="en-US" sz="1600" i="1" u="none" baseline="0" dirty="0" err="1" smtClean="0"/>
                        <a:t>debunching</a:t>
                      </a:r>
                      <a:r>
                        <a:rPr lang="en-US" sz="1600" i="1" u="none" baseline="0" dirty="0" smtClean="0"/>
                        <a:t> during ring </a:t>
                      </a:r>
                      <a:r>
                        <a:rPr lang="en-US" sz="1600" i="1" u="none" baseline="0" dirty="0" err="1" smtClean="0"/>
                        <a:t>rephasing</a:t>
                      </a:r>
                      <a:r>
                        <a:rPr lang="en-US" sz="1600" i="1" u="none" baseline="0" dirty="0" smtClean="0"/>
                        <a:t> with nominal </a:t>
                      </a:r>
                      <a:r>
                        <a:rPr lang="en-US" sz="1600" i="1" u="none" baseline="0" dirty="0" err="1" smtClean="0"/>
                        <a:t>emittances</a:t>
                      </a:r>
                      <a:endParaRPr lang="en-US" sz="1400" b="0" i="1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 marL="12700" marR="12700" marT="12700" marB="0" anchor="ctr"/>
                </a:tc>
              </a:tr>
              <a:tr h="288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/>
                        <a:t>09:00</a:t>
                      </a:r>
                      <a:endParaRPr lang="en-US" sz="1400" b="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/>
                        <a:t>Ramp down,</a:t>
                      </a:r>
                      <a:r>
                        <a:rPr lang="en-US" sz="1400" b="0" i="1" baseline="0" dirty="0" smtClean="0"/>
                        <a:t> cycle.</a:t>
                      </a:r>
                      <a:endParaRPr lang="en-US" sz="1400" i="1" u="none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 marL="12700" marR="12700" marT="12700" marB="0" anchor="ctr"/>
                </a:tc>
              </a:tr>
              <a:tr h="698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11:00</a:t>
                      </a:r>
                      <a:endParaRPr lang="de-DE" sz="14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 smtClean="0"/>
                        <a:t>450 </a:t>
                      </a:r>
                      <a:r>
                        <a:rPr lang="en-US" sz="1600" b="0" i="0" baseline="0" dirty="0" err="1" smtClean="0"/>
                        <a:t>GeV</a:t>
                      </a:r>
                      <a:r>
                        <a:rPr lang="en-US" sz="1600" b="0" i="0" baseline="0" dirty="0" smtClean="0"/>
                        <a:t>:   </a:t>
                      </a:r>
                      <a:r>
                        <a:rPr lang="en-US" sz="2000" b="1" i="0" u="sng" baseline="0" dirty="0" smtClean="0">
                          <a:solidFill>
                            <a:srgbClr val="0000FF"/>
                          </a:solidFill>
                        </a:rPr>
                        <a:t>UFO studies</a:t>
                      </a:r>
                      <a:r>
                        <a:rPr lang="en-US" sz="2000" b="1" i="0" u="none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b="0" i="0" baseline="0" dirty="0" smtClean="0"/>
                        <a:t>– </a:t>
                      </a:r>
                      <a:r>
                        <a:rPr lang="en-US" sz="1600" b="0" i="1" baseline="0" dirty="0" smtClean="0"/>
                        <a:t>generation mechanism at </a:t>
                      </a:r>
                      <a:r>
                        <a:rPr lang="en-US" sz="1600" b="0" i="1" baseline="0" dirty="0" err="1" smtClean="0"/>
                        <a:t>MKI’s</a:t>
                      </a:r>
                      <a:r>
                        <a:rPr lang="en-US" sz="1600" b="0" i="1" baseline="0" dirty="0" smtClean="0"/>
                        <a:t>, statistics, MKQA tests (</a:t>
                      </a:r>
                      <a:r>
                        <a:rPr lang="en-US" sz="1600" b="0" i="1" baseline="0" dirty="0" err="1" smtClean="0"/>
                        <a:t>p-Pb</a:t>
                      </a:r>
                      <a:r>
                        <a:rPr lang="en-US" sz="1600" b="0" i="1" baseline="0" dirty="0" smtClean="0"/>
                        <a:t> interlock test in the shadow)</a:t>
                      </a:r>
                      <a:endParaRPr lang="en-US" sz="1600" b="0" i="1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C</a:t>
                      </a:r>
                      <a:endParaRPr lang="en-US" sz="1600" b="1" dirty="0" smtClean="0"/>
                    </a:p>
                  </a:txBody>
                  <a:tcPr marL="12700" marR="12700" marT="12700" marB="0" anchor="ctr"/>
                </a:tc>
              </a:tr>
              <a:tr h="529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19:00</a:t>
                      </a:r>
                      <a:endParaRPr lang="de-DE" sz="14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Quench margin at injection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observation with special QPS instrumentation, losses from TCLIB collimator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C</a:t>
                      </a:r>
                      <a:endParaRPr lang="en-US" sz="1600" b="1" dirty="0" smtClean="0"/>
                    </a:p>
                  </a:txBody>
                  <a:tcPr marL="12700" marR="12700" marT="12700" marB="0" anchor="ctr"/>
                </a:tc>
              </a:tr>
              <a:tr h="741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22:00</a:t>
                      </a:r>
                      <a:endParaRPr lang="en-US" sz="140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 smtClean="0"/>
                        <a:t>450 </a:t>
                      </a:r>
                      <a:r>
                        <a:rPr lang="en-US" sz="1600" u="none" dirty="0" err="1" smtClean="0"/>
                        <a:t>GeV</a:t>
                      </a:r>
                      <a:r>
                        <a:rPr lang="en-US" sz="1600" u="none" baseline="0" dirty="0" smtClean="0"/>
                        <a:t> </a:t>
                      </a:r>
                      <a:r>
                        <a:rPr lang="en-US" sz="1600" u="none" baseline="0" dirty="0" smtClean="0">
                          <a:sym typeface="Wingdings"/>
                        </a:rPr>
                        <a:t> 3.5 </a:t>
                      </a:r>
                      <a:r>
                        <a:rPr lang="en-US" sz="1600" u="none" baseline="0" dirty="0" err="1" smtClean="0">
                          <a:sym typeface="Wingdings"/>
                        </a:rPr>
                        <a:t>TeV</a:t>
                      </a:r>
                      <a:r>
                        <a:rPr lang="en-US" sz="1600" u="none" dirty="0" smtClean="0"/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</a:rPr>
                        <a:t>Quench test at 3.5 </a:t>
                      </a:r>
                      <a:r>
                        <a:rPr lang="en-US" sz="2000" b="1" u="sng" dirty="0" err="1" smtClean="0">
                          <a:solidFill>
                            <a:srgbClr val="0000FF"/>
                          </a:solidFill>
                        </a:rPr>
                        <a:t>TeV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1600" i="1" dirty="0" smtClean="0"/>
                        <a:t>– test losses in other dispersion-suppressors – </a:t>
                      </a:r>
                      <a:r>
                        <a:rPr lang="en-US" sz="1600" i="0" u="none" dirty="0" smtClean="0">
                          <a:solidFill>
                            <a:srgbClr val="FF0000"/>
                          </a:solidFill>
                        </a:rPr>
                        <a:t>dropped</a:t>
                      </a:r>
                      <a:r>
                        <a:rPr lang="en-US" sz="1600" i="0" u="none" baseline="0" dirty="0" smtClean="0">
                          <a:solidFill>
                            <a:srgbClr val="FF0000"/>
                          </a:solidFill>
                        </a:rPr>
                        <a:t> if extra time needed for </a:t>
                      </a:r>
                      <a:r>
                        <a:rPr lang="en-US" sz="1600" b="1" i="0" u="none" noProof="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en-US" sz="1600" b="1" i="0" u="none" noProof="0" dirty="0" smtClean="0">
                          <a:solidFill>
                            <a:srgbClr val="FF0000"/>
                          </a:solidFill>
                        </a:rPr>
                        <a:t>*=1m</a:t>
                      </a:r>
                      <a:endParaRPr lang="en-US" sz="16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50407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Mon</a:t>
                      </a:r>
                      <a:endParaRPr lang="en-US" sz="1800" b="1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06:00</a:t>
                      </a:r>
                      <a:endParaRPr lang="en-US" sz="1800" b="1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Technical Stop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 Planning 2011/12, MD#3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0007D"/>
                </a:solidFill>
              </a:rPr>
              <a:t>16/08/2011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590" y="5109627"/>
            <a:ext cx="61928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50000"/>
              </a:spcBef>
            </a:pPr>
            <a:r>
              <a:rPr lang="en-US" u="sng" dirty="0">
                <a:solidFill>
                  <a:srgbClr val="00007D"/>
                </a:solidFill>
              </a:rPr>
              <a:t>Needs from experiments</a:t>
            </a:r>
            <a:r>
              <a:rPr lang="en-US" sz="1600" dirty="0">
                <a:solidFill>
                  <a:srgbClr val="00007D"/>
                </a:solidFill>
              </a:rPr>
              <a:t>: </a:t>
            </a:r>
          </a:p>
          <a:p>
            <a:pPr eaLnBrk="0" fontAlgn="base" hangingPunct="0">
              <a:spcBef>
                <a:spcPct val="50000"/>
              </a:spcBef>
            </a:pPr>
            <a:r>
              <a:rPr lang="en-US" sz="1600" dirty="0">
                <a:solidFill>
                  <a:srgbClr val="00007D"/>
                </a:solidFill>
              </a:rPr>
              <a:t>-</a:t>
            </a:r>
            <a:r>
              <a:rPr lang="en-US" sz="1600" dirty="0" err="1">
                <a:solidFill>
                  <a:srgbClr val="00007D"/>
                </a:solidFill>
              </a:rPr>
              <a:t>Luminometers</a:t>
            </a:r>
            <a:r>
              <a:rPr lang="en-US" sz="1600" dirty="0">
                <a:solidFill>
                  <a:srgbClr val="00007D"/>
                </a:solidFill>
              </a:rPr>
              <a:t> on during beam-beam </a:t>
            </a:r>
            <a:r>
              <a:rPr lang="en-US" sz="1600" dirty="0" smtClean="0">
                <a:solidFill>
                  <a:srgbClr val="00007D"/>
                </a:solidFill>
              </a:rPr>
              <a:t>MDs and in the second slot of </a:t>
            </a:r>
            <a:r>
              <a:rPr lang="en-US" sz="1600" dirty="0" smtClean="0">
                <a:solidFill>
                  <a:srgbClr val="00007D"/>
                </a:solidFill>
                <a:latin typeface="Symbol" pitchFamily="18" charset="2"/>
              </a:rPr>
              <a:t>b</a:t>
            </a:r>
            <a:r>
              <a:rPr lang="en-US" sz="1600" dirty="0" smtClean="0">
                <a:solidFill>
                  <a:srgbClr val="00007D"/>
                </a:solidFill>
              </a:rPr>
              <a:t>*=1 m</a:t>
            </a:r>
            <a:endParaRPr lang="en-US" sz="1600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08023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 23/8 – Wed 24/8 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533400" y="990600"/>
            <a:ext cx="8153400" cy="5257800"/>
          </a:xfrm>
        </p:spPr>
        <p:txBody>
          <a:bodyPr/>
          <a:lstStyle/>
          <a:p>
            <a:r>
              <a:rPr lang="en-US" sz="2400" dirty="0" smtClean="0"/>
              <a:t>14:00 New filling scheme with 5 bunches of 6x10</a:t>
            </a:r>
            <a:r>
              <a:rPr lang="en-US" sz="2400" baseline="30000" dirty="0" smtClean="0"/>
              <a:t>10</a:t>
            </a:r>
            <a:r>
              <a:rPr lang="en-US" sz="2400" dirty="0" smtClean="0"/>
              <a:t> p/bunch</a:t>
            </a:r>
          </a:p>
          <a:p>
            <a:endParaRPr lang="en-US" dirty="0"/>
          </a:p>
        </p:txBody>
      </p:sp>
      <p:pic>
        <p:nvPicPr>
          <p:cNvPr id="14338" name="Picture 2" descr="\\cern.ch\dfs\Users\a\arduini\Public\20110823134245[1]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828800"/>
            <a:ext cx="5872163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 23/8 – Wed 24/8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686800" cy="5257800"/>
          </a:xfrm>
        </p:spPr>
        <p:txBody>
          <a:bodyPr/>
          <a:lstStyle/>
          <a:p>
            <a:r>
              <a:rPr lang="en-US" sz="2000" dirty="0" smtClean="0"/>
              <a:t>15:00 Lost beam during the ramp due to a problem on an RF frequency distribution module requiring a reboot on request of RF expert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17:00 refill after fixing problem with RF module (replaced). Ramp OK a part of a dip in Beam 1 lifetime. Longitudinal blow-up OK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16385" name="Picture 1" descr="\\cern.ch\dfs\Users\a\arduini\Public\20110823151227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981200"/>
            <a:ext cx="4143375" cy="609600"/>
          </a:xfrm>
          <a:prstGeom prst="rect">
            <a:avLst/>
          </a:prstGeom>
          <a:noFill/>
        </p:spPr>
      </p:pic>
      <p:pic>
        <p:nvPicPr>
          <p:cNvPr id="16387" name="Picture 3" descr="\\cern.ch\dfs\Users\a\arduini\Public\201108231753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4544322" cy="2541932"/>
          </a:xfrm>
          <a:prstGeom prst="rect">
            <a:avLst/>
          </a:prstGeom>
          <a:noFill/>
        </p:spPr>
      </p:pic>
      <p:pic>
        <p:nvPicPr>
          <p:cNvPr id="16388" name="Picture 4" descr="\\cern.ch\dfs\Users\a\arduini\Public\bu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419600"/>
            <a:ext cx="4273868" cy="153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 23/8 – Wed 24/8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2057400"/>
          </a:xfrm>
        </p:spPr>
        <p:txBody>
          <a:bodyPr/>
          <a:lstStyle/>
          <a:p>
            <a:r>
              <a:rPr lang="en-US" sz="2400" dirty="0" smtClean="0"/>
              <a:t>18:30 Beam dump during the squeeze due to a trip of two triplet orbit correctors (RCBXH1.R1, RCBXH3.R1). Traced back to a problem in LSA function </a:t>
            </a:r>
            <a:r>
              <a:rPr lang="en-US" sz="2400" dirty="0" smtClean="0"/>
              <a:t>trim leading to functions with no rounding. Not observed on the physics hyper-cycle </a:t>
            </a:r>
            <a:r>
              <a:rPr lang="en-US" sz="2400" dirty="0" smtClean="0">
                <a:sym typeface="Wingdings" pitchFamily="2" charset="2"/>
              </a:rPr>
              <a:t> still being analyzed </a:t>
            </a:r>
            <a:r>
              <a:rPr lang="en-US" sz="2400" dirty="0" smtClean="0">
                <a:sym typeface="Wingdings" pitchFamily="2" charset="2"/>
              </a:rPr>
              <a:t>with CO experts.</a:t>
            </a:r>
            <a:endParaRPr lang="en-US" sz="24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12290" name="Picture 2" descr="\\cern.ch\dfs\Users\a\arduini\Public\201108232250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71800"/>
            <a:ext cx="4613845" cy="3124200"/>
          </a:xfrm>
          <a:prstGeom prst="rect">
            <a:avLst/>
          </a:prstGeom>
          <a:noFill/>
        </p:spPr>
      </p:pic>
      <p:pic>
        <p:nvPicPr>
          <p:cNvPr id="12291" name="Picture 3" descr="\\cern.ch\dfs\Users\a\arduini\Public\20110823210106[2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6119" y="4267200"/>
            <a:ext cx="4677881" cy="2162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 23/8 – Wed 24/8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2057400"/>
          </a:xfrm>
        </p:spPr>
        <p:txBody>
          <a:bodyPr/>
          <a:lstStyle/>
          <a:p>
            <a:r>
              <a:rPr lang="en-US" sz="2000" dirty="0" smtClean="0"/>
              <a:t>Functions smoothed out by rolling back to older functions</a:t>
            </a:r>
          </a:p>
          <a:p>
            <a:r>
              <a:rPr lang="en-US" sz="2000" dirty="0" smtClean="0"/>
              <a:t>21:47 finally </a:t>
            </a:r>
            <a:r>
              <a:rPr lang="en-US" sz="2000" dirty="0" smtClean="0"/>
              <a:t>squeezed to 90 m. Lifetime </a:t>
            </a:r>
            <a:r>
              <a:rPr lang="en-US" sz="2000" dirty="0" smtClean="0"/>
              <a:t>OK this time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10241" name="Picture 1" descr="\\cern.ch\dfs\Users\a\arduini\Public\2011082321474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4520077" cy="3886200"/>
          </a:xfrm>
          <a:prstGeom prst="rect">
            <a:avLst/>
          </a:prstGeom>
          <a:noFill/>
        </p:spPr>
      </p:pic>
      <p:pic>
        <p:nvPicPr>
          <p:cNvPr id="10242" name="Picture 2" descr="\\cern.ch\dfs\Users\a\arduini\Public\20110823213143[2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6792" y="4191000"/>
            <a:ext cx="6087208" cy="2122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 23/8 – Wed 24/8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 agreement with MD coordinator and Physics coordinator decided to give an additional slot of 9 h taking it from MD </a:t>
            </a:r>
            <a:r>
              <a:rPr lang="en-US" sz="2400" dirty="0" smtClean="0"/>
              <a:t>time (beam-beam MD) to </a:t>
            </a:r>
            <a:r>
              <a:rPr lang="en-US" sz="2400" dirty="0" smtClean="0"/>
              <a:t>be recovered </a:t>
            </a:r>
            <a:r>
              <a:rPr lang="en-US" sz="2400" dirty="0" smtClean="0"/>
              <a:t>after technical stop </a:t>
            </a:r>
            <a:r>
              <a:rPr lang="en-US" sz="2400" dirty="0" smtClean="0"/>
              <a:t>to allow completing the TCT/roman pot alignment and data taking</a:t>
            </a:r>
          </a:p>
          <a:p>
            <a:endParaRPr lang="en-US" sz="2400" dirty="0" smtClean="0"/>
          </a:p>
          <a:p>
            <a:r>
              <a:rPr lang="en-US" sz="2400" dirty="0" smtClean="0"/>
              <a:t>23:47 </a:t>
            </a:r>
            <a:r>
              <a:rPr lang="en-US" sz="2400" dirty="0" smtClean="0"/>
              <a:t>Beams colliding at all IPs and start TCT </a:t>
            </a:r>
            <a:r>
              <a:rPr lang="en-US" sz="2400" dirty="0" smtClean="0"/>
              <a:t>alignment. Some difficulties in optimizing collisions due to missing luminosity data (had to reboot DIP servers)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 23/8 – Wed 24/8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r>
              <a:rPr lang="en-US" sz="2400" dirty="0" smtClean="0"/>
              <a:t>01:06 All TCTs aligned.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04:53 All TOTEM Vertical roman pots aligned but problem with high voltage for data taking. </a:t>
            </a:r>
          </a:p>
          <a:p>
            <a:r>
              <a:rPr lang="en-US" sz="2400" dirty="0" smtClean="0"/>
              <a:t>Problems with ALFA roman pots movement (no communication with PXI). After verification with </a:t>
            </a:r>
            <a:r>
              <a:rPr lang="en-US" sz="2400" dirty="0" err="1" smtClean="0"/>
              <a:t>rMPP</a:t>
            </a:r>
            <a:r>
              <a:rPr lang="en-US" sz="2400" dirty="0" smtClean="0"/>
              <a:t> (</a:t>
            </a:r>
            <a:r>
              <a:rPr lang="en-US" sz="2400" dirty="0" err="1" smtClean="0"/>
              <a:t>Rüdiger</a:t>
            </a:r>
            <a:r>
              <a:rPr lang="en-US" sz="2400" dirty="0" smtClean="0"/>
              <a:t>) decision not to reboot PXI with circulating beam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26" name="Picture 2" descr="\\cern.ch\dfs\Users\a\arduini\Public\201108240113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990600"/>
            <a:ext cx="2943225" cy="2500313"/>
          </a:xfrm>
          <a:prstGeom prst="rect">
            <a:avLst/>
          </a:prstGeom>
          <a:noFill/>
        </p:spPr>
      </p:pic>
      <p:pic>
        <p:nvPicPr>
          <p:cNvPr id="1027" name="Picture 3" descr="\\cern.ch\dfs\Users\a\arduini\Public\201108240112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447800"/>
            <a:ext cx="2943225" cy="2500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 23/8 – Wed 24/8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r>
              <a:rPr lang="en-US" sz="2400" dirty="0" smtClean="0"/>
              <a:t>05:16 Power glitch. </a:t>
            </a:r>
            <a:r>
              <a:rPr lang="en-US" sz="2400" dirty="0" smtClean="0"/>
              <a:t>Trip of compensators in point 2 and 8</a:t>
            </a:r>
          </a:p>
          <a:p>
            <a:r>
              <a:rPr lang="en-US" sz="2400" dirty="0" smtClean="0"/>
              <a:t>Start preparation of 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/>
              <a:t>* 1 m MD.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924800" cy="792163"/>
          </a:xfrm>
        </p:spPr>
        <p:txBody>
          <a:bodyPr/>
          <a:lstStyle/>
          <a:p>
            <a:r>
              <a:rPr lang="en-US" dirty="0" smtClean="0"/>
              <a:t>MD </a:t>
            </a:r>
            <a:r>
              <a:rPr lang="en-US" dirty="0" smtClean="0"/>
              <a:t>Planning Wed – Thu (24. – 25.8.)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val="4086888228"/>
              </p:ext>
            </p:extLst>
          </p:nvPr>
        </p:nvGraphicFramePr>
        <p:xfrm>
          <a:off x="467430" y="931259"/>
          <a:ext cx="8425170" cy="5206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80"/>
                <a:gridCol w="792110"/>
                <a:gridCol w="6422419"/>
                <a:gridCol w="634561"/>
              </a:tblGrid>
              <a:tr h="4041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Time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MP</a:t>
                      </a:r>
                      <a:endParaRPr lang="en-US" sz="1600" dirty="0"/>
                    </a:p>
                  </a:txBody>
                  <a:tcPr/>
                </a:tc>
              </a:tr>
              <a:tr h="312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Wed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04:00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down,</a:t>
                      </a:r>
                      <a:r>
                        <a:rPr lang="en-US" sz="1400" b="0" i="1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cycle</a:t>
                      </a:r>
                      <a:endParaRPr lang="en-US" sz="1400" b="0" i="1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426163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06:00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 3.5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TeV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: 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Head-on beam-beam + 1h data taking (stable beams)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dirty="0" smtClean="0">
                          <a:solidFill>
                            <a:srgbClr val="000000"/>
                          </a:solidFill>
                        </a:rPr>
                        <a:t>– </a:t>
                      </a:r>
                      <a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 highest pile-up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de-DE" sz="1400" i="0" dirty="0" smtClean="0"/>
                        <a:t>13:00</a:t>
                      </a:r>
                      <a:endParaRPr lang="de-DE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down,</a:t>
                      </a:r>
                      <a:r>
                        <a:rPr lang="en-US" sz="1400" b="0" i="1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cycle</a:t>
                      </a:r>
                      <a:endParaRPr lang="en-US" sz="1400" b="0" i="1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  <a:tr h="524762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15:00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 </a:t>
                      </a:r>
                      <a:r>
                        <a:rPr lang="en-US" sz="1600" noProof="0" dirty="0" smtClean="0"/>
                        <a:t>3.5 </a:t>
                      </a:r>
                      <a:r>
                        <a:rPr lang="en-US" sz="1600" noProof="0" dirty="0" err="1" smtClean="0"/>
                        <a:t>TeV</a:t>
                      </a:r>
                      <a:r>
                        <a:rPr lang="en-US" sz="1600" noProof="0" dirty="0" smtClean="0"/>
                        <a:t>: 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Optics setup for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*=1m (1)</a:t>
                      </a:r>
                      <a:r>
                        <a:rPr lang="en-US" sz="1600" b="1" u="none" noProof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b="0" i="1" u="none" dirty="0" smtClean="0">
                          <a:solidFill>
                            <a:srgbClr val="000000"/>
                          </a:solidFill>
                        </a:rPr>
                        <a:t>– </a:t>
                      </a:r>
                      <a:r>
                        <a:rPr lang="en-US" sz="1600" i="1" dirty="0" smtClean="0"/>
                        <a:t>Pilots through squeeze, measure and correct Q, Q’, C, orbit,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en-US" sz="1600" i="1" dirty="0" smtClean="0"/>
                        <a:t>measure beating and local coupling</a:t>
                      </a:r>
                      <a:endParaRPr lang="en-US" sz="1600" i="1" noProof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19:00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down,</a:t>
                      </a:r>
                      <a:r>
                        <a:rPr lang="en-US" sz="1400" b="0" i="1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cycle</a:t>
                      </a:r>
                      <a:endParaRPr lang="en-US" sz="1400" b="0" i="1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  <a:tr h="75002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21:00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450 </a:t>
                      </a:r>
                      <a:r>
                        <a:rPr lang="en-US" sz="1600" noProof="0" dirty="0" err="1" smtClean="0"/>
                        <a:t>GeV</a:t>
                      </a:r>
                      <a:r>
                        <a:rPr lang="en-US" sz="1600" noProof="0" dirty="0" smtClean="0"/>
                        <a:t> </a:t>
                      </a:r>
                      <a:r>
                        <a:rPr lang="en-US" sz="1600" noProof="0" dirty="0" smtClean="0">
                          <a:sym typeface="Wingdings"/>
                        </a:rPr>
                        <a:t> </a:t>
                      </a:r>
                      <a:r>
                        <a:rPr lang="en-US" sz="1600" noProof="0" dirty="0" smtClean="0"/>
                        <a:t>3.5 </a:t>
                      </a:r>
                      <a:r>
                        <a:rPr lang="en-US" sz="1600" noProof="0" dirty="0" err="1" smtClean="0"/>
                        <a:t>TeV</a:t>
                      </a:r>
                      <a:r>
                        <a:rPr lang="en-US" sz="1600" noProof="0" dirty="0" smtClean="0"/>
                        <a:t>: 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Long</a:t>
                      </a:r>
                      <a:r>
                        <a:rPr lang="en-US" sz="2000" b="1" u="sng" baseline="0" noProof="0" dirty="0" smtClean="0">
                          <a:solidFill>
                            <a:srgbClr val="0000FF"/>
                          </a:solidFill>
                        </a:rPr>
                        <a:t> bunch length</a:t>
                      </a:r>
                      <a:r>
                        <a:rPr lang="en-US" sz="1600" baseline="0" noProof="0" dirty="0" smtClean="0"/>
                        <a:t> – </a:t>
                      </a:r>
                      <a:r>
                        <a:rPr lang="en-US" sz="1600" i="1" baseline="0" noProof="0" dirty="0" smtClean="0"/>
                        <a:t>RF setup at injection, test ramp for losses in IR3, voltage change at flat top</a:t>
                      </a:r>
                      <a:endParaRPr lang="en-US" sz="1600" i="1" noProof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u="none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Thu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03:00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noProof="0" dirty="0" smtClean="0"/>
                        <a:t>Ramp down,</a:t>
                      </a:r>
                      <a:r>
                        <a:rPr lang="en-US" sz="1400" i="1" baseline="0" noProof="0" dirty="0" smtClean="0"/>
                        <a:t> cycle</a:t>
                      </a:r>
                      <a:endParaRPr lang="en-US" sz="1400" i="1" noProof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528575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05:00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ym typeface="Wingdings"/>
                        </a:rPr>
                        <a:t> 3.5 </a:t>
                      </a:r>
                      <a:r>
                        <a:rPr lang="en-US" sz="1600" dirty="0" err="1" smtClean="0">
                          <a:sym typeface="Wingdings"/>
                        </a:rPr>
                        <a:t>TeV</a:t>
                      </a:r>
                      <a:r>
                        <a:rPr lang="en-US" sz="1600" dirty="0" smtClean="0">
                          <a:sym typeface="Wingdings"/>
                        </a:rPr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Beam Instrumentation</a:t>
                      </a:r>
                      <a:endParaRPr lang="en-US" sz="160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13:00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/>
                        <a:t>Ramp down, cycle.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  <a:tr h="56393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15:00</a:t>
                      </a:r>
                      <a:endParaRPr lang="en-GB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3.5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LR beam-beam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batches, effect of number of LR interactions, effect of </a:t>
                      </a:r>
                      <a:r>
                        <a:rPr kumimoji="0" lang="en-US" sz="16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emittance</a:t>
                      </a:r>
                      <a:endPara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 Planning 2011/12, MD#3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0007D"/>
                </a:solidFill>
              </a:rPr>
              <a:t>16/08/2011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5854" y="1447800"/>
            <a:ext cx="7378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Postponed to after TS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955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23996</TotalTime>
  <Words>911</Words>
  <Application>Microsoft Office PowerPoint</Application>
  <PresentationFormat>On-screen Show (4:3)</PresentationFormat>
  <Paragraphs>153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LHCpresentations</vt:lpstr>
      <vt:lpstr>Tue 23/8 – Wed 24/8 </vt:lpstr>
      <vt:lpstr>Tue 23/8 – Wed 24/8  </vt:lpstr>
      <vt:lpstr>Tue 23/8 – Wed 24/8 </vt:lpstr>
      <vt:lpstr>Tue 23/8 – Wed 24/8 </vt:lpstr>
      <vt:lpstr>Tue 23/8 – Wed 24/8 </vt:lpstr>
      <vt:lpstr>Tue 23/8 – Wed 24/8 </vt:lpstr>
      <vt:lpstr>Tue 23/8 – Wed 24/8 </vt:lpstr>
      <vt:lpstr>Tue 23/8 – Wed 24/8 </vt:lpstr>
      <vt:lpstr>MD Planning Wed – Thu (24. – 25.8.)</vt:lpstr>
      <vt:lpstr>Draft MD Planning Fri – Sat (26. – 27.8.)</vt:lpstr>
      <vt:lpstr>Draft MD Planning Sun – Mon (28. – 29.8.)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arduini</cp:lastModifiedBy>
  <cp:revision>2123</cp:revision>
  <dcterms:created xsi:type="dcterms:W3CDTF">2010-04-25T23:23:07Z</dcterms:created>
  <dcterms:modified xsi:type="dcterms:W3CDTF">2011-08-24T04:46:11Z</dcterms:modified>
</cp:coreProperties>
</file>