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2"/>
  </p:notesMasterIdLst>
  <p:sldIdLst>
    <p:sldId id="906" r:id="rId2"/>
    <p:sldId id="924" r:id="rId3"/>
    <p:sldId id="881" r:id="rId4"/>
    <p:sldId id="925" r:id="rId5"/>
    <p:sldId id="896" r:id="rId6"/>
    <p:sldId id="897" r:id="rId7"/>
    <p:sldId id="899" r:id="rId8"/>
    <p:sldId id="901" r:id="rId9"/>
    <p:sldId id="902" r:id="rId10"/>
    <p:sldId id="904" r:id="rId11"/>
    <p:sldId id="926" r:id="rId12"/>
    <p:sldId id="927" r:id="rId13"/>
    <p:sldId id="928" r:id="rId14"/>
    <p:sldId id="932" r:id="rId15"/>
    <p:sldId id="934" r:id="rId16"/>
    <p:sldId id="908" r:id="rId17"/>
    <p:sldId id="909" r:id="rId18"/>
    <p:sldId id="911" r:id="rId19"/>
    <p:sldId id="913" r:id="rId20"/>
    <p:sldId id="914" r:id="rId21"/>
    <p:sldId id="915" r:id="rId22"/>
    <p:sldId id="916" r:id="rId23"/>
    <p:sldId id="917" r:id="rId24"/>
    <p:sldId id="918" r:id="rId25"/>
    <p:sldId id="919" r:id="rId26"/>
    <p:sldId id="920" r:id="rId27"/>
    <p:sldId id="929" r:id="rId28"/>
    <p:sldId id="921" r:id="rId29"/>
    <p:sldId id="922" r:id="rId30"/>
    <p:sldId id="923" r:id="rId3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60663"/>
    <a:srgbClr val="FF3300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760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76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341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8/24/11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err="1" smtClean="0"/>
              <a:t>Coordinators</a:t>
            </a:r>
            <a:r>
              <a:rPr lang="de-DE" sz="2800" dirty="0" smtClean="0"/>
              <a:t> </a:t>
            </a:r>
            <a:r>
              <a:rPr lang="de-DE" sz="2800" dirty="0" err="1" smtClean="0"/>
              <a:t>week</a:t>
            </a:r>
            <a:r>
              <a:rPr lang="de-DE" sz="2800" dirty="0" smtClean="0"/>
              <a:t> 33:</a:t>
            </a:r>
          </a:p>
          <a:p>
            <a:pPr lvl="1"/>
            <a:r>
              <a:rPr lang="de-DE" sz="2400" dirty="0" smtClean="0"/>
              <a:t>Bernhard Holzer </a:t>
            </a:r>
            <a:r>
              <a:rPr lang="de-DE" sz="2400" dirty="0" err="1" smtClean="0"/>
              <a:t>and</a:t>
            </a:r>
            <a:r>
              <a:rPr lang="de-DE" sz="2400" dirty="0" smtClean="0"/>
              <a:t> Jan </a:t>
            </a:r>
            <a:r>
              <a:rPr lang="de-DE" sz="2400" dirty="0" err="1" smtClean="0"/>
              <a:t>Uythoven</a:t>
            </a:r>
            <a:endParaRPr lang="de-DE" sz="2400" dirty="0" smtClean="0"/>
          </a:p>
          <a:p>
            <a:r>
              <a:rPr lang="de-DE" sz="2800" dirty="0" err="1" smtClean="0"/>
              <a:t>Coordinators</a:t>
            </a:r>
            <a:r>
              <a:rPr lang="de-DE" sz="2800" dirty="0" smtClean="0"/>
              <a:t> </a:t>
            </a:r>
            <a:r>
              <a:rPr lang="de-DE" sz="2800" dirty="0" err="1" smtClean="0"/>
              <a:t>week</a:t>
            </a:r>
            <a:r>
              <a:rPr lang="de-DE" sz="2800" dirty="0" smtClean="0"/>
              <a:t> 34:</a:t>
            </a:r>
          </a:p>
          <a:p>
            <a:pPr lvl="1"/>
            <a:r>
              <a:rPr lang="de-DE" sz="2400" dirty="0" err="1" smtClean="0"/>
              <a:t>Gianluigi</a:t>
            </a:r>
            <a:r>
              <a:rPr lang="de-DE" sz="2400" dirty="0" smtClean="0"/>
              <a:t> </a:t>
            </a:r>
            <a:r>
              <a:rPr lang="de-DE" sz="2400" dirty="0" err="1" smtClean="0"/>
              <a:t>Arduini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Ralph Assmann</a:t>
            </a:r>
          </a:p>
          <a:p>
            <a:r>
              <a:rPr lang="de-DE" sz="2800" dirty="0" smtClean="0"/>
              <a:t>MD </a:t>
            </a:r>
            <a:r>
              <a:rPr lang="de-DE" sz="2800" dirty="0" err="1" smtClean="0"/>
              <a:t>coordinators</a:t>
            </a:r>
            <a:r>
              <a:rPr lang="de-DE" sz="2800" dirty="0" smtClean="0"/>
              <a:t>:</a:t>
            </a:r>
          </a:p>
          <a:p>
            <a:pPr lvl="1"/>
            <a:r>
              <a:rPr lang="de-DE" sz="2400" dirty="0" smtClean="0"/>
              <a:t>Frank Zimmermann </a:t>
            </a:r>
            <a:r>
              <a:rPr lang="de-DE" sz="2400" dirty="0" err="1" smtClean="0"/>
              <a:t>and</a:t>
            </a:r>
            <a:r>
              <a:rPr lang="de-DE" sz="2400" dirty="0" smtClean="0"/>
              <a:t> Ralph Assmann </a:t>
            </a:r>
            <a:endParaRPr lang="de-DE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Status </a:t>
            </a:r>
            <a:r>
              <a:rPr lang="de-DE" sz="3600" dirty="0" err="1" smtClean="0"/>
              <a:t>with</a:t>
            </a:r>
            <a:r>
              <a:rPr lang="de-DE" sz="3600" dirty="0" smtClean="0"/>
              <a:t> Beam, LMC 24.8.2011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33550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315200" cy="792163"/>
          </a:xfrm>
        </p:spPr>
        <p:txBody>
          <a:bodyPr/>
          <a:lstStyle/>
          <a:p>
            <a:r>
              <a:rPr lang="en-US" dirty="0" smtClean="0"/>
              <a:t>Sunday 21 August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9906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11:00h  ALFA moves roman pots to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physics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position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fine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US" sz="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15:07h Collimators put to tight settings: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fine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CourierNewPSMT"/>
              </a:rPr>
              <a:t>  </a:t>
            </a:r>
          </a:p>
          <a:p>
            <a:r>
              <a:rPr lang="en-US" sz="2000" dirty="0" smtClean="0">
                <a:latin typeface="CourierNewPSMT"/>
              </a:rPr>
              <a:t>TCP-H at 4 </a:t>
            </a:r>
          </a:p>
          <a:p>
            <a:r>
              <a:rPr lang="en-US" sz="2000" dirty="0" err="1" smtClean="0">
                <a:latin typeface="CourierNewPSMT"/>
              </a:rPr>
              <a:t>sigmas</a:t>
            </a:r>
            <a:r>
              <a:rPr lang="en-US" sz="2000" dirty="0" smtClean="0">
                <a:latin typeface="CourierNewPSMT"/>
              </a:rPr>
              <a:t> (both</a:t>
            </a:r>
          </a:p>
          <a:p>
            <a:r>
              <a:rPr lang="en-US" sz="2000" dirty="0" smtClean="0">
                <a:latin typeface="CourierNewPSMT"/>
              </a:rPr>
              <a:t>jaws).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… dump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due to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“forgotten” interlock on relative TCSG – TCDQ position</a:t>
            </a:r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00:27h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lumi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</a:p>
          <a:p>
            <a:pPr lvl="0"/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56221"/>
          <a:stretch>
            <a:fillRect/>
          </a:stretch>
        </p:blipFill>
        <p:spPr>
          <a:xfrm>
            <a:off x="3810000" y="1905000"/>
            <a:ext cx="5105400" cy="1906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9719" b="32396"/>
          <a:stretch>
            <a:fillRect/>
          </a:stretch>
        </p:blipFill>
        <p:spPr>
          <a:xfrm>
            <a:off x="4073144" y="4287012"/>
            <a:ext cx="4918456" cy="24185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“Tight” collimation settings: </a:t>
            </a:r>
          </a:p>
          <a:p>
            <a:pPr lvl="1"/>
            <a:r>
              <a:rPr lang="en-US" sz="2400" dirty="0" smtClean="0"/>
              <a:t>Developed and tested in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MD block, however, only for low intensity.</a:t>
            </a:r>
          </a:p>
          <a:p>
            <a:pPr lvl="1"/>
            <a:r>
              <a:rPr lang="en-US" sz="2400" dirty="0" smtClean="0"/>
              <a:t>E.g. primary collimators: 5.7 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 4 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2400" dirty="0" smtClean="0">
                <a:sym typeface="Wingdings"/>
              </a:rPr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Much better cleaning efficiency</a:t>
            </a:r>
          </a:p>
          <a:p>
            <a:pPr lvl="1"/>
            <a:r>
              <a:rPr lang="en-US" sz="2400" dirty="0" smtClean="0"/>
              <a:t>More margin can be used for lower </a:t>
            </a:r>
            <a:r>
              <a:rPr lang="en-US" sz="2400" dirty="0" smtClean="0">
                <a:latin typeface="Symbol" charset="2"/>
                <a:cs typeface="Symbol" charset="2"/>
              </a:rPr>
              <a:t>b</a:t>
            </a:r>
            <a:r>
              <a:rPr lang="en-US" sz="2400" dirty="0" smtClean="0"/>
              <a:t>*: 1.5 m </a:t>
            </a:r>
            <a:r>
              <a:rPr lang="en-US" sz="2400" dirty="0" smtClean="0">
                <a:sym typeface="Wingdings"/>
              </a:rPr>
              <a:t> 1.0 m</a:t>
            </a:r>
          </a:p>
          <a:p>
            <a:pPr lvl="1"/>
            <a:r>
              <a:rPr lang="en-US" sz="2400" dirty="0">
                <a:sym typeface="Wingdings"/>
              </a:rPr>
              <a:t>I</a:t>
            </a:r>
            <a:r>
              <a:rPr lang="en-US" sz="2400" dirty="0" smtClean="0">
                <a:sym typeface="Wingdings"/>
              </a:rPr>
              <a:t>ncreased impedance: Test required for high intensity!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1"/>
            <a:ext cx="8305800" cy="685800"/>
          </a:xfrm>
        </p:spPr>
        <p:txBody>
          <a:bodyPr/>
          <a:lstStyle/>
          <a:p>
            <a:r>
              <a:rPr lang="de-DE" sz="3600" dirty="0" err="1" smtClean="0"/>
              <a:t>Results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Test 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err="1" smtClean="0"/>
              <a:t>Tight</a:t>
            </a:r>
            <a:r>
              <a:rPr lang="de-DE" sz="3600" dirty="0" smtClean="0"/>
              <a:t> </a:t>
            </a:r>
            <a:r>
              <a:rPr lang="de-DE" sz="3600" dirty="0" err="1" smtClean="0"/>
              <a:t>Collimation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198230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Test done in physics conditions, going to adjust mode.</a:t>
            </a:r>
          </a:p>
          <a:p>
            <a:r>
              <a:rPr lang="en-US" sz="2400" dirty="0" smtClean="0"/>
              <a:t>Beam 1 only.</a:t>
            </a:r>
          </a:p>
          <a:p>
            <a:r>
              <a:rPr lang="en-US" sz="2400" dirty="0" smtClean="0"/>
              <a:t>Only robust (carbon) collimators moved in: they have a high electrical </a:t>
            </a:r>
            <a:r>
              <a:rPr lang="en-US" sz="2400" dirty="0" err="1" smtClean="0"/>
              <a:t>resisitivity</a:t>
            </a:r>
            <a:r>
              <a:rPr lang="en-US" sz="2400" dirty="0" smtClean="0"/>
              <a:t> and make the impedance.</a:t>
            </a:r>
          </a:p>
          <a:p>
            <a:r>
              <a:rPr lang="en-US" sz="2400" dirty="0" smtClean="0"/>
              <a:t>Summary (S. </a:t>
            </a:r>
            <a:r>
              <a:rPr lang="en-US" sz="2400" dirty="0" err="1" smtClean="0"/>
              <a:t>Redaelli</a:t>
            </a:r>
            <a:r>
              <a:rPr lang="en-US" sz="2400" dirty="0" smtClean="0"/>
              <a:t>, see plots on next slides):</a:t>
            </a:r>
            <a:endParaRPr lang="en-US" sz="2800" dirty="0"/>
          </a:p>
          <a:p>
            <a:pPr lvl="1"/>
            <a:r>
              <a:rPr lang="de-DE" sz="2000" dirty="0" smtClean="0"/>
              <a:t>Small </a:t>
            </a:r>
            <a:r>
              <a:rPr lang="de-DE" sz="2000" dirty="0" err="1"/>
              <a:t>halo</a:t>
            </a:r>
            <a:r>
              <a:rPr lang="de-DE" sz="2000" dirty="0"/>
              <a:t> </a:t>
            </a:r>
            <a:r>
              <a:rPr lang="de-DE" sz="2000" dirty="0" err="1"/>
              <a:t>population</a:t>
            </a:r>
            <a:r>
              <a:rPr lang="de-DE" sz="2000" dirty="0"/>
              <a:t> </a:t>
            </a:r>
            <a:r>
              <a:rPr lang="de-DE" sz="2000" dirty="0" smtClean="0"/>
              <a:t>4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/>
              <a:t>5.6 </a:t>
            </a:r>
            <a:r>
              <a:rPr lang="de-DE" sz="2000" dirty="0" err="1"/>
              <a:t>sigmas</a:t>
            </a:r>
            <a:r>
              <a:rPr lang="de-DE" sz="2000" dirty="0"/>
              <a:t>: ~2e12p i.e</a:t>
            </a:r>
            <a:r>
              <a:rPr lang="de-DE" sz="2000" dirty="0" smtClean="0"/>
              <a:t>.</a:t>
            </a:r>
          </a:p>
          <a:p>
            <a:pPr lvl="1"/>
            <a:r>
              <a:rPr lang="de-DE" sz="2000" dirty="0" smtClean="0"/>
              <a:t>1.3</a:t>
            </a:r>
            <a:r>
              <a:rPr lang="de-DE" sz="2000" dirty="0"/>
              <a:t>% </a:t>
            </a:r>
            <a:r>
              <a:rPr lang="de-DE" sz="2000" dirty="0" err="1"/>
              <a:t>of</a:t>
            </a:r>
            <a:r>
              <a:rPr lang="de-DE" sz="2000" dirty="0"/>
              <a:t> total after 8h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stable</a:t>
            </a:r>
            <a:r>
              <a:rPr lang="de-DE" sz="2000" dirty="0"/>
              <a:t> </a:t>
            </a:r>
            <a:r>
              <a:rPr lang="de-DE" sz="2000" dirty="0" err="1" smtClean="0"/>
              <a:t>beams</a:t>
            </a:r>
            <a:r>
              <a:rPr lang="de-DE" sz="2000" dirty="0" smtClean="0"/>
              <a:t>.</a:t>
            </a:r>
          </a:p>
          <a:p>
            <a:pPr lvl="1"/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/>
              <a:t>effects</a:t>
            </a:r>
            <a:r>
              <a:rPr lang="de-DE" sz="2000" dirty="0"/>
              <a:t> </a:t>
            </a:r>
            <a:r>
              <a:rPr lang="de-DE" sz="2000" dirty="0" err="1"/>
              <a:t>seen</a:t>
            </a:r>
            <a:r>
              <a:rPr lang="de-DE" sz="2000" dirty="0"/>
              <a:t> on </a:t>
            </a:r>
            <a:r>
              <a:rPr lang="de-DE" sz="2000" dirty="0" err="1" smtClean="0"/>
              <a:t>tunes</a:t>
            </a:r>
            <a:r>
              <a:rPr lang="de-DE" sz="2000" dirty="0" smtClean="0"/>
              <a:t> </a:t>
            </a:r>
            <a:r>
              <a:rPr lang="de-DE" sz="2000" dirty="0" err="1"/>
              <a:t>while</a:t>
            </a:r>
            <a:r>
              <a:rPr lang="de-DE" sz="2000" dirty="0"/>
              <a:t> </a:t>
            </a:r>
            <a:r>
              <a:rPr lang="de-DE" sz="2000" dirty="0" err="1"/>
              <a:t>moving</a:t>
            </a:r>
            <a:r>
              <a:rPr lang="de-DE" sz="2000" dirty="0"/>
              <a:t> </a:t>
            </a:r>
            <a:r>
              <a:rPr lang="de-DE" sz="2000" dirty="0" err="1"/>
              <a:t>collimators</a:t>
            </a:r>
            <a:r>
              <a:rPr lang="de-DE" sz="2000" dirty="0"/>
              <a:t> </a:t>
            </a:r>
            <a:r>
              <a:rPr lang="de-DE" sz="2000" dirty="0" smtClean="0"/>
              <a:t>IN.</a:t>
            </a:r>
          </a:p>
          <a:p>
            <a:pPr lvl="1"/>
            <a:r>
              <a:rPr lang="de-DE" sz="2000" dirty="0" err="1" smtClean="0"/>
              <a:t>Lifetime</a:t>
            </a:r>
            <a:r>
              <a:rPr lang="de-DE" sz="2000" dirty="0" smtClean="0"/>
              <a:t> </a:t>
            </a:r>
            <a:r>
              <a:rPr lang="de-DE" sz="2000" dirty="0" err="1"/>
              <a:t>reduction</a:t>
            </a:r>
            <a:r>
              <a:rPr lang="de-DE" sz="2000" dirty="0"/>
              <a:t> </a:t>
            </a:r>
            <a:r>
              <a:rPr lang="de-DE" sz="2000" dirty="0" err="1"/>
              <a:t>only</a:t>
            </a:r>
            <a:r>
              <a:rPr lang="de-DE" sz="2000" dirty="0"/>
              <a:t> </a:t>
            </a:r>
            <a:r>
              <a:rPr lang="de-DE" sz="2000" dirty="0" err="1"/>
              <a:t>seen</a:t>
            </a:r>
            <a:r>
              <a:rPr lang="de-DE" sz="2000" dirty="0"/>
              <a:t> </a:t>
            </a:r>
            <a:r>
              <a:rPr lang="de-DE" sz="2000" dirty="0" err="1"/>
              <a:t>while</a:t>
            </a:r>
            <a:r>
              <a:rPr lang="de-DE" sz="2000" dirty="0"/>
              <a:t> </a:t>
            </a:r>
            <a:r>
              <a:rPr lang="de-DE" sz="2000" dirty="0" err="1"/>
              <a:t>cutting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halo</a:t>
            </a:r>
            <a:r>
              <a:rPr lang="de-DE" sz="2000" dirty="0"/>
              <a:t>, </a:t>
            </a:r>
            <a:r>
              <a:rPr lang="de-DE" sz="2000" dirty="0" err="1" smtClean="0"/>
              <a:t>then</a:t>
            </a:r>
            <a:r>
              <a:rPr lang="de-DE" sz="2000" dirty="0"/>
              <a:t> </a:t>
            </a:r>
            <a:r>
              <a:rPr lang="de-DE" sz="2000" dirty="0" err="1" smtClean="0"/>
              <a:t>recovered</a:t>
            </a:r>
            <a:r>
              <a:rPr lang="de-DE" sz="2000" dirty="0" smtClean="0"/>
              <a:t> </a:t>
            </a:r>
            <a:r>
              <a:rPr lang="de-DE" sz="2000" dirty="0"/>
              <a:t>in </a:t>
            </a:r>
            <a:r>
              <a:rPr lang="de-DE" sz="2000" dirty="0" err="1"/>
              <a:t>steady</a:t>
            </a:r>
            <a:r>
              <a:rPr lang="de-DE" sz="2000" dirty="0"/>
              <a:t> </a:t>
            </a:r>
            <a:r>
              <a:rPr lang="de-DE" sz="2000" dirty="0" err="1" smtClean="0"/>
              <a:t>conditions</a:t>
            </a:r>
            <a:r>
              <a:rPr lang="de-DE" sz="2000" dirty="0" smtClean="0"/>
              <a:t>.</a:t>
            </a:r>
          </a:p>
          <a:p>
            <a:pPr lvl="1"/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/>
              <a:t>unexpected</a:t>
            </a:r>
            <a:r>
              <a:rPr lang="de-DE" sz="2000" dirty="0"/>
              <a:t> </a:t>
            </a:r>
            <a:r>
              <a:rPr lang="de-DE" sz="2000" dirty="0" err="1"/>
              <a:t>hierarchy</a:t>
            </a:r>
            <a:r>
              <a:rPr lang="de-DE" sz="2000" dirty="0"/>
              <a:t> </a:t>
            </a:r>
            <a:r>
              <a:rPr lang="de-DE" sz="2000" dirty="0" err="1"/>
              <a:t>violation</a:t>
            </a:r>
            <a:r>
              <a:rPr lang="de-DE" sz="2000" dirty="0"/>
              <a:t> </a:t>
            </a:r>
            <a:r>
              <a:rPr lang="de-DE" sz="2000" dirty="0" err="1"/>
              <a:t>while</a:t>
            </a:r>
            <a:r>
              <a:rPr lang="de-DE" sz="2000" dirty="0"/>
              <a:t> </a:t>
            </a:r>
            <a:r>
              <a:rPr lang="de-DE" sz="2000" dirty="0" err="1"/>
              <a:t>moving</a:t>
            </a:r>
            <a:r>
              <a:rPr lang="de-DE" sz="2000" dirty="0"/>
              <a:t> in </a:t>
            </a:r>
            <a:r>
              <a:rPr lang="de-DE" sz="2000" dirty="0" smtClean="0"/>
              <a:t>TCSGs.</a:t>
            </a:r>
          </a:p>
          <a:p>
            <a:pPr lvl="1"/>
            <a:r>
              <a:rPr lang="de-DE" sz="2000" dirty="0" smtClean="0"/>
              <a:t>Nice </a:t>
            </a:r>
            <a:r>
              <a:rPr lang="de-DE" sz="2000" dirty="0" err="1"/>
              <a:t>improvement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cleaning</a:t>
            </a:r>
            <a:r>
              <a:rPr lang="de-DE" sz="2000" dirty="0"/>
              <a:t> </a:t>
            </a:r>
            <a:r>
              <a:rPr lang="de-DE" sz="2000" dirty="0" err="1"/>
              <a:t>at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Q8 </a:t>
            </a:r>
            <a:r>
              <a:rPr lang="de-DE" sz="2000" dirty="0" err="1"/>
              <a:t>when</a:t>
            </a:r>
            <a:r>
              <a:rPr lang="de-DE" sz="2000" dirty="0"/>
              <a:t> TCSGs </a:t>
            </a:r>
            <a:r>
              <a:rPr lang="de-DE" sz="2000" dirty="0" err="1"/>
              <a:t>went</a:t>
            </a:r>
            <a:r>
              <a:rPr lang="de-DE" sz="2000" dirty="0"/>
              <a:t> in.</a:t>
            </a:r>
            <a:endParaRPr lang="en-US" sz="4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1"/>
            <a:ext cx="8305800" cy="685800"/>
          </a:xfrm>
        </p:spPr>
        <p:txBody>
          <a:bodyPr/>
          <a:lstStyle/>
          <a:p>
            <a:r>
              <a:rPr lang="de-DE" sz="3600" dirty="0" err="1" smtClean="0"/>
              <a:t>Results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Test 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err="1" smtClean="0"/>
              <a:t>Tight</a:t>
            </a:r>
            <a:r>
              <a:rPr lang="de-DE" sz="3600" dirty="0" smtClean="0"/>
              <a:t> </a:t>
            </a:r>
            <a:r>
              <a:rPr lang="de-DE" sz="3600" dirty="0" err="1" smtClean="0"/>
              <a:t>Collimation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938249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CTfil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2" b="409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Intensity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Fill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2379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eani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16" b="-1511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792163"/>
          </a:xfrm>
        </p:spPr>
        <p:txBody>
          <a:bodyPr/>
          <a:lstStyle/>
          <a:p>
            <a:r>
              <a:rPr lang="de-DE" dirty="0" err="1" smtClean="0"/>
              <a:t>Improvement</a:t>
            </a:r>
            <a:r>
              <a:rPr lang="de-DE" dirty="0" smtClean="0"/>
              <a:t> in </a:t>
            </a:r>
            <a:r>
              <a:rPr lang="de-DE" dirty="0" err="1" smtClean="0"/>
              <a:t>Cleaning</a:t>
            </a:r>
            <a:r>
              <a:rPr lang="de-DE" dirty="0" smtClean="0"/>
              <a:t> Efficiency </a:t>
            </a:r>
            <a:r>
              <a:rPr lang="de-DE" dirty="0" err="1" smtClean="0"/>
              <a:t>to</a:t>
            </a:r>
            <a:r>
              <a:rPr lang="de-DE" dirty="0" smtClean="0"/>
              <a:t> IR8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3016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fetim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2" b="409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Beam </a:t>
            </a:r>
            <a:r>
              <a:rPr lang="de-DE" dirty="0" err="1" smtClean="0"/>
              <a:t>Lifetime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8534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 22/8 – Tue 23/8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5257800"/>
          </a:xfrm>
        </p:spPr>
        <p:txBody>
          <a:bodyPr/>
          <a:lstStyle/>
          <a:p>
            <a:r>
              <a:rPr lang="en-US" sz="2000" dirty="0" smtClean="0"/>
              <a:t>00:07 stable beams #2040. Initial luminosities: 2.1x10</a:t>
            </a:r>
            <a:r>
              <a:rPr lang="en-US" sz="2000" baseline="30000" dirty="0" smtClean="0"/>
              <a:t>33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</a:p>
          <a:p>
            <a:r>
              <a:rPr lang="en-US" sz="2000" dirty="0" smtClean="0"/>
              <a:t>18:00 Programmed dump. End of physics #2040. ~83 pb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in ~18 hours</a:t>
            </a:r>
          </a:p>
          <a:p>
            <a:endParaRPr lang="en-US" sz="2000" dirty="0"/>
          </a:p>
        </p:txBody>
      </p:sp>
      <p:pic>
        <p:nvPicPr>
          <p:cNvPr id="1026" name="Picture 2" descr="\\cern.ch\dfs\Users\a\arduini\Public\20110822175806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3400" y="2057400"/>
            <a:ext cx="7834689" cy="4203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13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 22/8 – Tue 23/8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2057400"/>
          </a:xfrm>
        </p:spPr>
        <p:txBody>
          <a:bodyPr/>
          <a:lstStyle/>
          <a:p>
            <a:r>
              <a:rPr lang="en-US" sz="2000" dirty="0" smtClean="0"/>
              <a:t>Test of the coupling functions for the squeeze to 1 m.</a:t>
            </a:r>
          </a:p>
          <a:p>
            <a:r>
              <a:rPr lang="en-US" sz="2000" dirty="0" smtClean="0"/>
              <a:t>Trip of Sector 78 (QD) at the start of the ramp-down (</a:t>
            </a:r>
            <a:r>
              <a:rPr lang="en-US" sz="2000" dirty="0" err="1" smtClean="0"/>
              <a:t>nQPS</a:t>
            </a:r>
            <a:r>
              <a:rPr lang="en-US" sz="2000" dirty="0" smtClean="0"/>
              <a:t> BS board B12R7_3 – RQD – Board A) - Z. </a:t>
            </a:r>
            <a:r>
              <a:rPr lang="en-US" sz="2000" dirty="0" err="1" smtClean="0"/>
              <a:t>Charifoulline</a:t>
            </a:r>
            <a:r>
              <a:rPr lang="en-US" sz="2000" dirty="0" smtClean="0"/>
              <a:t>. </a:t>
            </a:r>
            <a:br>
              <a:rPr lang="en-US" sz="2000" dirty="0" smtClean="0"/>
            </a:br>
            <a:r>
              <a:rPr lang="en-US" sz="2000" dirty="0" smtClean="0"/>
              <a:t>Noisy already during the last two ramps, so it has to be replaced during coming technical stop. </a:t>
            </a:r>
            <a:br>
              <a:rPr lang="en-US" sz="2000" dirty="0" smtClean="0"/>
            </a:br>
            <a:r>
              <a:rPr lang="en-US" sz="2000" dirty="0" smtClean="0"/>
              <a:t>For the time being we can try to survive with threshold 600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V.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2" descr="\\cern.ch\dfs\Users\a\arduini\Public\_B12R7_RQD_110821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19400"/>
            <a:ext cx="7772400" cy="349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498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53400" cy="792163"/>
          </a:xfrm>
        </p:spPr>
        <p:txBody>
          <a:bodyPr/>
          <a:lstStyle/>
          <a:p>
            <a:r>
              <a:rPr lang="en-US" dirty="0" smtClean="0"/>
              <a:t>Mon 22/8 – Tue 23/</a:t>
            </a:r>
            <a:r>
              <a:rPr lang="en-US" dirty="0" smtClean="0"/>
              <a:t>8: Test ADT Software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2057400"/>
          </a:xfrm>
        </p:spPr>
        <p:txBody>
          <a:bodyPr/>
          <a:lstStyle/>
          <a:p>
            <a:r>
              <a:rPr lang="en-US" sz="2000" dirty="0" smtClean="0"/>
              <a:t>Summary on the ADT problem (D. Valuch)</a:t>
            </a:r>
          </a:p>
          <a:p>
            <a:pPr lvl="1"/>
            <a:r>
              <a:rPr lang="en-US" sz="1600" dirty="0" smtClean="0"/>
              <a:t>missing 25ns in the total one turn delay. This explains the instability followed by a dump.</a:t>
            </a:r>
          </a:p>
          <a:p>
            <a:pPr lvl="1"/>
            <a:r>
              <a:rPr lang="en-US" sz="1600" dirty="0" smtClean="0"/>
              <a:t>It has an origin in the new firmware deployed yesterday (version 322110720). All previous firmware versions were compiled by </a:t>
            </a:r>
            <a:r>
              <a:rPr lang="en-US" sz="1600" dirty="0" err="1" smtClean="0"/>
              <a:t>Synplify</a:t>
            </a:r>
            <a:r>
              <a:rPr lang="en-US" sz="1600" dirty="0" smtClean="0"/>
              <a:t>, while the new one by </a:t>
            </a:r>
            <a:r>
              <a:rPr lang="en-US" sz="1600" dirty="0" err="1" smtClean="0"/>
              <a:t>Synplify</a:t>
            </a:r>
            <a:r>
              <a:rPr lang="en-US" sz="1600" dirty="0" smtClean="0"/>
              <a:t> Premier.</a:t>
            </a:r>
          </a:p>
          <a:p>
            <a:pPr lvl="1"/>
            <a:r>
              <a:rPr lang="en-US" sz="1600" dirty="0" smtClean="0"/>
              <a:t>Problem could be solved in 3 out of 4 crates </a:t>
            </a:r>
          </a:p>
          <a:p>
            <a:pPr lvl="1"/>
            <a:r>
              <a:rPr lang="en-US" sz="1600" dirty="0" smtClean="0"/>
              <a:t>As it is not possible to have different version of drivers/</a:t>
            </a:r>
            <a:r>
              <a:rPr lang="en-US" sz="1600" dirty="0" err="1" smtClean="0"/>
              <a:t>fesa</a:t>
            </a:r>
            <a:r>
              <a:rPr lang="en-US" sz="1600" dirty="0" smtClean="0"/>
              <a:t> class on the different ADT front ends we had to revert back to the previous firmware, previous driver and previous DSPU FESA and previous </a:t>
            </a:r>
            <a:r>
              <a:rPr lang="en-US" sz="1600" dirty="0" err="1" smtClean="0"/>
              <a:t>AbortGapCleaning</a:t>
            </a:r>
            <a:r>
              <a:rPr lang="en-US" sz="1600" dirty="0" smtClean="0"/>
              <a:t> class on all units (kindly done by M. </a:t>
            </a:r>
            <a:r>
              <a:rPr lang="en-US" sz="1600" dirty="0" err="1" smtClean="0"/>
              <a:t>Jaussi</a:t>
            </a:r>
            <a:r>
              <a:rPr lang="en-US" sz="1600" dirty="0" smtClean="0"/>
              <a:t> in a middle of the night)</a:t>
            </a:r>
          </a:p>
          <a:p>
            <a:pPr lvl="1"/>
            <a:r>
              <a:rPr lang="en-US" sz="1600" dirty="0" smtClean="0"/>
              <a:t>The problem is probably related to a specific clock phase or conditions in the crate Vertical Beam 1</a:t>
            </a:r>
          </a:p>
          <a:p>
            <a:pPr lvl="1"/>
            <a:r>
              <a:rPr lang="en-US" sz="1600" dirty="0" smtClean="0"/>
              <a:t>On top of that, driver amplifier #7A (Vertical plane, beam 1) trips on a DC power, RF and Power module fault. Access at point 4 and quickly checked the amplifier in UX45. There is no apparent problem. Switch unit OFF till the ADT power piquet will have a look. </a:t>
            </a:r>
            <a:br>
              <a:rPr lang="en-US" sz="1600" dirty="0" smtClean="0"/>
            </a:br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4288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US" dirty="0" smtClean="0"/>
              <a:t>Tue 23/8 – Wed 24/</a:t>
            </a:r>
            <a:r>
              <a:rPr lang="en-US" dirty="0" smtClean="0"/>
              <a:t>8: 90m Run </a:t>
            </a:r>
            <a:r>
              <a:rPr lang="en-US" sz="2800" dirty="0" smtClean="0"/>
              <a:t>TOTEM/ALFA 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5257800"/>
          </a:xfrm>
        </p:spPr>
        <p:txBody>
          <a:bodyPr/>
          <a:lstStyle/>
          <a:p>
            <a:r>
              <a:rPr lang="en-US" sz="2400" dirty="0" smtClean="0"/>
              <a:t>09:00 Start 90 m optics run</a:t>
            </a:r>
          </a:p>
          <a:p>
            <a:pPr lvl="1"/>
            <a:r>
              <a:rPr lang="en-US" sz="1800" dirty="0" smtClean="0"/>
              <a:t>Preparation and verification of the collimation functions</a:t>
            </a:r>
          </a:p>
          <a:p>
            <a:pPr lvl="1"/>
            <a:r>
              <a:rPr lang="en-US" sz="1800" dirty="0" smtClean="0"/>
              <a:t>Re-generation of functions for Transverse damper, RF longitudinal blow-up etc.</a:t>
            </a:r>
          </a:p>
          <a:p>
            <a:pPr lvl="1"/>
            <a:endParaRPr lang="en-US" sz="1800" dirty="0" smtClean="0"/>
          </a:p>
          <a:p>
            <a:r>
              <a:rPr lang="en-US" sz="2400" dirty="0" smtClean="0"/>
              <a:t>10:30 Injecting. </a:t>
            </a:r>
          </a:p>
          <a:p>
            <a:pPr lvl="1"/>
            <a:r>
              <a:rPr lang="en-US" sz="1800" dirty="0" smtClean="0"/>
              <a:t>Problems in the orbit acquisition due to the defined filling scheme with bunches of different intensity (2 bunches with 8x10</a:t>
            </a:r>
            <a:r>
              <a:rPr lang="en-US" sz="1800" baseline="30000" dirty="0" smtClean="0"/>
              <a:t>10</a:t>
            </a:r>
            <a:r>
              <a:rPr lang="en-US" sz="1800" dirty="0" smtClean="0"/>
              <a:t> p/bunch, 4 bunches with 3x10</a:t>
            </a:r>
            <a:r>
              <a:rPr lang="en-US" sz="1800" baseline="30000" dirty="0" smtClean="0"/>
              <a:t>10</a:t>
            </a:r>
            <a:r>
              <a:rPr lang="en-US" sz="1800" dirty="0" smtClean="0"/>
              <a:t> p/bunch). </a:t>
            </a:r>
          </a:p>
          <a:p>
            <a:pPr lvl="1"/>
            <a:r>
              <a:rPr lang="en-US" sz="1800" dirty="0" smtClean="0"/>
              <a:t>BPM triggering also on lower intensity bunches even reducing their intensity below 2x10</a:t>
            </a:r>
            <a:r>
              <a:rPr lang="en-US" sz="1800" baseline="30000" dirty="0" smtClean="0"/>
              <a:t>10</a:t>
            </a:r>
            <a:r>
              <a:rPr lang="en-US" sz="1800" dirty="0" smtClean="0"/>
              <a:t> </a:t>
            </a:r>
            <a:r>
              <a:rPr lang="en-US" sz="1800" smtClean="0"/>
              <a:t>p/bunch.</a:t>
            </a:r>
            <a:endParaRPr lang="en-US" sz="1800" dirty="0" smtClean="0"/>
          </a:p>
          <a:p>
            <a:pPr lvl="1"/>
            <a:r>
              <a:rPr lang="en-US" sz="1800" dirty="0" smtClean="0"/>
              <a:t>Poor orbit readings leading to beam dump (LSS6 BPMs)</a:t>
            </a:r>
          </a:p>
          <a:p>
            <a:endParaRPr lang="en-US" sz="24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254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Operation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physics</a:t>
            </a:r>
            <a:r>
              <a:rPr lang="de-DE" sz="2800" dirty="0" smtClean="0"/>
              <a:t>:</a:t>
            </a:r>
          </a:p>
          <a:p>
            <a:pPr lvl="1"/>
            <a:r>
              <a:rPr lang="de-DE" sz="2400" dirty="0" smtClean="0"/>
              <a:t>7 </a:t>
            </a:r>
            <a:r>
              <a:rPr lang="de-DE" sz="2400" dirty="0" err="1" smtClean="0"/>
              <a:t>standard</a:t>
            </a:r>
            <a:r>
              <a:rPr lang="de-DE" sz="2400" dirty="0" smtClean="0"/>
              <a:t> </a:t>
            </a:r>
            <a:r>
              <a:rPr lang="de-DE" sz="2400" dirty="0" err="1" smtClean="0"/>
              <a:t>physics</a:t>
            </a:r>
            <a:r>
              <a:rPr lang="de-DE" sz="2400" dirty="0" smtClean="0"/>
              <a:t> </a:t>
            </a:r>
            <a:r>
              <a:rPr lang="de-DE" sz="2400" dirty="0" err="1" smtClean="0"/>
              <a:t>fills</a:t>
            </a:r>
            <a:r>
              <a:rPr lang="de-DE" sz="2400" dirty="0" smtClean="0"/>
              <a:t>, 226 pb</a:t>
            </a:r>
            <a:r>
              <a:rPr lang="de-DE" sz="2400" baseline="30000" dirty="0" smtClean="0"/>
              <a:t>-1</a:t>
            </a:r>
          </a:p>
          <a:p>
            <a:pPr lvl="1"/>
            <a:r>
              <a:rPr lang="de-DE" sz="2400" dirty="0" err="1" smtClean="0"/>
              <a:t>LHCb</a:t>
            </a:r>
            <a:r>
              <a:rPr lang="de-DE" sz="2400" dirty="0" smtClean="0"/>
              <a:t> </a:t>
            </a:r>
            <a:r>
              <a:rPr lang="de-DE" sz="2400" dirty="0" err="1" smtClean="0"/>
              <a:t>polarity</a:t>
            </a:r>
            <a:endParaRPr lang="de-DE" sz="2400" dirty="0" smtClean="0"/>
          </a:p>
          <a:p>
            <a:pPr lvl="1"/>
            <a:r>
              <a:rPr lang="de-DE" sz="2400" dirty="0" smtClean="0"/>
              <a:t>ALFA</a:t>
            </a:r>
          </a:p>
          <a:p>
            <a:pPr lvl="1"/>
            <a:r>
              <a:rPr lang="de-DE" sz="2400" dirty="0" smtClean="0"/>
              <a:t>90m </a:t>
            </a:r>
            <a:r>
              <a:rPr lang="de-DE" sz="2400" dirty="0" err="1" smtClean="0"/>
              <a:t>run</a:t>
            </a:r>
            <a:r>
              <a:rPr lang="de-DE" sz="2400" dirty="0" smtClean="0"/>
              <a:t> (</a:t>
            </a:r>
            <a:r>
              <a:rPr lang="de-DE" sz="2400" dirty="0" err="1" smtClean="0"/>
              <a:t>attempt</a:t>
            </a:r>
            <a:r>
              <a:rPr lang="de-DE" sz="2400" dirty="0" smtClean="0"/>
              <a:t>)</a:t>
            </a:r>
          </a:p>
          <a:p>
            <a:r>
              <a:rPr lang="de-DE" sz="2800" dirty="0" smtClean="0"/>
              <a:t>Tests:</a:t>
            </a:r>
          </a:p>
          <a:p>
            <a:pPr lvl="1"/>
            <a:r>
              <a:rPr lang="de-DE" sz="2400" dirty="0" err="1" smtClean="0"/>
              <a:t>Tight</a:t>
            </a:r>
            <a:r>
              <a:rPr lang="de-DE" sz="2400" dirty="0" smtClean="0"/>
              <a:t> </a:t>
            </a:r>
            <a:r>
              <a:rPr lang="de-DE" sz="2400" dirty="0" err="1" smtClean="0"/>
              <a:t>collimation</a:t>
            </a:r>
            <a:r>
              <a:rPr lang="de-DE" sz="2400" dirty="0" smtClean="0"/>
              <a:t> </a:t>
            </a:r>
            <a:r>
              <a:rPr lang="de-DE" sz="2400" dirty="0" err="1" smtClean="0"/>
              <a:t>settings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high </a:t>
            </a:r>
            <a:r>
              <a:rPr lang="de-DE" sz="2400" dirty="0" err="1" smtClean="0"/>
              <a:t>intensity</a:t>
            </a:r>
            <a:endParaRPr lang="de-DE" sz="2400" dirty="0" smtClean="0"/>
          </a:p>
          <a:p>
            <a:pPr lvl="1"/>
            <a:r>
              <a:rPr lang="de-DE" sz="2400" dirty="0" smtClean="0"/>
              <a:t>Test </a:t>
            </a:r>
            <a:r>
              <a:rPr lang="de-DE" sz="2400" dirty="0" err="1" smtClean="0"/>
              <a:t>coupling</a:t>
            </a:r>
            <a:r>
              <a:rPr lang="de-DE" sz="2400" dirty="0" smtClean="0"/>
              <a:t> </a:t>
            </a:r>
            <a:r>
              <a:rPr lang="de-DE" sz="2400" dirty="0" err="1" smtClean="0"/>
              <a:t>functions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Symbol" charset="2"/>
                <a:cs typeface="Symbol" charset="2"/>
              </a:rPr>
              <a:t>b</a:t>
            </a:r>
            <a:r>
              <a:rPr lang="de-DE" sz="2400" dirty="0" smtClean="0"/>
              <a:t>* </a:t>
            </a:r>
            <a:r>
              <a:rPr lang="de-DE" sz="2400" dirty="0" err="1" smtClean="0"/>
              <a:t>of</a:t>
            </a:r>
            <a:r>
              <a:rPr lang="de-DE" sz="2400" dirty="0" smtClean="0"/>
              <a:t> 1m</a:t>
            </a:r>
          </a:p>
          <a:p>
            <a:pPr lvl="1"/>
            <a:r>
              <a:rPr lang="de-DE" sz="2400" dirty="0" smtClean="0"/>
              <a:t>New </a:t>
            </a:r>
            <a:r>
              <a:rPr lang="de-DE" sz="2400" dirty="0" err="1" smtClean="0"/>
              <a:t>damper</a:t>
            </a:r>
            <a:r>
              <a:rPr lang="de-DE" sz="2400" dirty="0" smtClean="0"/>
              <a:t> </a:t>
            </a:r>
            <a:r>
              <a:rPr lang="de-DE" sz="2400" dirty="0" err="1" smtClean="0"/>
              <a:t>software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controlled</a:t>
            </a:r>
            <a:r>
              <a:rPr lang="de-DE" sz="2400" dirty="0" smtClean="0"/>
              <a:t> </a:t>
            </a:r>
            <a:r>
              <a:rPr lang="de-DE" sz="2400" dirty="0" err="1" smtClean="0"/>
              <a:t>emittance</a:t>
            </a:r>
            <a:r>
              <a:rPr lang="de-DE" sz="2400" dirty="0" smtClean="0"/>
              <a:t> </a:t>
            </a:r>
            <a:r>
              <a:rPr lang="de-DE" sz="2400" dirty="0" err="1" smtClean="0"/>
              <a:t>blow-up</a:t>
            </a:r>
            <a:endParaRPr lang="de-DE" sz="2400" dirty="0" smtClean="0"/>
          </a:p>
          <a:p>
            <a:r>
              <a:rPr lang="de-DE" sz="2800" dirty="0"/>
              <a:t>P</a:t>
            </a:r>
            <a:r>
              <a:rPr lang="de-DE" sz="2800" dirty="0" smtClean="0"/>
              <a:t>roblems:</a:t>
            </a:r>
          </a:p>
          <a:p>
            <a:pPr lvl="1"/>
            <a:r>
              <a:rPr lang="de-DE" sz="2400" dirty="0" smtClean="0"/>
              <a:t>3 </a:t>
            </a:r>
            <a:r>
              <a:rPr lang="de-DE" sz="2400" dirty="0" err="1" smtClean="0"/>
              <a:t>days</a:t>
            </a:r>
            <a:r>
              <a:rPr lang="de-DE" sz="2400" dirty="0" smtClean="0"/>
              <a:t> lost due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general</a:t>
            </a:r>
            <a:r>
              <a:rPr lang="de-DE" sz="2400" dirty="0" smtClean="0"/>
              <a:t> power </a:t>
            </a:r>
            <a:r>
              <a:rPr lang="de-DE" sz="2400" dirty="0" err="1" smtClean="0"/>
              <a:t>cut</a:t>
            </a:r>
            <a:endParaRPr lang="de-DE" sz="2400" dirty="0" smtClean="0"/>
          </a:p>
          <a:p>
            <a:endParaRPr lang="de-DE" sz="2800" dirty="0" smtClean="0"/>
          </a:p>
          <a:p>
            <a:endParaRPr lang="de-DE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Summary Last 8 Days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450751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23/8 – Wed 24/8 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533400" y="990600"/>
            <a:ext cx="8153400" cy="5257800"/>
          </a:xfrm>
        </p:spPr>
        <p:txBody>
          <a:bodyPr/>
          <a:lstStyle/>
          <a:p>
            <a:r>
              <a:rPr lang="en-US" sz="2400" dirty="0" smtClean="0"/>
              <a:t>14:00 New filling scheme with 5 bunches of 6x10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 p/bunch</a:t>
            </a:r>
          </a:p>
          <a:p>
            <a:endParaRPr lang="en-US" dirty="0"/>
          </a:p>
        </p:txBody>
      </p:sp>
      <p:pic>
        <p:nvPicPr>
          <p:cNvPr id="14338" name="Picture 2" descr="\\cern.ch\dfs\Users\a\arduini\Public\20110823134245[1]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828800"/>
            <a:ext cx="5872163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370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23/8 – Wed 24/8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5257800"/>
          </a:xfrm>
        </p:spPr>
        <p:txBody>
          <a:bodyPr/>
          <a:lstStyle/>
          <a:p>
            <a:r>
              <a:rPr lang="en-US" sz="2000" dirty="0" smtClean="0"/>
              <a:t>15:00 Lost beam during the ramp due to a problem on an RF frequency distribution module requiring a reboot on request of RF expert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17:00 refill after fixing problem with RF module (replaced). Ramp OK a part of a dip in Beam 1 lifetime. Longitudinal blow-up OK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16385" name="Picture 1" descr="\\cern.ch\dfs\Users\a\arduini\Public\20110823151227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81200"/>
            <a:ext cx="4143375" cy="609600"/>
          </a:xfrm>
          <a:prstGeom prst="rect">
            <a:avLst/>
          </a:prstGeom>
          <a:noFill/>
        </p:spPr>
      </p:pic>
      <p:pic>
        <p:nvPicPr>
          <p:cNvPr id="16387" name="Picture 3" descr="\\cern.ch\dfs\Users\a\arduini\Public\201108231753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4544322" cy="2541932"/>
          </a:xfrm>
          <a:prstGeom prst="rect">
            <a:avLst/>
          </a:prstGeom>
          <a:noFill/>
        </p:spPr>
      </p:pic>
      <p:pic>
        <p:nvPicPr>
          <p:cNvPr id="16388" name="Picture 4" descr="\\cern.ch\dfs\Users\a\arduini\Public\bu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419600"/>
            <a:ext cx="4273868" cy="1533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614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23/8 – Wed 24/8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2057400"/>
          </a:xfrm>
        </p:spPr>
        <p:txBody>
          <a:bodyPr/>
          <a:lstStyle/>
          <a:p>
            <a:r>
              <a:rPr lang="en-US" sz="2400" dirty="0" smtClean="0"/>
              <a:t>18:30 Beam dump during the squeeze due to a trip of two triplet orbit correctors (RCBXH1.R1, RCBXH3.R1). Traced back to a problem in LSA function trim leading to functions with no rounding. Not observed on the physics hyper-cycle </a:t>
            </a: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en-US" sz="2400" dirty="0" smtClean="0">
                <a:sym typeface="Wingdings" pitchFamily="2" charset="2"/>
              </a:rPr>
              <a:t>software problem understood by CO </a:t>
            </a:r>
            <a:r>
              <a:rPr lang="en-US" sz="2400" dirty="0" smtClean="0">
                <a:sym typeface="Wingdings" pitchFamily="2" charset="2"/>
              </a:rPr>
              <a:t>experts.</a:t>
            </a:r>
            <a:endParaRPr lang="en-US" sz="24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12290" name="Picture 2" descr="\\cern.ch\dfs\Users\a\arduini\Public\201108232250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4613845" cy="3124200"/>
          </a:xfrm>
          <a:prstGeom prst="rect">
            <a:avLst/>
          </a:prstGeom>
          <a:noFill/>
        </p:spPr>
      </p:pic>
      <p:pic>
        <p:nvPicPr>
          <p:cNvPr id="12291" name="Picture 3" descr="\\cern.ch\dfs\Users\a\arduini\Public\20110823210106[2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6119" y="4267200"/>
            <a:ext cx="4677881" cy="2162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853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23/8 – Wed 24/8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2057400"/>
          </a:xfrm>
        </p:spPr>
        <p:txBody>
          <a:bodyPr/>
          <a:lstStyle/>
          <a:p>
            <a:r>
              <a:rPr lang="en-US" sz="2000" dirty="0" smtClean="0"/>
              <a:t>Functions smoothed out by rolling back to older functions</a:t>
            </a:r>
          </a:p>
          <a:p>
            <a:r>
              <a:rPr lang="en-US" sz="2000" dirty="0" smtClean="0"/>
              <a:t>21:47 finally squeezed to 90 m. Lifetime OK this time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10241" name="Picture 1" descr="\\cern.ch\dfs\Users\a\arduini\Public\2011082321474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520077" cy="3886200"/>
          </a:xfrm>
          <a:prstGeom prst="rect">
            <a:avLst/>
          </a:prstGeom>
          <a:noFill/>
        </p:spPr>
      </p:pic>
      <p:pic>
        <p:nvPicPr>
          <p:cNvPr id="10242" name="Picture 2" descr="\\cern.ch\dfs\Users\a\arduini\Public\20110823213143[2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6792" y="4191000"/>
            <a:ext cx="6087208" cy="2122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901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23/8 – Wed 24/8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agreement with MD coordinator and Physics coordinator decided to give an additional slot of 9 h taking it from MD time (beam-beam MD) to be recovered after technical stop to allow completing the TCT/roman pot alignment and data taking</a:t>
            </a:r>
          </a:p>
          <a:p>
            <a:endParaRPr lang="en-US" sz="2400" dirty="0" smtClean="0"/>
          </a:p>
          <a:p>
            <a:r>
              <a:rPr lang="en-US" sz="2400" dirty="0" smtClean="0"/>
              <a:t>23:47 Beams colliding at all IPs and start TCT alignment. Some difficulties in optimizing collisions due to missing luminosity data (had to reboot DIP servers)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743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23/8 – Wed 24/8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r>
              <a:rPr lang="en-US" sz="2400" dirty="0" smtClean="0"/>
              <a:t>01:06 All TCTs aligned.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04:53 All TOTEM Vertical roman pots aligned but problem with high voltage for data taking. </a:t>
            </a:r>
          </a:p>
          <a:p>
            <a:r>
              <a:rPr lang="en-US" sz="2400" dirty="0" smtClean="0"/>
              <a:t>Problems with ALFA roman pots movement (no communication with PXI). After verification with </a:t>
            </a:r>
            <a:r>
              <a:rPr lang="en-US" sz="2400" dirty="0" err="1" smtClean="0"/>
              <a:t>rMPP</a:t>
            </a:r>
            <a:r>
              <a:rPr lang="en-US" sz="2400" dirty="0" smtClean="0"/>
              <a:t> (</a:t>
            </a:r>
            <a:r>
              <a:rPr lang="en-US" sz="2400" dirty="0" err="1" smtClean="0"/>
              <a:t>Rüdiger</a:t>
            </a:r>
            <a:r>
              <a:rPr lang="en-US" sz="2400" dirty="0" smtClean="0"/>
              <a:t>) decision not to reboot PXI with circulating beam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6" name="Picture 2" descr="\\cern.ch\dfs\Users\a\arduini\Public\201108240113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990600"/>
            <a:ext cx="2943225" cy="2500313"/>
          </a:xfrm>
          <a:prstGeom prst="rect">
            <a:avLst/>
          </a:prstGeom>
          <a:noFill/>
        </p:spPr>
      </p:pic>
      <p:pic>
        <p:nvPicPr>
          <p:cNvPr id="1027" name="Picture 3" descr="\\cern.ch\dfs\Users\a\arduini\Public\201108240112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447800"/>
            <a:ext cx="2943225" cy="2500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193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23/8 – Wed 24/8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r>
              <a:rPr lang="en-US" sz="2400" dirty="0" smtClean="0"/>
              <a:t>05:16 Power glitch. Trip of compensators in point 2 and 8</a:t>
            </a:r>
          </a:p>
          <a:p>
            <a:r>
              <a:rPr lang="en-US" sz="2400" dirty="0" smtClean="0"/>
              <a:t>Start preparation of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* 1 m MD.</a:t>
            </a:r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2438400"/>
            <a:ext cx="79248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ym typeface="Wingdings"/>
              </a:rPr>
              <a:t>No</a:t>
            </a:r>
            <a:r>
              <a:rPr lang="de-DE" sz="2800" dirty="0" smtClean="0">
                <a:sym typeface="Wingdings"/>
              </a:rPr>
              <a:t> TOTEM/ALFA </a:t>
            </a:r>
            <a:r>
              <a:rPr lang="de-DE" sz="2800" dirty="0" err="1" smtClean="0">
                <a:sym typeface="Wingdings"/>
              </a:rPr>
              <a:t>data</a:t>
            </a:r>
            <a:r>
              <a:rPr lang="de-DE" sz="2800" dirty="0" smtClean="0">
                <a:sym typeface="Wingdings"/>
              </a:rPr>
              <a:t> </a:t>
            </a:r>
            <a:r>
              <a:rPr lang="de-DE" sz="2800" dirty="0" err="1" smtClean="0">
                <a:sym typeface="Wingdings"/>
              </a:rPr>
              <a:t>taking</a:t>
            </a:r>
            <a:r>
              <a:rPr lang="de-DE" sz="2800" dirty="0" smtClean="0">
                <a:sym typeface="Wingdings"/>
              </a:rPr>
              <a:t> in </a:t>
            </a:r>
            <a:r>
              <a:rPr lang="de-DE" sz="2800" dirty="0" err="1" smtClean="0">
                <a:sym typeface="Wingdings"/>
              </a:rPr>
              <a:t>the</a:t>
            </a:r>
            <a:r>
              <a:rPr lang="de-DE" sz="2800" dirty="0" smtClean="0">
                <a:sym typeface="Wingdings"/>
              </a:rPr>
              <a:t> end, but </a:t>
            </a:r>
            <a:r>
              <a:rPr lang="de-DE" sz="2800" dirty="0" err="1" smtClean="0">
                <a:sym typeface="Wingdings"/>
              </a:rPr>
              <a:t>lot‘s</a:t>
            </a:r>
            <a:r>
              <a:rPr lang="de-DE" sz="2800" dirty="0" smtClean="0">
                <a:sym typeface="Wingdings"/>
              </a:rPr>
              <a:t> </a:t>
            </a:r>
            <a:r>
              <a:rPr lang="de-DE" sz="2800" dirty="0" err="1" smtClean="0">
                <a:sym typeface="Wingdings"/>
              </a:rPr>
              <a:t>of</a:t>
            </a:r>
            <a:r>
              <a:rPr lang="de-DE" sz="2800" dirty="0" smtClean="0">
                <a:sym typeface="Wingdings"/>
              </a:rPr>
              <a:t> </a:t>
            </a:r>
            <a:r>
              <a:rPr lang="de-DE" sz="2800" dirty="0" err="1" smtClean="0">
                <a:sym typeface="Wingdings"/>
              </a:rPr>
              <a:t>set-up</a:t>
            </a:r>
            <a:r>
              <a:rPr lang="de-DE" sz="2800" dirty="0" smtClean="0">
                <a:sym typeface="Wingdings"/>
              </a:rPr>
              <a:t> </a:t>
            </a:r>
            <a:r>
              <a:rPr lang="de-DE" sz="2800" dirty="0" err="1" smtClean="0">
                <a:sym typeface="Wingdings"/>
              </a:rPr>
              <a:t>work</a:t>
            </a:r>
            <a:r>
              <a:rPr lang="de-DE" sz="2800" dirty="0" smtClean="0">
                <a:sym typeface="Wingdings"/>
              </a:rPr>
              <a:t> </a:t>
            </a:r>
            <a:r>
              <a:rPr lang="de-DE" sz="2800" dirty="0" err="1" smtClean="0">
                <a:sym typeface="Wingdings"/>
              </a:rPr>
              <a:t>done</a:t>
            </a:r>
            <a:r>
              <a:rPr lang="de-DE" sz="2800" dirty="0" smtClean="0">
                <a:sym typeface="Wingdings"/>
              </a:rPr>
              <a:t> </a:t>
            </a:r>
            <a:r>
              <a:rPr lang="de-DE" sz="2800" dirty="0" err="1" smtClean="0">
                <a:sym typeface="Wingdings"/>
              </a:rPr>
              <a:t>which</a:t>
            </a:r>
            <a:r>
              <a:rPr lang="de-DE" sz="2800" dirty="0" smtClean="0">
                <a:sym typeface="Wingdings"/>
              </a:rPr>
              <a:t> will </a:t>
            </a:r>
            <a:r>
              <a:rPr lang="de-DE" sz="2800" dirty="0" err="1" smtClean="0">
                <a:sym typeface="Wingdings"/>
              </a:rPr>
              <a:t>be</a:t>
            </a:r>
            <a:r>
              <a:rPr lang="de-DE" sz="2800" dirty="0" smtClean="0">
                <a:sym typeface="Wingdings"/>
              </a:rPr>
              <a:t> </a:t>
            </a:r>
            <a:r>
              <a:rPr lang="de-DE" sz="2800" dirty="0" err="1" smtClean="0">
                <a:sym typeface="Wingdings"/>
              </a:rPr>
              <a:t>used</a:t>
            </a:r>
            <a:r>
              <a:rPr lang="de-DE" sz="2800" dirty="0" smtClean="0">
                <a:sym typeface="Wingdings"/>
              </a:rPr>
              <a:t> </a:t>
            </a:r>
            <a:r>
              <a:rPr lang="de-DE" sz="2800" dirty="0" err="1" smtClean="0">
                <a:sym typeface="Wingdings"/>
              </a:rPr>
              <a:t>next</a:t>
            </a:r>
            <a:r>
              <a:rPr lang="de-DE" sz="2800" dirty="0" smtClean="0">
                <a:sym typeface="Wingdings"/>
              </a:rPr>
              <a:t> time.</a:t>
            </a:r>
          </a:p>
          <a:p>
            <a:endParaRPr lang="de-DE" sz="2800" dirty="0">
              <a:sym typeface="Wingdings"/>
            </a:endParaRPr>
          </a:p>
          <a:p>
            <a:r>
              <a:rPr lang="de-DE" sz="2800" dirty="0" smtClean="0">
                <a:sym typeface="Wingdings"/>
              </a:rPr>
              <a:t>Set-</a:t>
            </a:r>
            <a:r>
              <a:rPr lang="de-DE" sz="2800" dirty="0" err="1" smtClean="0">
                <a:sym typeface="Wingdings"/>
              </a:rPr>
              <a:t>up</a:t>
            </a:r>
            <a:r>
              <a:rPr lang="de-DE" sz="2800" dirty="0" smtClean="0">
                <a:sym typeface="Wingdings"/>
              </a:rPr>
              <a:t> </a:t>
            </a:r>
            <a:r>
              <a:rPr lang="de-DE" sz="2800" dirty="0" err="1" smtClean="0">
                <a:sym typeface="Wingdings"/>
              </a:rPr>
              <a:t>conditions</a:t>
            </a:r>
            <a:r>
              <a:rPr lang="de-DE" sz="2800" dirty="0" smtClean="0">
                <a:sym typeface="Wingdings"/>
              </a:rPr>
              <a:t> </a:t>
            </a:r>
            <a:r>
              <a:rPr lang="de-DE" sz="2800" dirty="0" err="1" smtClean="0">
                <a:sym typeface="Wingdings"/>
              </a:rPr>
              <a:t>were</a:t>
            </a:r>
            <a:r>
              <a:rPr lang="de-DE" sz="2800" dirty="0" smtClean="0">
                <a:sym typeface="Wingdings"/>
              </a:rPr>
              <a:t> </a:t>
            </a:r>
            <a:r>
              <a:rPr lang="de-DE" sz="2800" dirty="0" err="1" smtClean="0">
                <a:sym typeface="Wingdings"/>
              </a:rPr>
              <a:t>good</a:t>
            </a:r>
            <a:r>
              <a:rPr lang="de-DE" sz="2800" dirty="0" smtClean="0">
                <a:sym typeface="Wingdings"/>
              </a:rPr>
              <a:t> </a:t>
            </a:r>
            <a:r>
              <a:rPr lang="de-DE" sz="2800" dirty="0" err="1" smtClean="0">
                <a:sym typeface="Wingdings"/>
              </a:rPr>
              <a:t>for</a:t>
            </a:r>
            <a:r>
              <a:rPr lang="de-DE" sz="2800" dirty="0" smtClean="0">
                <a:sym typeface="Wingdings"/>
              </a:rPr>
              <a:t> TOTEM </a:t>
            </a:r>
            <a:r>
              <a:rPr lang="de-DE" sz="2800" dirty="0" err="1" smtClean="0">
                <a:sym typeface="Wingdings"/>
              </a:rPr>
              <a:t>data</a:t>
            </a:r>
            <a:r>
              <a:rPr lang="de-DE" sz="2800" dirty="0" smtClean="0">
                <a:sym typeface="Wingdings"/>
              </a:rPr>
              <a:t> </a:t>
            </a:r>
            <a:r>
              <a:rPr lang="de-DE" sz="2800" dirty="0" err="1" smtClean="0">
                <a:sym typeface="Wingdings"/>
              </a:rPr>
              <a:t>taking</a:t>
            </a:r>
            <a:r>
              <a:rPr lang="de-DE" sz="2800" dirty="0" smtClean="0">
                <a:sym typeface="Wingdings"/>
              </a:rPr>
              <a:t>.</a:t>
            </a:r>
          </a:p>
          <a:p>
            <a:endParaRPr lang="de-DE" sz="2800" dirty="0" smtClean="0"/>
          </a:p>
          <a:p>
            <a:r>
              <a:rPr lang="de-DE" sz="2800" dirty="0" smtClean="0"/>
              <a:t>ALFA PXI </a:t>
            </a:r>
            <a:r>
              <a:rPr lang="de-DE" sz="2800" dirty="0" err="1" smtClean="0"/>
              <a:t>problem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TOTEM HV </a:t>
            </a:r>
            <a:r>
              <a:rPr lang="de-DE" sz="2800" dirty="0" err="1" smtClean="0"/>
              <a:t>problem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followed</a:t>
            </a:r>
            <a:r>
              <a:rPr lang="de-DE" sz="2800" dirty="0" smtClean="0"/>
              <a:t> </a:t>
            </a:r>
            <a:r>
              <a:rPr lang="de-DE" sz="2800" dirty="0" err="1" smtClean="0"/>
              <a:t>up</a:t>
            </a:r>
            <a:r>
              <a:rPr lang="de-DE" sz="2800" dirty="0" smtClean="0"/>
              <a:t>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67455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MD </a:t>
            </a:r>
            <a:r>
              <a:rPr lang="de-DE" dirty="0" err="1" smtClean="0"/>
              <a:t>session</a:t>
            </a:r>
            <a:r>
              <a:rPr lang="de-DE" dirty="0" smtClean="0"/>
              <a:t> #3 </a:t>
            </a:r>
            <a:r>
              <a:rPr lang="de-DE" dirty="0" err="1" smtClean="0"/>
              <a:t>started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Optics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smtClean="0">
                <a:latin typeface="Symbol" charset="2"/>
                <a:cs typeface="Symbol" charset="2"/>
              </a:rPr>
              <a:t>b</a:t>
            </a:r>
            <a:r>
              <a:rPr lang="de-DE" dirty="0" smtClean="0"/>
              <a:t>* = 1m </a:t>
            </a:r>
            <a:r>
              <a:rPr lang="de-DE" dirty="0" err="1" smtClean="0"/>
              <a:t>ongoing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1m.</a:t>
            </a:r>
          </a:p>
          <a:p>
            <a:pPr lvl="1"/>
            <a:r>
              <a:rPr lang="de-DE" dirty="0" err="1" smtClean="0"/>
              <a:t>Optics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r>
              <a:rPr lang="de-DE" dirty="0" smtClean="0"/>
              <a:t> but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err="1" smtClean="0">
                <a:sym typeface="Wingdings"/>
              </a:rPr>
              <a:t>no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correction</a:t>
            </a:r>
            <a:r>
              <a:rPr lang="de-DE" dirty="0" smtClean="0">
                <a:sym typeface="Wingdings"/>
              </a:rPr>
              <a:t>.</a:t>
            </a:r>
          </a:p>
          <a:p>
            <a:pPr lvl="1"/>
            <a:r>
              <a:rPr lang="de-DE" dirty="0" smtClean="0">
                <a:sym typeface="Wingdings"/>
              </a:rPr>
              <a:t>Test </a:t>
            </a:r>
            <a:r>
              <a:rPr lang="de-DE" dirty="0" err="1" smtClean="0">
                <a:sym typeface="Wingdings"/>
              </a:rPr>
              <a:t>squeeze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to</a:t>
            </a:r>
            <a:r>
              <a:rPr lang="de-DE" dirty="0" smtClean="0">
                <a:sym typeface="Wingdings"/>
              </a:rPr>
              <a:t> 0.5m (not </a:t>
            </a:r>
            <a:r>
              <a:rPr lang="de-DE" dirty="0" err="1" smtClean="0">
                <a:sym typeface="Wingdings"/>
              </a:rPr>
              <a:t>usable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for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physics</a:t>
            </a:r>
            <a:r>
              <a:rPr lang="de-DE" dirty="0" smtClean="0">
                <a:sym typeface="Wingdings"/>
              </a:rPr>
              <a:t>).</a:t>
            </a:r>
          </a:p>
          <a:p>
            <a:r>
              <a:rPr lang="de-DE" dirty="0" err="1" smtClean="0">
                <a:sym typeface="Wingdings"/>
              </a:rPr>
              <a:t>Once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optics</a:t>
            </a:r>
            <a:r>
              <a:rPr lang="de-DE" dirty="0" smtClean="0">
                <a:sym typeface="Wingdings"/>
              </a:rPr>
              <a:t>, </a:t>
            </a:r>
            <a:r>
              <a:rPr lang="de-DE" dirty="0" err="1" smtClean="0">
                <a:sym typeface="Wingdings"/>
              </a:rPr>
              <a:t>orbit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and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sequence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set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up</a:t>
            </a:r>
            <a:r>
              <a:rPr lang="de-DE" dirty="0" smtClean="0">
                <a:sym typeface="Wingdings"/>
              </a:rPr>
              <a:t>:</a:t>
            </a:r>
          </a:p>
          <a:p>
            <a:pPr lvl="1"/>
            <a:r>
              <a:rPr lang="de-DE" dirty="0" err="1" smtClean="0">
                <a:sym typeface="Wingdings"/>
              </a:rPr>
              <a:t>Collimation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set-up</a:t>
            </a:r>
            <a:r>
              <a:rPr lang="de-DE" dirty="0" smtClean="0">
                <a:sym typeface="Wingdings"/>
              </a:rPr>
              <a:t> in IR1 </a:t>
            </a:r>
            <a:r>
              <a:rPr lang="de-DE" dirty="0" err="1" smtClean="0">
                <a:sym typeface="Wingdings"/>
              </a:rPr>
              <a:t>and</a:t>
            </a:r>
            <a:r>
              <a:rPr lang="de-DE" dirty="0" smtClean="0">
                <a:sym typeface="Wingdings"/>
              </a:rPr>
              <a:t> IR5 (</a:t>
            </a:r>
            <a:r>
              <a:rPr lang="de-DE" dirty="0" err="1" smtClean="0">
                <a:sym typeface="Wingdings"/>
              </a:rPr>
              <a:t>Sat</a:t>
            </a:r>
            <a:r>
              <a:rPr lang="de-DE" dirty="0" smtClean="0">
                <a:sym typeface="Wingdings"/>
              </a:rPr>
              <a:t>).</a:t>
            </a:r>
          </a:p>
          <a:p>
            <a:pPr lvl="1"/>
            <a:r>
              <a:rPr lang="de-DE" dirty="0" smtClean="0">
                <a:sym typeface="Wingdings"/>
              </a:rPr>
              <a:t>LR beam-beam </a:t>
            </a:r>
            <a:r>
              <a:rPr lang="de-DE" dirty="0" err="1" smtClean="0">
                <a:sym typeface="Wingdings"/>
              </a:rPr>
              <a:t>test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for</a:t>
            </a:r>
            <a:r>
              <a:rPr lang="de-DE" dirty="0" smtClean="0">
                <a:sym typeface="Wingdings"/>
              </a:rPr>
              <a:t> 8</a:t>
            </a:r>
            <a:r>
              <a:rPr lang="de-DE" dirty="0" smtClean="0">
                <a:latin typeface="Symbol" charset="2"/>
                <a:cs typeface="Symbol" charset="2"/>
                <a:sym typeface="Wingdings"/>
              </a:rPr>
              <a:t>s </a:t>
            </a:r>
            <a:r>
              <a:rPr lang="de-DE" dirty="0" err="1" smtClean="0">
                <a:sym typeface="Wingdings"/>
              </a:rPr>
              <a:t>separation</a:t>
            </a:r>
            <a:r>
              <a:rPr lang="de-DE" dirty="0" smtClean="0">
                <a:sym typeface="Wingdings"/>
              </a:rPr>
              <a:t> (</a:t>
            </a:r>
            <a:r>
              <a:rPr lang="de-DE" dirty="0" err="1" smtClean="0">
                <a:sym typeface="Wingdings"/>
              </a:rPr>
              <a:t>Sat</a:t>
            </a:r>
            <a:r>
              <a:rPr lang="de-DE" dirty="0" smtClean="0">
                <a:sym typeface="Wingdings"/>
              </a:rPr>
              <a:t>).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err="1" smtClean="0"/>
              <a:t>Wed</a:t>
            </a:r>
            <a:r>
              <a:rPr lang="de-DE" sz="3600" dirty="0" smtClean="0"/>
              <a:t> 24/8 </a:t>
            </a:r>
            <a:r>
              <a:rPr lang="de-DE" sz="3600" dirty="0" smtClean="0">
                <a:sym typeface="Wingdings"/>
              </a:rPr>
              <a:t> MD#3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592524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24800" cy="792163"/>
          </a:xfrm>
        </p:spPr>
        <p:txBody>
          <a:bodyPr/>
          <a:lstStyle/>
          <a:p>
            <a:r>
              <a:rPr lang="en-US" dirty="0" smtClean="0"/>
              <a:t>MD Planning Wed – Thu (24. – 25.8.)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737727"/>
              </p:ext>
            </p:extLst>
          </p:nvPr>
        </p:nvGraphicFramePr>
        <p:xfrm>
          <a:off x="467430" y="931259"/>
          <a:ext cx="8425170" cy="5206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80"/>
                <a:gridCol w="792110"/>
                <a:gridCol w="6422419"/>
                <a:gridCol w="634561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Time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</a:t>
                      </a:r>
                      <a:endParaRPr lang="en-US" sz="1600" dirty="0"/>
                    </a:p>
                  </a:txBody>
                  <a:tcPr/>
                </a:tc>
              </a:tr>
              <a:tr h="312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Wed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04:00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4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4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426163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06:00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3.5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TeV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: 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Head-on beam-beam + 1h data taking (stable beams)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dirty="0" smtClean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highest pile-up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de-DE" sz="1400" i="0" dirty="0" smtClean="0"/>
                        <a:t>13:00</a:t>
                      </a:r>
                      <a:endParaRPr lang="de-DE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4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4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524762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15:00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</a:t>
                      </a:r>
                      <a:r>
                        <a:rPr lang="en-US" sz="1600" noProof="0" dirty="0" smtClean="0"/>
                        <a:t>3.5 </a:t>
                      </a:r>
                      <a:r>
                        <a:rPr lang="en-US" sz="1600" noProof="0" dirty="0" err="1" smtClean="0"/>
                        <a:t>TeV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Optics setup for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*=1m (1)</a:t>
                      </a:r>
                      <a:r>
                        <a:rPr lang="en-US" sz="1600" b="1" u="none" noProof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="0" i="1" u="none" dirty="0" smtClean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lang="en-US" sz="1600" i="1" dirty="0" smtClean="0"/>
                        <a:t>Pilots through squeeze, measure and correct Q, Q’, C, orbit,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dirty="0" smtClean="0"/>
                        <a:t>measure beating and local coupling</a:t>
                      </a:r>
                      <a:endParaRPr lang="en-US" sz="16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19:00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4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4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75002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21:00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</a:t>
                      </a:r>
                      <a:r>
                        <a:rPr lang="en-US" sz="1600" noProof="0" dirty="0" err="1" smtClean="0"/>
                        <a:t>GeV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smtClean="0">
                          <a:sym typeface="Wingdings"/>
                        </a:rPr>
                        <a:t> </a:t>
                      </a:r>
                      <a:r>
                        <a:rPr lang="en-US" sz="1600" noProof="0" dirty="0" smtClean="0"/>
                        <a:t>3.5 </a:t>
                      </a:r>
                      <a:r>
                        <a:rPr lang="en-US" sz="1600" noProof="0" dirty="0" err="1" smtClean="0"/>
                        <a:t>TeV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Long</a:t>
                      </a:r>
                      <a:r>
                        <a:rPr lang="en-US" sz="2000" b="1" u="sng" baseline="0" noProof="0" dirty="0" smtClean="0">
                          <a:solidFill>
                            <a:srgbClr val="0000FF"/>
                          </a:solidFill>
                        </a:rPr>
                        <a:t> bunch length</a:t>
                      </a:r>
                      <a:r>
                        <a:rPr lang="en-US" sz="1600" baseline="0" noProof="0" dirty="0" smtClean="0"/>
                        <a:t> – </a:t>
                      </a:r>
                      <a:r>
                        <a:rPr lang="en-US" sz="1600" i="1" baseline="0" noProof="0" dirty="0" smtClean="0"/>
                        <a:t>RF setup at injection, test ramp for losses in IR3, voltage change at flat top</a:t>
                      </a:r>
                      <a:endParaRPr lang="en-US" sz="16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Thu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03:00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/>
                        <a:t>Ramp down,</a:t>
                      </a:r>
                      <a:r>
                        <a:rPr lang="en-US" sz="1400" i="1" baseline="0" noProof="0" dirty="0" smtClean="0"/>
                        <a:t> cycle</a:t>
                      </a:r>
                      <a:endParaRPr lang="en-US" sz="14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528575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05:00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/>
                        </a:rPr>
                        <a:t> 3.5 </a:t>
                      </a:r>
                      <a:r>
                        <a:rPr lang="en-US" sz="160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>
                          <a:sym typeface="Wingdings"/>
                        </a:rPr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Beam Instrumentation</a:t>
                      </a:r>
                      <a:endParaRPr lang="en-US" sz="160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13:00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down, cycle.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56393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15:00</a:t>
                      </a:r>
                      <a:endParaRPr lang="en-GB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3.5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LR beam-beam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batches, effect of number of LR interactions, effect of </a:t>
                      </a:r>
                      <a:r>
                        <a:rPr kumimoji="0" lang="en-US" sz="16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emittance</a:t>
                      </a:r>
                      <a:endPara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Planning 2011/12, MD#3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16/08/2011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5854" y="1447800"/>
            <a:ext cx="7378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Postponed to after TS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79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01000" cy="792163"/>
          </a:xfrm>
        </p:spPr>
        <p:txBody>
          <a:bodyPr/>
          <a:lstStyle/>
          <a:p>
            <a:r>
              <a:rPr lang="en-US" dirty="0" smtClean="0"/>
              <a:t>Draft MD Planning Fri – Sat (26. – 27.8.)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526498"/>
              </p:ext>
            </p:extLst>
          </p:nvPr>
        </p:nvGraphicFramePr>
        <p:xfrm>
          <a:off x="467430" y="944820"/>
          <a:ext cx="8353160" cy="476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369"/>
                <a:gridCol w="696097"/>
                <a:gridCol w="6419557"/>
                <a:gridCol w="6291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MP</a:t>
                      </a:r>
                      <a:endParaRPr lang="en-US" sz="1400" dirty="0"/>
                    </a:p>
                  </a:txBody>
                  <a:tcPr/>
                </a:tc>
              </a:tr>
              <a:tr h="242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23:00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down, cycle.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dirty="0" smtClean="0"/>
                    </a:p>
                  </a:txBody>
                  <a:tcPr marL="12700" marR="12700" marT="12700" marB="0" anchor="ctr"/>
                </a:tc>
              </a:tr>
              <a:tr h="485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Fri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01:00</a:t>
                      </a:r>
                      <a:endParaRPr lang="en-GB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</a:t>
                      </a:r>
                      <a:r>
                        <a:rPr lang="en-US" sz="1600" noProof="0" dirty="0" err="1" smtClean="0"/>
                        <a:t>GeV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Transverse damper</a:t>
                      </a:r>
                      <a:r>
                        <a:rPr lang="en-US" sz="2000" noProof="0" dirty="0" smtClean="0"/>
                        <a:t> </a:t>
                      </a:r>
                      <a:r>
                        <a:rPr lang="en-US" sz="2000" b="0" noProof="0" dirty="0" smtClean="0"/>
                        <a:t> </a:t>
                      </a:r>
                      <a:r>
                        <a:rPr lang="en-US" sz="1600" b="0" i="0" u="none" dirty="0" smtClean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lang="en-US" sz="1600" i="1" noProof="0" dirty="0" smtClean="0"/>
                        <a:t>beam blowup at injection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B/C</a:t>
                      </a: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07:00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/>
                        <a:t>450 </a:t>
                      </a:r>
                      <a:r>
                        <a:rPr lang="en-US" sz="1600" b="0" i="0" dirty="0" err="1" smtClean="0"/>
                        <a:t>GeV</a:t>
                      </a:r>
                      <a:r>
                        <a:rPr lang="en-US" sz="1600" b="0" i="0" dirty="0" smtClean="0"/>
                        <a:t> </a:t>
                      </a:r>
                      <a:r>
                        <a:rPr lang="en-US" sz="1600" b="0" i="0" dirty="0" smtClean="0">
                          <a:sym typeface="Wingdings"/>
                        </a:rPr>
                        <a:t> </a:t>
                      </a:r>
                      <a:r>
                        <a:rPr lang="en-US" sz="1600" b="0" i="0" dirty="0" smtClean="0"/>
                        <a:t>3.5 </a:t>
                      </a:r>
                      <a:r>
                        <a:rPr lang="en-US" sz="1600" b="0" i="0" dirty="0" err="1" smtClean="0"/>
                        <a:t>TeV</a:t>
                      </a:r>
                      <a:r>
                        <a:rPr lang="en-US" sz="1600" b="0" i="0" dirty="0" smtClean="0"/>
                        <a:t>:  </a:t>
                      </a:r>
                      <a:r>
                        <a:rPr lang="en-US" sz="2000" b="1" i="0" u="sng" dirty="0" smtClean="0">
                          <a:solidFill>
                            <a:srgbClr val="0000FF"/>
                          </a:solidFill>
                        </a:rPr>
                        <a:t>Aperture</a:t>
                      </a:r>
                      <a:r>
                        <a:rPr lang="en-US" sz="2000" b="0" i="0" u="none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="0" i="0" u="none" dirty="0" smtClean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lang="en-US" sz="1600" b="0" i="1" u="none" dirty="0" smtClean="0">
                          <a:solidFill>
                            <a:schemeClr val="tx1"/>
                          </a:solidFill>
                        </a:rPr>
                        <a:t>scraping pilot beam tails in triplets, maybe test global aperture measurement with transverse damper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35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15:00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down, cycle.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35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17:00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baseline="0" dirty="0" smtClean="0">
                          <a:sym typeface="Wingdings"/>
                        </a:rPr>
                        <a:t>:  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</a:rPr>
                        <a:t>25 ns studies</a:t>
                      </a:r>
                      <a:r>
                        <a:rPr lang="en-US" sz="2000" b="1" u="none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u="none" baseline="0" dirty="0" smtClean="0"/>
                        <a:t>– </a:t>
                      </a:r>
                      <a:r>
                        <a:rPr lang="en-US" sz="1600" i="1" u="none" baseline="0" dirty="0" smtClean="0"/>
                        <a:t>injection of up to 144b/288b, damper</a:t>
                      </a:r>
                      <a:endParaRPr lang="en-US" sz="1600" b="0" i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Sat</a:t>
                      </a:r>
                      <a:endParaRPr lang="en-US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00:00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baseline="0" dirty="0" smtClean="0">
                          <a:sym typeface="Wingdings"/>
                        </a:rPr>
                        <a:t>:  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</a:rPr>
                        <a:t>25 ns studies</a:t>
                      </a:r>
                      <a:r>
                        <a:rPr lang="en-US" sz="2000" b="1" u="none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u="none" baseline="0" dirty="0" smtClean="0"/>
                        <a:t>– </a:t>
                      </a:r>
                      <a:r>
                        <a:rPr lang="en-US" sz="1600" i="1" u="none" baseline="0" dirty="0" smtClean="0"/>
                        <a:t>vacuum, </a:t>
                      </a:r>
                      <a:r>
                        <a:rPr lang="en-US" sz="1600" i="1" u="none" baseline="0" dirty="0" err="1" smtClean="0"/>
                        <a:t>ecloud</a:t>
                      </a:r>
                      <a:r>
                        <a:rPr lang="en-US" sz="1600" i="1" u="none" baseline="0" dirty="0" smtClean="0"/>
                        <a:t>, RF</a:t>
                      </a:r>
                      <a:endParaRPr lang="en-US" sz="1600" b="0" i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07:00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sym typeface="Wingdings"/>
                        </a:rPr>
                        <a:t> 3.5 </a:t>
                      </a:r>
                      <a:r>
                        <a:rPr lang="en-US" sz="1600" baseline="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/>
                        <a:t>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Optics setup for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*=1m (2)</a:t>
                      </a:r>
                      <a:r>
                        <a:rPr lang="en-US" sz="1600" i="1" baseline="0" dirty="0" smtClean="0"/>
                        <a:t>– </a:t>
                      </a:r>
                      <a:r>
                        <a:rPr lang="en-US" sz="1600" i="1" dirty="0" smtClean="0"/>
                        <a:t>apply proposed beating and local coupling corrections; at</a:t>
                      </a:r>
                      <a:r>
                        <a:rPr lang="en-US" sz="1600" i="1" baseline="0" dirty="0" smtClean="0"/>
                        <a:t> 1m: </a:t>
                      </a:r>
                      <a:r>
                        <a:rPr lang="en-US" sz="1600" i="1" dirty="0" smtClean="0"/>
                        <a:t>measure beating and coupling, verify corrections, test collision beam process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35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15:00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down, cycle.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72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17:00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sym typeface="Wingdings"/>
                        </a:rPr>
                        <a:t> 3.5 </a:t>
                      </a:r>
                      <a:r>
                        <a:rPr lang="en-US" sz="1600" baseline="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/>
                        <a:t>: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</a:rPr>
                        <a:t>Collimator setup for 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</a:rPr>
                        <a:t>*=1m</a:t>
                      </a:r>
                      <a:r>
                        <a:rPr lang="en-US" sz="1600" i="1" baseline="0" dirty="0" smtClean="0"/>
                        <a:t>– tight collimation settings, set up TCT’s in IR, loss maps. Asynchronous dump, if time left.</a:t>
                      </a:r>
                      <a:endParaRPr lang="en-US" sz="1600" i="1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B</a:t>
                      </a: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Planning 2011/12, MD#3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16/08/2011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8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Fills Last 8 Days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066800"/>
            <a:ext cx="85344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/>
                <a:cs typeface="Times New Roman"/>
              </a:rPr>
              <a:t>Fill 	date	length	max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Lumi</a:t>
            </a:r>
            <a:r>
              <a:rPr lang="en-US" sz="2000" b="1" i="1" dirty="0" smtClean="0">
                <a:latin typeface="Times New Roman"/>
                <a:cs typeface="Times New Roman"/>
              </a:rPr>
              <a:t> 	</a:t>
            </a:r>
            <a:r>
              <a:rPr lang="en-US" sz="2000" b="1" i="1" dirty="0" err="1" smtClean="0">
                <a:latin typeface="Times New Roman"/>
                <a:cs typeface="Times New Roman"/>
              </a:rPr>
              <a:t>int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lumi</a:t>
            </a:r>
            <a:r>
              <a:rPr lang="en-US" sz="2000" b="1" i="1" dirty="0" smtClean="0">
                <a:latin typeface="Times New Roman"/>
                <a:cs typeface="Times New Roman"/>
              </a:rPr>
              <a:t>		Dump</a:t>
            </a: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....       recovering from cry problem: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restart Tuesday</a:t>
            </a: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pPr marL="342900" indent="-342900">
              <a:buAutoNum type="arabicPlain" startAt="2028"/>
            </a:pPr>
            <a:r>
              <a:rPr lang="en-US" sz="2000" b="1" i="1" dirty="0" smtClean="0">
                <a:latin typeface="Times New Roman"/>
                <a:cs typeface="Times New Roman"/>
              </a:rPr>
              <a:t>       16.8.	3:06h	    1.9		19.3      		</a:t>
            </a:r>
            <a:r>
              <a:rPr lang="en-US" b="1" i="1" dirty="0" smtClean="0">
                <a:latin typeface="Times New Roman"/>
                <a:cs typeface="Times New Roman"/>
              </a:rPr>
              <a:t>RF </a:t>
            </a:r>
            <a:r>
              <a:rPr lang="en-US" b="1" i="1" dirty="0" err="1" smtClean="0">
                <a:latin typeface="Times New Roman"/>
                <a:cs typeface="Times New Roman"/>
              </a:rPr>
              <a:t>Cly</a:t>
            </a:r>
            <a:r>
              <a:rPr lang="en-US" b="1" i="1" dirty="0" smtClean="0">
                <a:latin typeface="Times New Roman"/>
                <a:cs typeface="Times New Roman"/>
              </a:rPr>
              <a:t> </a:t>
            </a:r>
            <a:r>
              <a:rPr lang="en-US" b="1" i="1" dirty="0" err="1" smtClean="0">
                <a:latin typeface="Times New Roman"/>
                <a:cs typeface="Times New Roman"/>
              </a:rPr>
              <a:t>fil</a:t>
            </a:r>
            <a:r>
              <a:rPr lang="en-US" b="1" i="1" dirty="0" smtClean="0">
                <a:latin typeface="Times New Roman"/>
                <a:cs typeface="Times New Roman"/>
              </a:rPr>
              <a:t> current</a:t>
            </a:r>
          </a:p>
          <a:p>
            <a:pPr marL="342900" indent="-342900"/>
            <a:r>
              <a:rPr lang="en-US" sz="2000" b="1" i="1" dirty="0" smtClean="0">
                <a:latin typeface="Times New Roman"/>
                <a:cs typeface="Times New Roman"/>
              </a:rPr>
              <a:t>	</a:t>
            </a:r>
            <a:endParaRPr lang="en-US" sz="9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2029       17.8.	4:10h 	    2.1		26.4		</a:t>
            </a:r>
            <a:r>
              <a:rPr lang="en-US" b="1" i="1" dirty="0" smtClean="0">
                <a:latin typeface="Times New Roman"/>
                <a:cs typeface="Times New Roman"/>
              </a:rPr>
              <a:t>UFO Atlas</a:t>
            </a:r>
          </a:p>
          <a:p>
            <a:endParaRPr lang="en-US" sz="9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2030       17.8.	1:41h	    2.2		11.7		</a:t>
            </a:r>
            <a:r>
              <a:rPr lang="en-US" b="1" i="1" dirty="0" smtClean="0">
                <a:latin typeface="Times New Roman"/>
                <a:cs typeface="Times New Roman"/>
              </a:rPr>
              <a:t>RQX.L5 </a:t>
            </a:r>
            <a:r>
              <a:rPr lang="en-US" b="1" i="1" dirty="0" err="1" smtClean="0">
                <a:latin typeface="Times New Roman"/>
                <a:cs typeface="Times New Roman"/>
              </a:rPr>
              <a:t>curr</a:t>
            </a:r>
            <a:r>
              <a:rPr lang="en-US" b="1" i="1" dirty="0" smtClean="0">
                <a:latin typeface="Times New Roman"/>
                <a:cs typeface="Times New Roman"/>
              </a:rPr>
              <a:t> meas.</a:t>
            </a:r>
          </a:p>
          <a:p>
            <a:endParaRPr lang="en-US" sz="9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2031       17.8.	0:51h 	    2.1		 6.1		</a:t>
            </a:r>
            <a:r>
              <a:rPr lang="en-US" b="1" i="1" dirty="0" smtClean="0">
                <a:latin typeface="Times New Roman"/>
                <a:cs typeface="Times New Roman"/>
              </a:rPr>
              <a:t>EDF</a:t>
            </a:r>
          </a:p>
          <a:p>
            <a:endParaRPr lang="en-US" sz="900" b="1" i="1" dirty="0" smtClean="0">
              <a:latin typeface="Times New Roman"/>
              <a:cs typeface="Times New Roman"/>
            </a:endParaRPr>
          </a:p>
          <a:p>
            <a:pPr marL="342900" indent="-342900">
              <a:buAutoNum type="arabicPlain" startAt="2032"/>
            </a:pPr>
            <a:r>
              <a:rPr lang="en-US" sz="2000" b="1" i="1" dirty="0" smtClean="0">
                <a:latin typeface="Times New Roman"/>
                <a:cs typeface="Times New Roman"/>
              </a:rPr>
              <a:t>       18.8.	5:13h 	    2.4		35.5		</a:t>
            </a:r>
            <a:r>
              <a:rPr lang="en-US" b="1" i="1" dirty="0" smtClean="0">
                <a:latin typeface="Times New Roman"/>
                <a:cs typeface="Times New Roman"/>
              </a:rPr>
              <a:t>EDF</a:t>
            </a:r>
          </a:p>
          <a:p>
            <a:pPr marL="342900" indent="-342900">
              <a:buAutoNum type="arabicPlain" startAt="2032"/>
            </a:pPr>
            <a:endParaRPr lang="en-US" sz="2000" b="1" i="1" dirty="0" smtClean="0">
              <a:latin typeface="Times New Roman"/>
              <a:cs typeface="Times New Roman"/>
            </a:endParaRPr>
          </a:p>
          <a:p>
            <a:pPr marL="342900" indent="-342900"/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....      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General power cut with subsequent recovery</a:t>
            </a:r>
          </a:p>
          <a:p>
            <a:pPr marL="342900" indent="-342900"/>
            <a:endParaRPr lang="en-US" sz="9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2037       21.8. 	8:00h	    2.0		44.0		</a:t>
            </a:r>
            <a:r>
              <a:rPr lang="en-US" b="1" i="1" dirty="0" smtClean="0">
                <a:latin typeface="Times New Roman"/>
                <a:cs typeface="Times New Roman"/>
              </a:rPr>
              <a:t>tight collimation test</a:t>
            </a:r>
            <a:endParaRPr lang="en-US" b="1" i="1" dirty="0" smtClean="0">
              <a:latin typeface="Times New Roman"/>
              <a:cs typeface="Times New Roman"/>
            </a:endParaRPr>
          </a:p>
          <a:p>
            <a:endParaRPr lang="en-US" sz="9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2040       22.8</a:t>
            </a:r>
            <a:r>
              <a:rPr lang="en-US" sz="2000" b="1" i="1" dirty="0" smtClean="0">
                <a:latin typeface="Times New Roman"/>
                <a:cs typeface="Times New Roman"/>
              </a:rPr>
              <a:t>.     </a:t>
            </a:r>
            <a:r>
              <a:rPr lang="en-US" sz="2000" b="1" i="1" dirty="0" smtClean="0">
                <a:latin typeface="Times New Roman"/>
                <a:cs typeface="Times New Roman"/>
              </a:rPr>
              <a:t>18:00h</a:t>
            </a:r>
            <a:r>
              <a:rPr lang="en-US" sz="2000" b="1" i="1" dirty="0" smtClean="0">
                <a:latin typeface="Times New Roman"/>
                <a:cs typeface="Times New Roman"/>
              </a:rPr>
              <a:t>	    2.1		</a:t>
            </a:r>
            <a:r>
              <a:rPr lang="en-US" sz="2000" b="1" i="1" dirty="0" smtClean="0">
                <a:latin typeface="Times New Roman"/>
                <a:cs typeface="Times New Roman"/>
              </a:rPr>
              <a:t>83.0		</a:t>
            </a:r>
            <a:r>
              <a:rPr lang="en-US" b="1" i="1" dirty="0" smtClean="0">
                <a:latin typeface="Times New Roman"/>
                <a:cs typeface="Times New Roman"/>
              </a:rPr>
              <a:t>planned dump</a:t>
            </a:r>
            <a:endParaRPr lang="en-US" b="1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24800" cy="792163"/>
          </a:xfrm>
        </p:spPr>
        <p:txBody>
          <a:bodyPr/>
          <a:lstStyle/>
          <a:p>
            <a:r>
              <a:rPr lang="en-US" dirty="0"/>
              <a:t>Draft MD Planning </a:t>
            </a:r>
            <a:r>
              <a:rPr lang="en-US" dirty="0" smtClean="0"/>
              <a:t>Sun – Mon (28. – 29.8.)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645363"/>
              </p:ext>
            </p:extLst>
          </p:nvPr>
        </p:nvGraphicFramePr>
        <p:xfrm>
          <a:off x="467430" y="908650"/>
          <a:ext cx="8295570" cy="4103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370"/>
                <a:gridCol w="609600"/>
                <a:gridCol w="6553200"/>
                <a:gridCol w="53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MP</a:t>
                      </a:r>
                      <a:endParaRPr lang="en-US" sz="1400" dirty="0"/>
                    </a:p>
                  </a:txBody>
                  <a:tcPr anchor="ctr"/>
                </a:tc>
              </a:tr>
              <a:tr h="320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01:00</a:t>
                      </a:r>
                      <a:endParaRPr lang="en-US" sz="14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down,</a:t>
                      </a:r>
                      <a:r>
                        <a:rPr lang="en-US" sz="1400" b="0" i="1" baseline="0" dirty="0" smtClean="0"/>
                        <a:t> cycle.</a:t>
                      </a:r>
                      <a:endParaRPr lang="en-US" sz="1400" i="1" u="none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88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/>
                        <a:t>03:00</a:t>
                      </a:r>
                      <a:endParaRPr lang="en-US" sz="1400" b="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 smtClean="0"/>
                        <a:t>450 </a:t>
                      </a:r>
                      <a:r>
                        <a:rPr lang="en-US" sz="1600" u="none" dirty="0" err="1" smtClean="0"/>
                        <a:t>GeV</a:t>
                      </a:r>
                      <a:r>
                        <a:rPr lang="en-US" sz="1600" u="none" baseline="0" dirty="0" smtClean="0"/>
                        <a:t> </a:t>
                      </a:r>
                      <a:r>
                        <a:rPr lang="en-US" sz="1600" u="none" baseline="0" dirty="0" err="1" smtClean="0">
                          <a:sym typeface="Wingdings"/>
                        </a:rPr>
                        <a:t></a:t>
                      </a:r>
                      <a:r>
                        <a:rPr lang="en-US" sz="1600" u="none" baseline="0" dirty="0" smtClean="0">
                          <a:sym typeface="Wingdings"/>
                        </a:rPr>
                        <a:t> 3.5 </a:t>
                      </a:r>
                      <a:r>
                        <a:rPr lang="en-US" sz="1600" u="none" baseline="0" dirty="0" err="1" smtClean="0">
                          <a:sym typeface="Wingdings"/>
                        </a:rPr>
                        <a:t>TeV</a:t>
                      </a:r>
                      <a:r>
                        <a:rPr lang="en-US" sz="1600" u="none" dirty="0" smtClean="0"/>
                        <a:t>: </a:t>
                      </a:r>
                      <a:r>
                        <a:rPr lang="en-US" sz="2000" b="1" u="sng" dirty="0" err="1" smtClean="0">
                          <a:solidFill>
                            <a:srgbClr val="0000FF"/>
                          </a:solidFill>
                        </a:rPr>
                        <a:t>p-p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000" b="1" u="sng" dirty="0" err="1" smtClean="0">
                          <a:solidFill>
                            <a:srgbClr val="0000FF"/>
                          </a:solidFill>
                        </a:rPr>
                        <a:t>rephasing</a:t>
                      </a:r>
                      <a:r>
                        <a:rPr lang="en-US" sz="2000" b="1" u="none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u="none" baseline="0" dirty="0" smtClean="0"/>
                        <a:t>– </a:t>
                      </a:r>
                      <a:r>
                        <a:rPr lang="en-US" sz="1600" i="1" u="none" baseline="0" dirty="0" err="1" smtClean="0"/>
                        <a:t>debunching</a:t>
                      </a:r>
                      <a:r>
                        <a:rPr lang="en-US" sz="1600" i="1" u="none" baseline="0" dirty="0" smtClean="0"/>
                        <a:t> during ring </a:t>
                      </a:r>
                      <a:r>
                        <a:rPr lang="en-US" sz="1600" i="1" u="none" baseline="0" dirty="0" err="1" smtClean="0"/>
                        <a:t>rephasing</a:t>
                      </a:r>
                      <a:r>
                        <a:rPr lang="en-US" sz="1600" i="1" u="none" baseline="0" dirty="0" smtClean="0"/>
                        <a:t> with nominal </a:t>
                      </a:r>
                      <a:r>
                        <a:rPr lang="en-US" sz="1600" i="1" u="none" baseline="0" dirty="0" err="1" smtClean="0"/>
                        <a:t>emittances</a:t>
                      </a:r>
                      <a:endParaRPr lang="en-US" sz="1400" b="0" i="1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  <a:tr h="288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/>
                        <a:t>09:00</a:t>
                      </a:r>
                      <a:endParaRPr lang="en-US" sz="1400" b="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down,</a:t>
                      </a:r>
                      <a:r>
                        <a:rPr lang="en-US" sz="1400" b="0" i="1" baseline="0" dirty="0" smtClean="0"/>
                        <a:t> cycle.</a:t>
                      </a:r>
                      <a:endParaRPr lang="en-US" sz="1400" i="1" u="none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  <a:tr h="698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11:00</a:t>
                      </a:r>
                      <a:endParaRPr lang="de-DE" sz="14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 smtClean="0"/>
                        <a:t>450 </a:t>
                      </a:r>
                      <a:r>
                        <a:rPr lang="en-US" sz="1600" b="0" i="0" baseline="0" dirty="0" err="1" smtClean="0"/>
                        <a:t>GeV</a:t>
                      </a:r>
                      <a:r>
                        <a:rPr lang="en-US" sz="1600" b="0" i="0" baseline="0" dirty="0" smtClean="0"/>
                        <a:t>:   </a:t>
                      </a:r>
                      <a:r>
                        <a:rPr lang="en-US" sz="2000" b="1" i="0" u="sng" baseline="0" dirty="0" smtClean="0">
                          <a:solidFill>
                            <a:srgbClr val="0000FF"/>
                          </a:solidFill>
                        </a:rPr>
                        <a:t>UFO studies</a:t>
                      </a:r>
                      <a:r>
                        <a:rPr lang="en-US" sz="2000" b="1" i="0" u="none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="0" i="0" baseline="0" dirty="0" smtClean="0"/>
                        <a:t>– </a:t>
                      </a:r>
                      <a:r>
                        <a:rPr lang="en-US" sz="1600" b="0" i="1" baseline="0" dirty="0" smtClean="0"/>
                        <a:t>generation mechanism at </a:t>
                      </a:r>
                      <a:r>
                        <a:rPr lang="en-US" sz="1600" b="0" i="1" baseline="0" dirty="0" err="1" smtClean="0"/>
                        <a:t>MKI’s</a:t>
                      </a:r>
                      <a:r>
                        <a:rPr lang="en-US" sz="1600" b="0" i="1" baseline="0" dirty="0" smtClean="0"/>
                        <a:t>, statistics, MKQA tests (</a:t>
                      </a:r>
                      <a:r>
                        <a:rPr lang="en-US" sz="1600" b="0" i="1" baseline="0" dirty="0" err="1" smtClean="0"/>
                        <a:t>p-Pb</a:t>
                      </a:r>
                      <a:r>
                        <a:rPr lang="en-US" sz="1600" b="0" i="1" baseline="0" dirty="0" smtClean="0"/>
                        <a:t> interlock test in the shadow)</a:t>
                      </a:r>
                      <a:endParaRPr lang="en-US" sz="1600" b="0" i="1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C</a:t>
                      </a: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  <a:tr h="529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19:00</a:t>
                      </a:r>
                      <a:endParaRPr lang="de-DE" sz="14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Quench margin at injection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observation with special QPS instrumentation, losses from TCLIB collimator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C</a:t>
                      </a: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  <a:tr h="741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22:00</a:t>
                      </a:r>
                      <a:endParaRPr lang="en-US" sz="14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 smtClean="0"/>
                        <a:t>450 </a:t>
                      </a:r>
                      <a:r>
                        <a:rPr lang="en-US" sz="1600" u="none" dirty="0" err="1" smtClean="0"/>
                        <a:t>GeV</a:t>
                      </a:r>
                      <a:r>
                        <a:rPr lang="en-US" sz="1600" u="none" baseline="0" dirty="0" smtClean="0"/>
                        <a:t> </a:t>
                      </a:r>
                      <a:r>
                        <a:rPr lang="en-US" sz="1600" u="none" baseline="0" dirty="0" smtClean="0">
                          <a:sym typeface="Wingdings"/>
                        </a:rPr>
                        <a:t> 3.5 </a:t>
                      </a:r>
                      <a:r>
                        <a:rPr lang="en-US" sz="1600" u="none" baseline="0" dirty="0" err="1" smtClean="0">
                          <a:sym typeface="Wingdings"/>
                        </a:rPr>
                        <a:t>TeV</a:t>
                      </a:r>
                      <a:r>
                        <a:rPr lang="en-US" sz="1600" u="none" dirty="0" smtClean="0"/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</a:rPr>
                        <a:t>Quench test at 3.5 </a:t>
                      </a:r>
                      <a:r>
                        <a:rPr lang="en-US" sz="2000" b="1" u="sng" dirty="0" err="1" smtClean="0">
                          <a:solidFill>
                            <a:srgbClr val="0000FF"/>
                          </a:solidFill>
                        </a:rPr>
                        <a:t>TeV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1600" i="1" dirty="0" smtClean="0"/>
                        <a:t>– test losses in other dispersion-suppressors – </a:t>
                      </a:r>
                      <a:r>
                        <a:rPr lang="en-US" sz="1600" i="0" u="none" dirty="0" smtClean="0">
                          <a:solidFill>
                            <a:srgbClr val="FF0000"/>
                          </a:solidFill>
                        </a:rPr>
                        <a:t>dropped</a:t>
                      </a:r>
                      <a:r>
                        <a:rPr lang="en-US" sz="1600" i="0" u="none" baseline="0" dirty="0" smtClean="0">
                          <a:solidFill>
                            <a:srgbClr val="FF0000"/>
                          </a:solidFill>
                        </a:rPr>
                        <a:t> if extra time needed for </a:t>
                      </a:r>
                      <a:r>
                        <a:rPr lang="en-US" sz="1600" b="1" i="0" u="none" noProof="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1600" b="1" i="0" u="none" noProof="0" dirty="0" smtClean="0">
                          <a:solidFill>
                            <a:srgbClr val="FF0000"/>
                          </a:solidFill>
                        </a:rPr>
                        <a:t>*=1m</a:t>
                      </a:r>
                      <a:endParaRPr lang="en-US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50407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Mon</a:t>
                      </a:r>
                      <a:endParaRPr lang="en-US" sz="1800" b="1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06:00</a:t>
                      </a:r>
                      <a:endParaRPr lang="en-US" sz="1800" b="1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Technical Stop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Planning 2011/12, MD#3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16/08/2011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590" y="5109627"/>
            <a:ext cx="61928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50000"/>
              </a:spcBef>
            </a:pPr>
            <a:r>
              <a:rPr lang="en-US" u="sng" dirty="0">
                <a:solidFill>
                  <a:srgbClr val="00007D"/>
                </a:solidFill>
              </a:rPr>
              <a:t>Needs from experiments</a:t>
            </a:r>
            <a:r>
              <a:rPr lang="en-US" sz="1600" dirty="0">
                <a:solidFill>
                  <a:srgbClr val="00007D"/>
                </a:solidFill>
              </a:rPr>
              <a:t>: </a:t>
            </a:r>
          </a:p>
          <a:p>
            <a:pPr eaLnBrk="0" fontAlgn="base" hangingPunct="0">
              <a:spcBef>
                <a:spcPct val="50000"/>
              </a:spcBef>
            </a:pPr>
            <a:r>
              <a:rPr lang="en-US" sz="1600" dirty="0">
                <a:solidFill>
                  <a:srgbClr val="00007D"/>
                </a:solidFill>
              </a:rPr>
              <a:t>-</a:t>
            </a:r>
            <a:r>
              <a:rPr lang="en-US" sz="1600" dirty="0" err="1">
                <a:solidFill>
                  <a:srgbClr val="00007D"/>
                </a:solidFill>
              </a:rPr>
              <a:t>Luminometers</a:t>
            </a:r>
            <a:r>
              <a:rPr lang="en-US" sz="1600" dirty="0">
                <a:solidFill>
                  <a:srgbClr val="00007D"/>
                </a:solidFill>
              </a:rPr>
              <a:t> on during beam-beam </a:t>
            </a:r>
            <a:r>
              <a:rPr lang="en-US" sz="1600" dirty="0" smtClean="0">
                <a:solidFill>
                  <a:srgbClr val="00007D"/>
                </a:solidFill>
              </a:rPr>
              <a:t>MDs and in the second slot of </a:t>
            </a:r>
            <a:r>
              <a:rPr lang="en-US" sz="1600" dirty="0" smtClean="0">
                <a:solidFill>
                  <a:srgbClr val="00007D"/>
                </a:solidFill>
                <a:latin typeface="Symbol" pitchFamily="18" charset="2"/>
              </a:rPr>
              <a:t>b</a:t>
            </a:r>
            <a:r>
              <a:rPr lang="en-US" sz="1600" dirty="0" smtClean="0">
                <a:solidFill>
                  <a:srgbClr val="00007D"/>
                </a:solidFill>
              </a:rPr>
              <a:t>*=1 m</a:t>
            </a:r>
            <a:endParaRPr lang="en-US" sz="1600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2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Efficiency </a:t>
            </a:r>
            <a:r>
              <a:rPr lang="de-DE" sz="3600" dirty="0" err="1" smtClean="0"/>
              <a:t>since</a:t>
            </a:r>
            <a:r>
              <a:rPr lang="de-DE" sz="3600" dirty="0" smtClean="0"/>
              <a:t> </a:t>
            </a:r>
            <a:r>
              <a:rPr lang="de-DE" sz="3600" dirty="0" err="1" smtClean="0"/>
              <a:t>Saturday</a:t>
            </a:r>
            <a:endParaRPr lang="de-DE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66800"/>
            <a:ext cx="6934200" cy="498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8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21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Wed, 17.Aug		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932974"/>
            <a:ext cx="8229601" cy="176977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On 17.8. at approximately 9:48 am the </a:t>
            </a:r>
            <a:r>
              <a:rPr lang="en-US" dirty="0" smtClean="0">
                <a:solidFill>
                  <a:srgbClr val="FF0000"/>
                </a:solidFill>
              </a:rPr>
              <a:t>ATLAS BLM aborted the beam (fill 2029).</a:t>
            </a:r>
          </a:p>
          <a:p>
            <a:r>
              <a:rPr lang="en-US" dirty="0" smtClean="0"/>
              <a:t>Both BLM sides showed a significant peak in activity in Average Max Values RS0 (40µs running sum).</a:t>
            </a:r>
          </a:p>
          <a:p>
            <a:r>
              <a:rPr lang="en-US" dirty="0" smtClean="0"/>
              <a:t>Also ATLAS BCM saw large signal (totally independent detector).</a:t>
            </a:r>
          </a:p>
          <a:p>
            <a:r>
              <a:rPr lang="en-US" dirty="0" smtClean="0"/>
              <a:t>Both signals are compatible with an UFO close to ATLAS (beam 1)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199" y="4934323"/>
            <a:ext cx="3733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Right: BCM signal from the post mortem buffer.</a:t>
            </a:r>
          </a:p>
          <a:p>
            <a:pPr marL="285750" indent="-28575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Big signal also seen in ATLAS BCM. </a:t>
            </a:r>
          </a:p>
          <a:p>
            <a:pPr marL="285750" indent="-28575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Also there the beam abort condition was reached, but ATLAS BCM is masked in the abort logic.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743" y="2860417"/>
            <a:ext cx="4523133" cy="2016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/>
          <a:srcRect l="21711" t="15622" r="23164" b="11177"/>
          <a:stretch/>
        </p:blipFill>
        <p:spPr>
          <a:xfrm>
            <a:off x="4950234" y="2702744"/>
            <a:ext cx="4069040" cy="404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1078" y="3169232"/>
            <a:ext cx="181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BLM A-side 40µs running sum during the whole fill 2029 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9691" y="3013736"/>
            <a:ext cx="1062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A-side: 2x abort threshold 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thr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=230)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3369269" y="3278369"/>
            <a:ext cx="290422" cy="2739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5165" y="3176563"/>
            <a:ext cx="1684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BCM high gain channel</a:t>
            </a: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b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in-width = 5µs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5165" y="5168993"/>
            <a:ext cx="1684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BCM low gain channel</a:t>
            </a: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b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in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width = 5µs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913535" y="4934323"/>
            <a:ext cx="1036699" cy="495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27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63" y="3140960"/>
            <a:ext cx="4296717" cy="314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2220" y="3132240"/>
            <a:ext cx="47244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Wed, 17.Aug	  </a:t>
            </a:r>
            <a:r>
              <a:rPr lang="en-US" dirty="0" err="1" smtClean="0"/>
              <a:t>LHCb</a:t>
            </a:r>
            <a:r>
              <a:rPr lang="en-US" dirty="0" smtClean="0"/>
              <a:t> polarity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47140"/>
            <a:ext cx="8229600" cy="1872260"/>
          </a:xfrm>
        </p:spPr>
        <p:txBody>
          <a:bodyPr/>
          <a:lstStyle/>
          <a:p>
            <a:r>
              <a:rPr lang="en-US" sz="2400" dirty="0" err="1" smtClean="0"/>
              <a:t>LHCb</a:t>
            </a:r>
            <a:r>
              <a:rPr lang="en-US" sz="2400" dirty="0" smtClean="0"/>
              <a:t> polarity changed to negative</a:t>
            </a:r>
          </a:p>
          <a:p>
            <a:pPr lvl="1"/>
            <a:r>
              <a:rPr lang="en-US" sz="2400" dirty="0" smtClean="0"/>
              <a:t>Vacuum ok</a:t>
            </a:r>
          </a:p>
          <a:p>
            <a:pPr lvl="1"/>
            <a:r>
              <a:rPr lang="en-US" sz="2400" dirty="0" smtClean="0"/>
              <a:t>Background ok</a:t>
            </a:r>
          </a:p>
          <a:p>
            <a:pPr lvl="1"/>
            <a:r>
              <a:rPr lang="en-US" sz="2400" dirty="0" smtClean="0"/>
              <a:t>Only slightly reduced B1 life time, but also seen on other fills before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18/08/2011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27682"/>
          <a:stretch>
            <a:fillRect/>
          </a:stretch>
        </p:blipFill>
        <p:spPr>
          <a:xfrm>
            <a:off x="228600" y="1143000"/>
            <a:ext cx="8610600" cy="3678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5334000"/>
            <a:ext cx="119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power cut</a:t>
            </a:r>
            <a:endParaRPr lang="en-US" b="1" i="1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4953000"/>
            <a:ext cx="175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latin typeface="Times New Roman"/>
                <a:cs typeface="Times New Roman"/>
              </a:rPr>
              <a:t>inj</a:t>
            </a:r>
            <a:r>
              <a:rPr lang="en-US" b="1" i="1" dirty="0" smtClean="0">
                <a:latin typeface="Times New Roman"/>
                <a:cs typeface="Times New Roman"/>
              </a:rPr>
              <a:t> </a:t>
            </a:r>
            <a:r>
              <a:rPr lang="en-US" b="1" i="1" dirty="0" err="1" smtClean="0">
                <a:latin typeface="Times New Roman"/>
                <a:cs typeface="Times New Roman"/>
              </a:rPr>
              <a:t>optimisation</a:t>
            </a:r>
            <a:endParaRPr lang="en-US" b="1" i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5105400"/>
            <a:ext cx="1443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power glitch</a:t>
            </a:r>
            <a:endParaRPr lang="en-US" b="1" i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5105400"/>
            <a:ext cx="1443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power glitch</a:t>
            </a:r>
            <a:endParaRPr lang="en-US" b="1" i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5486400"/>
            <a:ext cx="153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latin typeface="Times New Roman"/>
                <a:cs typeface="Times New Roman"/>
              </a:rPr>
              <a:t>rf</a:t>
            </a:r>
            <a:r>
              <a:rPr lang="en-US" b="1" i="1" dirty="0" smtClean="0">
                <a:latin typeface="Times New Roman"/>
                <a:cs typeface="Times New Roman"/>
              </a:rPr>
              <a:t> </a:t>
            </a:r>
            <a:r>
              <a:rPr lang="en-US" b="1" i="1" dirty="0" err="1" smtClean="0">
                <a:latin typeface="Times New Roman"/>
                <a:cs typeface="Times New Roman"/>
              </a:rPr>
              <a:t>hom</a:t>
            </a:r>
            <a:r>
              <a:rPr lang="en-US" b="1" i="1" dirty="0" smtClean="0">
                <a:latin typeface="Times New Roman"/>
                <a:cs typeface="Times New Roman"/>
              </a:rPr>
              <a:t> alarm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(sis) </a:t>
            </a:r>
            <a:r>
              <a:rPr lang="en-US" sz="800" b="1" i="1" dirty="0" smtClean="0">
                <a:latin typeface="Times New Roman"/>
                <a:cs typeface="Times New Roman"/>
              </a:rPr>
              <a:t>9:07</a:t>
            </a:r>
            <a:endParaRPr lang="en-US" b="1" i="1" dirty="0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228600"/>
            <a:ext cx="843973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kern="0" dirty="0" smtClean="0">
                <a:solidFill>
                  <a:srgbClr val="FF0000"/>
                </a:solidFill>
                <a:latin typeface="Trebuchet MS"/>
              </a:rPr>
              <a:t>Thu 18-</a:t>
            </a:r>
            <a:r>
              <a:rPr lang="en-GB" sz="3200" kern="0" dirty="0" smtClean="0">
                <a:solidFill>
                  <a:srgbClr val="FF0000"/>
                </a:solidFill>
                <a:latin typeface="Trebuchet MS"/>
              </a:rPr>
              <a:t>Aug: Electrical Glitches to Power-Cut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0"/>
          </p:cNvCxnSpPr>
          <p:nvPr/>
        </p:nvCxnSpPr>
        <p:spPr>
          <a:xfrm rot="5400000" flipH="1" flipV="1">
            <a:off x="4856699" y="4628099"/>
            <a:ext cx="685800" cy="2688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</p:cNvCxnSpPr>
          <p:nvPr/>
        </p:nvCxnSpPr>
        <p:spPr>
          <a:xfrm rot="5400000" flipH="1" flipV="1">
            <a:off x="5123399" y="4361399"/>
            <a:ext cx="685800" cy="8022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52909" y="6490156"/>
            <a:ext cx="8386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Times New Roman"/>
                <a:cs typeface="Times New Roman"/>
              </a:rPr>
              <a:t>6:23, 8:04, 8:07</a:t>
            </a:r>
            <a:endParaRPr lang="en-US" sz="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16/08/2011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152400"/>
            <a:ext cx="61744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kern="0" dirty="0" smtClean="0">
                <a:solidFill>
                  <a:srgbClr val="FF0000"/>
                </a:solidFill>
                <a:latin typeface="Trebuchet MS"/>
              </a:rPr>
              <a:t>Thu </a:t>
            </a:r>
            <a:r>
              <a:rPr lang="en-GB" sz="3200" kern="0" dirty="0" smtClean="0">
                <a:solidFill>
                  <a:srgbClr val="FF0000"/>
                </a:solidFill>
                <a:latin typeface="Trebuchet MS"/>
              </a:rPr>
              <a:t>Morning: General Power Cut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145262"/>
            <a:ext cx="7616179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11:45h  during the ramp: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2000" b="1" i="1" dirty="0" smtClean="0">
                <a:latin typeface="Times New Roman"/>
                <a:cs typeface="Times New Roman"/>
              </a:rPr>
              <a:t>General power cut</a:t>
            </a:r>
            <a:r>
              <a:rPr lang="en-US" sz="2400" dirty="0" smtClean="0">
                <a:latin typeface="CourierNewPSMT"/>
              </a:rPr>
              <a:t>,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      	ATLAS, ALICE and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LHCb</a:t>
            </a:r>
            <a:r>
              <a:rPr lang="en-US" sz="2000" b="1" i="1" dirty="0" smtClean="0">
                <a:latin typeface="Times New Roman"/>
                <a:cs typeface="Times New Roman"/>
              </a:rPr>
              <a:t> tripped. 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Injection kickers tripped. </a:t>
            </a:r>
            <a:r>
              <a:rPr lang="en-US" sz="2000" b="1" i="1" dirty="0" smtClean="0">
                <a:latin typeface="Times New Roman"/>
                <a:cs typeface="Times New Roman"/>
              </a:rPr>
              <a:t>All </a:t>
            </a:r>
            <a:r>
              <a:rPr lang="en-US" sz="2000" b="1" i="1" dirty="0" smtClean="0">
                <a:latin typeface="Times New Roman"/>
                <a:cs typeface="Times New Roman"/>
              </a:rPr>
              <a:t>RF tripped.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Undulators</a:t>
            </a:r>
            <a:r>
              <a:rPr lang="en-US" sz="2000" b="1" i="1" dirty="0" smtClean="0">
                <a:latin typeface="Times New Roman"/>
                <a:cs typeface="Times New Roman"/>
              </a:rPr>
              <a:t> tripped.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Collimators seem to be in a bad </a:t>
            </a:r>
            <a:r>
              <a:rPr lang="en-US" sz="2000" b="1" i="1" dirty="0" smtClean="0">
                <a:latin typeface="Times New Roman"/>
                <a:cs typeface="Times New Roman"/>
              </a:rPr>
              <a:t>state. Dump </a:t>
            </a:r>
            <a:r>
              <a:rPr lang="en-US" sz="2000" b="1" i="1" dirty="0" smtClean="0">
                <a:latin typeface="Times New Roman"/>
                <a:cs typeface="Times New Roman"/>
              </a:rPr>
              <a:t>kickers faulty. 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All 8 sectors </a:t>
            </a:r>
            <a:r>
              <a:rPr lang="en-US" sz="2000" b="1" i="1" dirty="0" smtClean="0">
                <a:latin typeface="Times New Roman"/>
                <a:cs typeface="Times New Roman"/>
              </a:rPr>
              <a:t>tripped. All </a:t>
            </a:r>
            <a:r>
              <a:rPr lang="en-US" sz="2000" b="1" i="1" dirty="0" smtClean="0">
                <a:latin typeface="Times New Roman"/>
                <a:cs typeface="Times New Roman"/>
              </a:rPr>
              <a:t>vacuum valves in</a:t>
            </a:r>
            <a:r>
              <a:rPr lang="en-US" sz="2000" b="1" i="1" dirty="0" smtClean="0">
                <a:latin typeface="Times New Roman"/>
                <a:cs typeface="Times New Roman"/>
              </a:rPr>
              <a:t>.</a:t>
            </a:r>
          </a:p>
          <a:p>
            <a:endParaRPr lang="en-US" sz="2000" b="1" i="1" dirty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</a:t>
            </a:r>
            <a:r>
              <a:rPr lang="en-US" sz="2000" b="1" i="1" dirty="0" smtClean="0">
                <a:latin typeface="Times New Roman"/>
                <a:cs typeface="Times New Roman"/>
                <a:sym typeface="Wingdings"/>
              </a:rPr>
              <a:t> But all hardware interrupted safely!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2000" b="1" i="1" dirty="0" err="1" smtClean="0">
                <a:latin typeface="Times New Roman"/>
                <a:cs typeface="Times New Roman"/>
              </a:rPr>
              <a:t>Cryo</a:t>
            </a:r>
            <a:r>
              <a:rPr lang="en-US" sz="2000" b="1" i="1" dirty="0" smtClean="0">
                <a:latin typeface="Times New Roman"/>
                <a:cs typeface="Times New Roman"/>
              </a:rPr>
              <a:t>: 4 sectors stopped. 23, </a:t>
            </a:r>
            <a:r>
              <a:rPr lang="en-US" sz="2000" b="1" i="1" dirty="0" smtClean="0">
                <a:latin typeface="Times New Roman"/>
                <a:cs typeface="Times New Roman"/>
              </a:rPr>
              <a:t>34, 78, 81</a:t>
            </a: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10529" b="38065"/>
          <a:stretch>
            <a:fillRect/>
          </a:stretch>
        </p:blipFill>
        <p:spPr>
          <a:xfrm>
            <a:off x="4419600" y="4495800"/>
            <a:ext cx="4520115" cy="19739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0" y="1772770"/>
            <a:ext cx="78105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Saturday 20</a:t>
            </a:r>
            <a:r>
              <a:rPr lang="en-GB" baseline="30000" dirty="0" smtClean="0"/>
              <a:t>th</a:t>
            </a:r>
            <a:r>
              <a:rPr lang="en-GB" dirty="0" smtClean="0"/>
              <a:t> August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1296180"/>
          </a:xfrm>
        </p:spPr>
        <p:txBody>
          <a:bodyPr/>
          <a:lstStyle/>
          <a:p>
            <a:r>
              <a:rPr lang="en-GB" sz="2300" dirty="0" err="1" smtClean="0"/>
              <a:t>Cryo</a:t>
            </a:r>
            <a:r>
              <a:rPr lang="en-GB" sz="2300" dirty="0" smtClean="0"/>
              <a:t> Recovery</a:t>
            </a:r>
          </a:p>
          <a:p>
            <a:r>
              <a:rPr lang="en-GB" sz="2300" dirty="0" smtClean="0"/>
              <a:t>Yesterday’s main event:</a:t>
            </a:r>
            <a:endParaRPr lang="en-GB" sz="2300" dirty="0"/>
          </a:p>
        </p:txBody>
      </p:sp>
      <p:sp>
        <p:nvSpPr>
          <p:cNvPr id="7" name="TextBox 6"/>
          <p:cNvSpPr txBox="1"/>
          <p:nvPr/>
        </p:nvSpPr>
        <p:spPr>
          <a:xfrm>
            <a:off x="2051650" y="2132820"/>
            <a:ext cx="432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Cold compressor speed S45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6720" y="6453420"/>
            <a:ext cx="2016280" cy="40458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L.Tavian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3505200"/>
            <a:ext cx="1481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Thu, 18-Aug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power cut</a:t>
            </a:r>
            <a:endParaRPr lang="en-US" b="1" i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1847" y="3200400"/>
            <a:ext cx="2693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several attempts to restart</a:t>
            </a:r>
            <a:endParaRPr lang="en-US" b="1" i="1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5354" y="4001869"/>
            <a:ext cx="1398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Sat, 20-Aug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success</a:t>
            </a:r>
            <a:endParaRPr lang="en-US" b="1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31046</TotalTime>
  <Words>2189</Words>
  <Application>Microsoft Macintosh PowerPoint</Application>
  <PresentationFormat>On-screen Show (4:3)</PresentationFormat>
  <Paragraphs>333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LHCpresentations</vt:lpstr>
      <vt:lpstr>Status with Beam, LMC 24.8.2011</vt:lpstr>
      <vt:lpstr>Summary Last 8 Days</vt:lpstr>
      <vt:lpstr>PowerPoint Presentation</vt:lpstr>
      <vt:lpstr>Efficiency since Saturday</vt:lpstr>
      <vt:lpstr>Wed, 17.Aug   </vt:lpstr>
      <vt:lpstr>Wed, 17.Aug   LHCb polarity change</vt:lpstr>
      <vt:lpstr>PowerPoint Presentation</vt:lpstr>
      <vt:lpstr>PowerPoint Presentation</vt:lpstr>
      <vt:lpstr>Saturday 20th August</vt:lpstr>
      <vt:lpstr>Sunday 21 August</vt:lpstr>
      <vt:lpstr>Results from Test for Tight Collimation</vt:lpstr>
      <vt:lpstr>Results from Test for Tight Collimation</vt:lpstr>
      <vt:lpstr>Intensity During Fill</vt:lpstr>
      <vt:lpstr>Improvement in Cleaning Efficiency to IR8</vt:lpstr>
      <vt:lpstr>Beam Lifetime</vt:lpstr>
      <vt:lpstr>Mon 22/8 – Tue 23/8 </vt:lpstr>
      <vt:lpstr>Mon 22/8 – Tue 23/8 </vt:lpstr>
      <vt:lpstr>Mon 22/8 – Tue 23/8: Test ADT Software </vt:lpstr>
      <vt:lpstr>Tue 23/8 – Wed 24/8: 90m Run TOTEM/ALFA </vt:lpstr>
      <vt:lpstr>Tue 23/8 – Wed 24/8  </vt:lpstr>
      <vt:lpstr>Tue 23/8 – Wed 24/8 </vt:lpstr>
      <vt:lpstr>Tue 23/8 – Wed 24/8 </vt:lpstr>
      <vt:lpstr>Tue 23/8 – Wed 24/8 </vt:lpstr>
      <vt:lpstr>Tue 23/8 – Wed 24/8 </vt:lpstr>
      <vt:lpstr>Tue 23/8 – Wed 24/8 </vt:lpstr>
      <vt:lpstr>Tue 23/8 – Wed 24/8 </vt:lpstr>
      <vt:lpstr>Wed 24/8  MD#3</vt:lpstr>
      <vt:lpstr>MD Planning Wed – Thu (24. – 25.8.)</vt:lpstr>
      <vt:lpstr>Draft MD Planning Fri – Sat (26. – 27.8.)</vt:lpstr>
      <vt:lpstr>Draft MD Planning Sun – Mon (28. – 29.8.)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Ralph Assmann</cp:lastModifiedBy>
  <cp:revision>2098</cp:revision>
  <dcterms:created xsi:type="dcterms:W3CDTF">2011-08-22T05:06:51Z</dcterms:created>
  <dcterms:modified xsi:type="dcterms:W3CDTF">2011-08-24T11:49:54Z</dcterms:modified>
</cp:coreProperties>
</file>